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57" r:id="rId6"/>
    <p:sldId id="261" r:id="rId7"/>
    <p:sldId id="264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606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C944CE-A47A-43BF-95AB-B2A42F042741}" type="doc">
      <dgm:prSet loTypeId="urn:microsoft.com/office/officeart/2005/8/layout/chevron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3BE2BC7-E6E9-4067-8602-0AC485B75D2D}">
      <dgm:prSet phldrT="[Text]"/>
      <dgm:spPr/>
      <dgm:t>
        <a:bodyPr/>
        <a:lstStyle/>
        <a:p>
          <a:r>
            <a:rPr lang="ar-JO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rPr>
            <a:t>المؤابية</a:t>
          </a:r>
          <a:endParaRPr lang="en-US" dirty="0">
            <a:ln>
              <a:solidFill>
                <a:schemeClr val="tx1"/>
              </a:solidFill>
            </a:ln>
            <a:solidFill>
              <a:schemeClr val="tx1"/>
            </a:solidFill>
          </a:endParaRPr>
        </a:p>
      </dgm:t>
    </dgm:pt>
    <dgm:pt modelId="{87A5AEC6-A3BC-420F-9333-9E09EA2DA859}" type="parTrans" cxnId="{17DB3B8D-64F8-4492-95FB-34D8287F5580}">
      <dgm:prSet/>
      <dgm:spPr/>
      <dgm:t>
        <a:bodyPr/>
        <a:lstStyle/>
        <a:p>
          <a:endParaRPr lang="en-US"/>
        </a:p>
      </dgm:t>
    </dgm:pt>
    <dgm:pt modelId="{D4DDC26A-4165-4DF4-B761-58443F28D935}" type="sibTrans" cxnId="{17DB3B8D-64F8-4492-95FB-34D8287F5580}">
      <dgm:prSet/>
      <dgm:spPr/>
      <dgm:t>
        <a:bodyPr/>
        <a:lstStyle/>
        <a:p>
          <a:endParaRPr lang="en-US"/>
        </a:p>
      </dgm:t>
    </dgm:pt>
    <dgm:pt modelId="{CF7AFF7E-C5D8-4602-B59A-42F98C6312D8}">
      <dgm:prSet phldrT="[Text]"/>
      <dgm:spPr/>
      <dgm:t>
        <a:bodyPr/>
        <a:lstStyle/>
        <a:p>
          <a:pPr algn="r" rtl="1"/>
          <a:r>
            <a:rPr lang="ar-JO" dirty="0" smtClean="0"/>
            <a:t>ذكرت مادبا بالاسفار المؤابية</a:t>
          </a:r>
          <a:endParaRPr lang="en-US" dirty="0"/>
        </a:p>
      </dgm:t>
    </dgm:pt>
    <dgm:pt modelId="{672AA9C8-7504-4205-A971-A8180771A439}" type="parTrans" cxnId="{FC4D13F1-13D2-410F-8A58-B69F3EB2BBD7}">
      <dgm:prSet/>
      <dgm:spPr/>
      <dgm:t>
        <a:bodyPr/>
        <a:lstStyle/>
        <a:p>
          <a:endParaRPr lang="en-US"/>
        </a:p>
      </dgm:t>
    </dgm:pt>
    <dgm:pt modelId="{99BC7DA8-C326-4DC8-AA3E-1713EAB41488}" type="sibTrans" cxnId="{FC4D13F1-13D2-410F-8A58-B69F3EB2BBD7}">
      <dgm:prSet/>
      <dgm:spPr/>
      <dgm:t>
        <a:bodyPr/>
        <a:lstStyle/>
        <a:p>
          <a:endParaRPr lang="en-US"/>
        </a:p>
      </dgm:t>
    </dgm:pt>
    <dgm:pt modelId="{205B6D9C-C2DF-4E52-A110-6D67A755DCD0}">
      <dgm:prSet phldrT="[Text]"/>
      <dgm:spPr/>
      <dgm:t>
        <a:bodyPr/>
        <a:lstStyle/>
        <a:p>
          <a:pPr algn="r" rtl="1"/>
          <a:r>
            <a:rPr lang="ar-JO" dirty="0" smtClean="0"/>
            <a:t>ذكرت في المسلة الحجرية المؤابية </a:t>
          </a:r>
          <a:endParaRPr lang="en-US" dirty="0"/>
        </a:p>
      </dgm:t>
    </dgm:pt>
    <dgm:pt modelId="{ABD62EAD-EBAE-485B-B69C-CFE539610120}" type="parTrans" cxnId="{9813D703-E13A-4A03-A457-E0D2F5B1FE30}">
      <dgm:prSet/>
      <dgm:spPr/>
      <dgm:t>
        <a:bodyPr/>
        <a:lstStyle/>
        <a:p>
          <a:endParaRPr lang="en-US"/>
        </a:p>
      </dgm:t>
    </dgm:pt>
    <dgm:pt modelId="{45BEE6DC-CBDD-4A50-8C08-67F8CA7C6661}" type="sibTrans" cxnId="{9813D703-E13A-4A03-A457-E0D2F5B1FE30}">
      <dgm:prSet/>
      <dgm:spPr/>
      <dgm:t>
        <a:bodyPr/>
        <a:lstStyle/>
        <a:p>
          <a:endParaRPr lang="en-US"/>
        </a:p>
      </dgm:t>
    </dgm:pt>
    <dgm:pt modelId="{CBF3A0F4-3281-4937-BACA-A006072340AA}" type="pres">
      <dgm:prSet presAssocID="{8FC944CE-A47A-43BF-95AB-B2A42F042741}" presName="linearFlow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7C12DDE-D9FF-4D28-910C-45C432F9D8EC}" type="pres">
      <dgm:prSet presAssocID="{D3BE2BC7-E6E9-4067-8602-0AC485B75D2D}" presName="composite" presStyleCnt="0"/>
      <dgm:spPr/>
    </dgm:pt>
    <dgm:pt modelId="{A399E598-C1C9-45FF-925C-4AD30BF680ED}" type="pres">
      <dgm:prSet presAssocID="{D3BE2BC7-E6E9-4067-8602-0AC485B75D2D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8D0F79-EB69-43E0-9BED-649FB1960F38}" type="pres">
      <dgm:prSet presAssocID="{D3BE2BC7-E6E9-4067-8602-0AC485B75D2D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813D703-E13A-4A03-A457-E0D2F5B1FE30}" srcId="{D3BE2BC7-E6E9-4067-8602-0AC485B75D2D}" destId="{205B6D9C-C2DF-4E52-A110-6D67A755DCD0}" srcOrd="1" destOrd="0" parTransId="{ABD62EAD-EBAE-485B-B69C-CFE539610120}" sibTransId="{45BEE6DC-CBDD-4A50-8C08-67F8CA7C6661}"/>
    <dgm:cxn modelId="{6EB4F094-E407-4BD6-8FE0-EE38FD32E994}" type="presOf" srcId="{8FC944CE-A47A-43BF-95AB-B2A42F042741}" destId="{CBF3A0F4-3281-4937-BACA-A006072340AA}" srcOrd="0" destOrd="0" presId="urn:microsoft.com/office/officeart/2005/8/layout/chevron2"/>
    <dgm:cxn modelId="{C6866507-6C64-4AC0-B6E3-40AD55E4C532}" type="presOf" srcId="{205B6D9C-C2DF-4E52-A110-6D67A755DCD0}" destId="{F98D0F79-EB69-43E0-9BED-649FB1960F38}" srcOrd="0" destOrd="1" presId="urn:microsoft.com/office/officeart/2005/8/layout/chevron2"/>
    <dgm:cxn modelId="{C63DE4AC-18B0-49B0-9532-E599A0DF6253}" type="presOf" srcId="{CF7AFF7E-C5D8-4602-B59A-42F98C6312D8}" destId="{F98D0F79-EB69-43E0-9BED-649FB1960F38}" srcOrd="0" destOrd="0" presId="urn:microsoft.com/office/officeart/2005/8/layout/chevron2"/>
    <dgm:cxn modelId="{17DB3B8D-64F8-4492-95FB-34D8287F5580}" srcId="{8FC944CE-A47A-43BF-95AB-B2A42F042741}" destId="{D3BE2BC7-E6E9-4067-8602-0AC485B75D2D}" srcOrd="0" destOrd="0" parTransId="{87A5AEC6-A3BC-420F-9333-9E09EA2DA859}" sibTransId="{D4DDC26A-4165-4DF4-B761-58443F28D935}"/>
    <dgm:cxn modelId="{9A630B40-42DE-4A7D-A67B-B4D7939D77E8}" type="presOf" srcId="{D3BE2BC7-E6E9-4067-8602-0AC485B75D2D}" destId="{A399E598-C1C9-45FF-925C-4AD30BF680ED}" srcOrd="0" destOrd="0" presId="urn:microsoft.com/office/officeart/2005/8/layout/chevron2"/>
    <dgm:cxn modelId="{FC4D13F1-13D2-410F-8A58-B69F3EB2BBD7}" srcId="{D3BE2BC7-E6E9-4067-8602-0AC485B75D2D}" destId="{CF7AFF7E-C5D8-4602-B59A-42F98C6312D8}" srcOrd="0" destOrd="0" parTransId="{672AA9C8-7504-4205-A971-A8180771A439}" sibTransId="{99BC7DA8-C326-4DC8-AA3E-1713EAB41488}"/>
    <dgm:cxn modelId="{771C752B-B5D0-47E4-B9D1-64D86E7CF85B}" type="presParOf" srcId="{CBF3A0F4-3281-4937-BACA-A006072340AA}" destId="{27C12DDE-D9FF-4D28-910C-45C432F9D8EC}" srcOrd="0" destOrd="0" presId="urn:microsoft.com/office/officeart/2005/8/layout/chevron2"/>
    <dgm:cxn modelId="{8C6DFE98-96A0-4B38-8DF0-6B5F6EC7501F}" type="presParOf" srcId="{27C12DDE-D9FF-4D28-910C-45C432F9D8EC}" destId="{A399E598-C1C9-45FF-925C-4AD30BF680ED}" srcOrd="0" destOrd="0" presId="urn:microsoft.com/office/officeart/2005/8/layout/chevron2"/>
    <dgm:cxn modelId="{D7D49197-5A76-4645-9C7E-0650CFF20607}" type="presParOf" srcId="{27C12DDE-D9FF-4D28-910C-45C432F9D8EC}" destId="{F98D0F79-EB69-43E0-9BED-649FB1960F38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64C2-E953-4669-9687-DF45B4C33CC1}" type="datetimeFigureOut">
              <a:rPr lang="en-US" smtClean="0"/>
              <a:pPr/>
              <a:t>5/7/2017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FDA42-50D6-4D0E-A67C-0F57BE2FE2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64C2-E953-4669-9687-DF45B4C33CC1}" type="datetimeFigureOut">
              <a:rPr lang="en-US" smtClean="0"/>
              <a:pPr/>
              <a:t>5/7/2017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FDA42-50D6-4D0E-A67C-0F57BE2FE2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64C2-E953-4669-9687-DF45B4C33CC1}" type="datetimeFigureOut">
              <a:rPr lang="en-US" smtClean="0"/>
              <a:pPr/>
              <a:t>5/7/2017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FDA42-50D6-4D0E-A67C-0F57BE2FE2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64C2-E953-4669-9687-DF45B4C33CC1}" type="datetimeFigureOut">
              <a:rPr lang="en-US" smtClean="0"/>
              <a:pPr/>
              <a:t>5/7/2017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FDA42-50D6-4D0E-A67C-0F57BE2FE2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64C2-E953-4669-9687-DF45B4C33CC1}" type="datetimeFigureOut">
              <a:rPr lang="en-US" smtClean="0"/>
              <a:pPr/>
              <a:t>5/7/2017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FDA42-50D6-4D0E-A67C-0F57BE2FE2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64C2-E953-4669-9687-DF45B4C33CC1}" type="datetimeFigureOut">
              <a:rPr lang="en-US" smtClean="0"/>
              <a:pPr/>
              <a:t>5/7/2017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FDA42-50D6-4D0E-A67C-0F57BE2FE2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64C2-E953-4669-9687-DF45B4C33CC1}" type="datetimeFigureOut">
              <a:rPr lang="en-US" smtClean="0"/>
              <a:pPr/>
              <a:t>5/7/2017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FDA42-50D6-4D0E-A67C-0F57BE2FE2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64C2-E953-4669-9687-DF45B4C33CC1}" type="datetimeFigureOut">
              <a:rPr lang="en-US" smtClean="0"/>
              <a:pPr/>
              <a:t>5/7/2017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FDA42-50D6-4D0E-A67C-0F57BE2FE2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64C2-E953-4669-9687-DF45B4C33CC1}" type="datetimeFigureOut">
              <a:rPr lang="en-US" smtClean="0"/>
              <a:pPr/>
              <a:t>5/7/2017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FDA42-50D6-4D0E-A67C-0F57BE2FE2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64C2-E953-4669-9687-DF45B4C33CC1}" type="datetimeFigureOut">
              <a:rPr lang="en-US" smtClean="0"/>
              <a:pPr/>
              <a:t>5/7/2017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FDA42-50D6-4D0E-A67C-0F57BE2FE2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64C2-E953-4669-9687-DF45B4C33CC1}" type="datetimeFigureOut">
              <a:rPr lang="en-US" smtClean="0"/>
              <a:pPr/>
              <a:t>5/7/2017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FDA42-50D6-4D0E-A67C-0F57BE2FE2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964C2-E953-4669-9687-DF45B4C33CC1}" type="datetimeFigureOut">
              <a:rPr lang="en-US" smtClean="0"/>
              <a:pPr/>
              <a:t>5/7/2017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FDA42-50D6-4D0E-A67C-0F57BE2FE2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1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audio" Target="../media/audio12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diagramData" Target="../diagrams/data1.xml"/><Relationship Id="rId7" Type="http://schemas.openxmlformats.org/officeDocument/2006/relationships/image" Target="../media/image5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00298" y="1643050"/>
            <a:ext cx="414340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JO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مأدبا</a:t>
            </a:r>
            <a:endParaRPr lang="en-US" sz="9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Picture 5" descr="3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129858">
            <a:off x="6939307" y="475882"/>
            <a:ext cx="1943100" cy="19431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 descr="3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094942">
            <a:off x="320258" y="534548"/>
            <a:ext cx="1943100" cy="19431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heel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14346" y="0"/>
            <a:ext cx="9143999" cy="67403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914400" indent="-914400" algn="r" rtl="1"/>
            <a:r>
              <a:rPr lang="ar-JO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2. قلعة مكاور:  اين تقع؟</a:t>
            </a:r>
          </a:p>
          <a:p>
            <a:pPr marL="914400" indent="-914400" algn="r" rtl="1"/>
            <a:r>
              <a:rPr lang="ar-JO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على بعد (32) كم جنوب غرب مادبا</a:t>
            </a:r>
          </a:p>
          <a:p>
            <a:pPr marL="914400" indent="-914400" algn="r" rtl="1"/>
            <a:r>
              <a:rPr lang="ar-JO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على تل متوسط </a:t>
            </a:r>
          </a:p>
          <a:p>
            <a:pPr marL="914400" indent="-914400" algn="r" rtl="1"/>
            <a:r>
              <a:rPr lang="ar-JO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كم يبلغ ارتفاعه؟</a:t>
            </a:r>
          </a:p>
          <a:p>
            <a:pPr marL="914400" indent="-914400" algn="r" rtl="1"/>
            <a:r>
              <a:rPr lang="ar-JO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(730) كم</a:t>
            </a:r>
          </a:p>
          <a:p>
            <a:pPr marL="914400" indent="-914400" algn="r" rtl="1"/>
            <a:r>
              <a:rPr lang="ar-JO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ولها اهمية  دينية وتاريخية في المكان </a:t>
            </a:r>
          </a:p>
          <a:p>
            <a:pPr marL="914400" indent="-914400" algn="r" rtl="1"/>
            <a:r>
              <a:rPr lang="ar-JO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الذي سجن به نبينا يحيى عليه السلام</a:t>
            </a:r>
          </a:p>
          <a:p>
            <a:pPr marL="914400" indent="-914400" algn="r" rtl="1"/>
            <a:r>
              <a:rPr lang="ar-JO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وقتل فيه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>
    <p:circle/>
    <p:sndAc>
      <p:stSnd>
        <p:snd r:embed="rId2" name="explod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9000" r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14346" y="214290"/>
            <a:ext cx="9144000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JO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3. ماعين : تقع جنوب غرب مادبا .</a:t>
            </a:r>
          </a:p>
          <a:p>
            <a:pPr algn="r" rtl="1"/>
            <a:r>
              <a:rPr lang="ar-JO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تنخفض عن سطح البحر ب 120كم .</a:t>
            </a:r>
          </a:p>
          <a:p>
            <a:pPr algn="r" rtl="1"/>
            <a:r>
              <a:rPr lang="ar-JO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تحتوي على مجموعة من الينابيع المعدنية الساخنة العلاجية للامراض العصبية و الجلدية .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>
    <p:zoom dir="in"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14290"/>
            <a:ext cx="8876254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 rtl="1">
              <a:buFont typeface="Wingdings" pitchFamily="2" charset="2"/>
              <a:buChar char="v"/>
            </a:pPr>
            <a:r>
              <a:rPr lang="ar-JO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اثار دينية اخرى :</a:t>
            </a:r>
          </a:p>
          <a:p>
            <a:pPr algn="r" rtl="1">
              <a:buFont typeface="Arial" pitchFamily="34" charset="0"/>
              <a:buChar char="•"/>
            </a:pPr>
            <a:r>
              <a:rPr lang="ar-JO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كنيسة القديس جورج التي تشتهر بالفسفساء :</a:t>
            </a:r>
          </a:p>
        </p:txBody>
      </p:sp>
      <p:pic>
        <p:nvPicPr>
          <p:cNvPr id="3" name="Picture 2" descr="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857496"/>
            <a:ext cx="4929190" cy="40005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 descr="4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7752" y="2857496"/>
            <a:ext cx="4286249" cy="40005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plit dir="in"/>
    <p:sndAc>
      <p:stSnd>
        <p:snd r:embed="rId2" name="breeze.wav" builtIn="1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6392" y="285728"/>
            <a:ext cx="83038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 rtl="1">
              <a:buFont typeface="Arial" pitchFamily="34" charset="0"/>
              <a:buChar char="•"/>
            </a:pPr>
            <a:r>
              <a:rPr lang="ar-JO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كنيسة العذراء و كنيسة ايليا النبي: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3" name="Picture 2" descr="44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5852" y="1214422"/>
            <a:ext cx="6866853" cy="5143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newsflash/>
    <p:sndAc>
      <p:stSnd>
        <p:snd r:embed="rId2" name="suction.wav" builtIn="1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14290"/>
            <a:ext cx="8949372" cy="59093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 rtl="1">
              <a:buFont typeface="Arial" pitchFamily="34" charset="0"/>
              <a:buChar char="•"/>
            </a:pPr>
            <a:r>
              <a:rPr lang="ar-JO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مسلة ميشع </a:t>
            </a:r>
            <a:r>
              <a:rPr lang="ar-JO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:</a:t>
            </a:r>
            <a:endParaRPr lang="en-US" sz="5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r" rtl="1">
              <a:buFont typeface="Arial" pitchFamily="34" charset="0"/>
              <a:buChar char="•"/>
            </a:pPr>
            <a:r>
              <a:rPr lang="ar-JO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ar-JO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مسلة تاريخية كتبها الملك ميشع وهي تعد من اقدم المسلات والتي خلد فيها انتصاراته على بني اسرائيل و اكتشفت في ذيبان و هي الان في متحف اللوفر. وهي منقوشة على الحجر البازلت الاسود .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>
    <p:wipe dir="d"/>
    <p:sndAc>
      <p:stSnd>
        <p:snd r:embed="rId2" name="bomb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564357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000496" y="2928934"/>
            <a:ext cx="4873450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JO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اين تقع مدينة مادبا ؟</a:t>
            </a:r>
          </a:p>
          <a:p>
            <a:pPr algn="ctr"/>
            <a:r>
              <a:rPr lang="ar-JO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وكم تبلغ مساحتها؟</a:t>
            </a:r>
          </a:p>
          <a:p>
            <a:pPr algn="ctr"/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rot="16200000" flipH="1">
            <a:off x="71406" y="1857364"/>
            <a:ext cx="1357322" cy="6429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scene3d>
            <a:camera prst="isometricOffAxis2Left"/>
            <a:lightRig rig="threePt" dir="t"/>
          </a:scene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>
    <p:wipe/>
    <p:sndAc>
      <p:stSnd>
        <p:snd r:embed="rId2" name="drumroll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563687" cy="6857999"/>
          </a:xfrm>
          <a:prstGeom prst="rect">
            <a:avLst/>
          </a:prstGeom>
        </p:spPr>
      </p:pic>
      <p:pic>
        <p:nvPicPr>
          <p:cNvPr id="4" name="Picture 3" descr="111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4542" y="0"/>
            <a:ext cx="4589458" cy="6858000"/>
          </a:xfrm>
          <a:prstGeom prst="rect">
            <a:avLst/>
          </a:prstGeom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14612" y="1571612"/>
            <a:ext cx="3781805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JO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عمل الطالبتان :</a:t>
            </a:r>
          </a:p>
          <a:p>
            <a:pPr algn="ctr"/>
            <a:r>
              <a:rPr lang="ar-JO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دعاء وليد </a:t>
            </a:r>
          </a:p>
          <a:p>
            <a:pPr algn="ctr"/>
            <a:r>
              <a:rPr lang="ar-JO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لانا الحوراني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Heart 2"/>
          <p:cNvSpPr/>
          <p:nvPr/>
        </p:nvSpPr>
        <p:spPr>
          <a:xfrm>
            <a:off x="1428728" y="285728"/>
            <a:ext cx="7000924" cy="5357850"/>
          </a:xfrm>
          <a:prstGeom prst="hear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newsflash/>
    <p:sndAc>
      <p:stSnd>
        <p:snd r:embed="rId2" name="drumroll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2976" y="2071678"/>
            <a:ext cx="7079182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JO" sz="48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تقع جنوب العاصمة عمان على بعد</a:t>
            </a:r>
          </a:p>
          <a:p>
            <a:pPr algn="r" rtl="1"/>
            <a:r>
              <a:rPr lang="ar-JO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32 كم وتبلغ مساحتها 940كم</a:t>
            </a:r>
            <a:r>
              <a:rPr lang="ar-JO" sz="4800" b="1" baseline="300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ar-JO" sz="4800" b="1" cap="none" spc="0" baseline="3000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48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0034" y="357166"/>
            <a:ext cx="8435539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JO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ما هو سبب تسميتها بهذا الاسم ؟</a:t>
            </a:r>
          </a:p>
          <a:p>
            <a:pPr algn="r" rtl="1"/>
            <a:r>
              <a:rPr lang="ar-JO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اصل كلمة مأدبا آرامي وتعني المكان الطيب و المياة الهادئة</a:t>
            </a:r>
            <a:endParaRPr lang="en-US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ld"/>
    <p:sndAc>
      <p:stSnd>
        <p:snd r:embed="rId2" name="bomb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500034" y="1285860"/>
          <a:ext cx="8429684" cy="1857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ectangle 2"/>
          <p:cNvSpPr/>
          <p:nvPr/>
        </p:nvSpPr>
        <p:spPr>
          <a:xfrm>
            <a:off x="2214546" y="285728"/>
            <a:ext cx="668324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 rtl="1">
              <a:buFont typeface="Wingdings" pitchFamily="2" charset="2"/>
              <a:buChar char="v"/>
            </a:pPr>
            <a:r>
              <a:rPr lang="ar-JO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الحضارات التي تعاقبت على مادبا</a:t>
            </a:r>
            <a:endParaRPr lang="en-US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4" name="Picture 3" descr="تنزيل (2)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2792726"/>
            <a:ext cx="5000628" cy="3779545"/>
          </a:xfrm>
          <a:prstGeom prst="rect">
            <a:avLst/>
          </a:prstGeom>
        </p:spPr>
      </p:pic>
      <p:pic>
        <p:nvPicPr>
          <p:cNvPr id="5" name="Picture 4" descr="تنزيل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00628" y="2928935"/>
            <a:ext cx="3071834" cy="3429024"/>
          </a:xfrm>
          <a:prstGeom prst="rect">
            <a:avLst/>
          </a:prstGeom>
        </p:spPr>
      </p:pic>
    </p:spTree>
  </p:cSld>
  <p:clrMapOvr>
    <a:masterClrMapping/>
  </p:clrMapOvr>
  <p:transition>
    <p:zoom dir="in"/>
    <p:sndAc>
      <p:stSnd>
        <p:snd r:embed="rId2" name="click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5"/>
          <p:cNvGrpSpPr/>
          <p:nvPr/>
        </p:nvGrpSpPr>
        <p:grpSpPr>
          <a:xfrm>
            <a:off x="7929586" y="357166"/>
            <a:ext cx="949734" cy="1428760"/>
            <a:chOff x="7479949" y="1071985"/>
            <a:chExt cx="949734" cy="1356763"/>
          </a:xfrm>
        </p:grpSpPr>
        <p:sp>
          <p:nvSpPr>
            <p:cNvPr id="47" name="Chevron 46"/>
            <p:cNvSpPr/>
            <p:nvPr/>
          </p:nvSpPr>
          <p:spPr>
            <a:xfrm rot="5400000">
              <a:off x="7276434" y="1275500"/>
              <a:ext cx="1356763" cy="949734"/>
            </a:xfrm>
            <a:prstGeom prst="chevron">
              <a:avLst/>
            </a:prstGeom>
          </p:spPr>
          <p:style>
            <a:lnRef idx="2">
              <a:schemeClr val="accent5">
                <a:hueOff val="-9933876"/>
                <a:satOff val="39811"/>
                <a:lumOff val="8628"/>
                <a:alphaOff val="0"/>
              </a:schemeClr>
            </a:lnRef>
            <a:fillRef idx="1">
              <a:schemeClr val="accent5">
                <a:hueOff val="-9933876"/>
                <a:satOff val="39811"/>
                <a:lumOff val="8628"/>
                <a:alphaOff val="0"/>
              </a:schemeClr>
            </a:fillRef>
            <a:effectRef idx="0">
              <a:schemeClr val="accent5">
                <a:hueOff val="-9933876"/>
                <a:satOff val="39811"/>
                <a:lumOff val="862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8" name="Chevron 4"/>
            <p:cNvSpPr/>
            <p:nvPr/>
          </p:nvSpPr>
          <p:spPr>
            <a:xfrm>
              <a:off x="7479949" y="1546852"/>
              <a:ext cx="949734" cy="40702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510" tIns="16510" rIns="16510" bIns="1651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JO" sz="2600" kern="1200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</a:rPr>
                <a:t>العمونية</a:t>
              </a:r>
              <a:endParaRPr lang="en-US" sz="2600" kern="12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142844" y="357168"/>
            <a:ext cx="7786742" cy="1000130"/>
            <a:chOff x="-1" y="1071987"/>
            <a:chExt cx="7479950" cy="881896"/>
          </a:xfrm>
        </p:grpSpPr>
        <p:sp>
          <p:nvSpPr>
            <p:cNvPr id="50" name="Round Same Side Corner Rectangle 49"/>
            <p:cNvSpPr/>
            <p:nvPr/>
          </p:nvSpPr>
          <p:spPr>
            <a:xfrm rot="16200000">
              <a:off x="3299026" y="-2227040"/>
              <a:ext cx="881896" cy="7479949"/>
            </a:xfrm>
            <a:prstGeom prst="round2SameRect">
              <a:avLst/>
            </a:prstGeom>
          </p:spPr>
          <p:style>
            <a:lnRef idx="2">
              <a:schemeClr val="accent5">
                <a:hueOff val="-9933876"/>
                <a:satOff val="39811"/>
                <a:lumOff val="8628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1" name="Round Same Side Corner Rectangle 6"/>
            <p:cNvSpPr/>
            <p:nvPr/>
          </p:nvSpPr>
          <p:spPr>
            <a:xfrm rot="21600000">
              <a:off x="43051" y="1115037"/>
              <a:ext cx="7436898" cy="7957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875" tIns="15875" rIns="177800" bIns="15875" numCol="1" spcCol="1270" anchor="ctr" anchorCtr="0">
              <a:noAutofit/>
            </a:bodyPr>
            <a:lstStyle/>
            <a:p>
              <a:pPr marL="228600" lvl="1" indent="-228600" algn="l" defTabSz="11112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2500" kern="1200"/>
            </a:p>
            <a:p>
              <a:pPr marL="228600" lvl="1" indent="-228600" algn="l" defTabSz="11112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2500" kern="1200"/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642910" y="428604"/>
            <a:ext cx="71301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sz="2400" dirty="0" smtClean="0"/>
              <a:t>تمددت مادبا في عهدهم حتى وصلت الى ذيبان و حسبان و بقيت كذلك حتى الانباط</a:t>
            </a:r>
            <a:endParaRPr lang="en-US" sz="2400" dirty="0"/>
          </a:p>
        </p:txBody>
      </p:sp>
      <p:grpSp>
        <p:nvGrpSpPr>
          <p:cNvPr id="60" name="Group 59"/>
          <p:cNvGrpSpPr/>
          <p:nvPr/>
        </p:nvGrpSpPr>
        <p:grpSpPr>
          <a:xfrm>
            <a:off x="8074142" y="1857364"/>
            <a:ext cx="855576" cy="1222250"/>
            <a:chOff x="8074141" y="2254484"/>
            <a:chExt cx="855576" cy="1222250"/>
          </a:xfrm>
        </p:grpSpPr>
        <p:sp>
          <p:nvSpPr>
            <p:cNvPr id="61" name="Chevron 60"/>
            <p:cNvSpPr/>
            <p:nvPr/>
          </p:nvSpPr>
          <p:spPr>
            <a:xfrm rot="5400000">
              <a:off x="7890804" y="2437821"/>
              <a:ext cx="1222250" cy="855575"/>
            </a:xfrm>
            <a:prstGeom prst="chevron">
              <a:avLst/>
            </a:prstGeom>
          </p:spPr>
          <p:style>
            <a:lnRef idx="2">
              <a:schemeClr val="accent5">
                <a:hueOff val="-3973551"/>
                <a:satOff val="15924"/>
                <a:lumOff val="3451"/>
                <a:alphaOff val="0"/>
              </a:schemeClr>
            </a:lnRef>
            <a:fillRef idx="1">
              <a:schemeClr val="accent5">
                <a:hueOff val="-3973551"/>
                <a:satOff val="15924"/>
                <a:lumOff val="3451"/>
                <a:alphaOff val="0"/>
              </a:schemeClr>
            </a:fillRef>
            <a:effectRef idx="0">
              <a:schemeClr val="accent5">
                <a:hueOff val="-3973551"/>
                <a:satOff val="15924"/>
                <a:lumOff val="345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2" name="Chevron 4"/>
            <p:cNvSpPr/>
            <p:nvPr/>
          </p:nvSpPr>
          <p:spPr>
            <a:xfrm>
              <a:off x="8074142" y="2682272"/>
              <a:ext cx="855575" cy="3666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JO" sz="2200" kern="1200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</a:rPr>
                <a:t>الانباط</a:t>
              </a:r>
              <a:endParaRPr lang="en-US" sz="2200" kern="12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0" y="1857364"/>
            <a:ext cx="8074143" cy="792000"/>
            <a:chOff x="-1" y="2256948"/>
            <a:chExt cx="8074143" cy="792000"/>
          </a:xfrm>
        </p:grpSpPr>
        <p:sp>
          <p:nvSpPr>
            <p:cNvPr id="64" name="Round Same Side Corner Rectangle 63"/>
            <p:cNvSpPr/>
            <p:nvPr/>
          </p:nvSpPr>
          <p:spPr>
            <a:xfrm rot="16200000">
              <a:off x="3635999" y="-1379052"/>
              <a:ext cx="792000" cy="8064000"/>
            </a:xfrm>
            <a:prstGeom prst="round2SameRect">
              <a:avLst/>
            </a:prstGeom>
          </p:spPr>
          <p:style>
            <a:lnRef idx="2">
              <a:schemeClr val="accent5">
                <a:hueOff val="-3973551"/>
                <a:satOff val="15924"/>
                <a:lumOff val="3451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65" name="Round Same Side Corner Rectangle 6"/>
            <p:cNvSpPr/>
            <p:nvPr/>
          </p:nvSpPr>
          <p:spPr>
            <a:xfrm rot="21600000">
              <a:off x="38782" y="2293266"/>
              <a:ext cx="8035360" cy="7168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525" tIns="9525" rIns="106680" bIns="9525" numCol="1" spcCol="1270" anchor="ctr" anchorCtr="0">
              <a:noAutofit/>
            </a:bodyPr>
            <a:lstStyle/>
            <a:p>
              <a:pPr marL="114300" lvl="1" indent="-114300" algn="l" defTabSz="666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1500" kern="1200"/>
            </a:p>
            <a:p>
              <a:pPr marL="114300" lvl="1" indent="-114300" algn="l" defTabSz="666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1500" kern="1200" dirty="0"/>
            </a:p>
            <a:p>
              <a:pPr marL="114300" lvl="1" indent="-114300" algn="l" defTabSz="666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1500" kern="1200" dirty="0"/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1071570" y="1928802"/>
            <a:ext cx="6643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sz="3600" dirty="0" smtClean="0"/>
              <a:t>استقر الانباط في مادبا حتى مجئ الرومان</a:t>
            </a:r>
            <a:endParaRPr lang="en-US" sz="3600" dirty="0"/>
          </a:p>
        </p:txBody>
      </p:sp>
      <p:grpSp>
        <p:nvGrpSpPr>
          <p:cNvPr id="67" name="Group 66"/>
          <p:cNvGrpSpPr/>
          <p:nvPr/>
        </p:nvGrpSpPr>
        <p:grpSpPr>
          <a:xfrm>
            <a:off x="8074142" y="3071810"/>
            <a:ext cx="855576" cy="1222250"/>
            <a:chOff x="8074141" y="3381265"/>
            <a:chExt cx="855576" cy="1222250"/>
          </a:xfrm>
        </p:grpSpPr>
        <p:sp>
          <p:nvSpPr>
            <p:cNvPr id="68" name="Chevron 67"/>
            <p:cNvSpPr/>
            <p:nvPr/>
          </p:nvSpPr>
          <p:spPr>
            <a:xfrm rot="5400000">
              <a:off x="7890804" y="3564602"/>
              <a:ext cx="1222250" cy="855575"/>
            </a:xfrm>
            <a:prstGeom prst="chevron">
              <a:avLst/>
            </a:prstGeom>
          </p:spPr>
          <p:style>
            <a:lnRef idx="2">
              <a:schemeClr val="accent5">
                <a:hueOff val="-5960326"/>
                <a:satOff val="23887"/>
                <a:lumOff val="5177"/>
                <a:alphaOff val="0"/>
              </a:schemeClr>
            </a:lnRef>
            <a:fillRef idx="1">
              <a:schemeClr val="accent5">
                <a:hueOff val="-5960326"/>
                <a:satOff val="23887"/>
                <a:lumOff val="5177"/>
                <a:alphaOff val="0"/>
              </a:schemeClr>
            </a:fillRef>
            <a:effectRef idx="0">
              <a:schemeClr val="accent5">
                <a:hueOff val="-5960326"/>
                <a:satOff val="23887"/>
                <a:lumOff val="517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9" name="Chevron 8"/>
            <p:cNvSpPr/>
            <p:nvPr/>
          </p:nvSpPr>
          <p:spPr>
            <a:xfrm>
              <a:off x="8074142" y="3809053"/>
              <a:ext cx="855575" cy="3666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JO" sz="2200" kern="1200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</a:rPr>
                <a:t>الرومان</a:t>
              </a:r>
              <a:endParaRPr lang="en-US" sz="2200" kern="12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</p:grpSp>
      <p:sp>
        <p:nvSpPr>
          <p:cNvPr id="70" name="Round Same Side Corner Rectangle 69"/>
          <p:cNvSpPr/>
          <p:nvPr/>
        </p:nvSpPr>
        <p:spPr>
          <a:xfrm rot="16200000">
            <a:off x="3639840" y="-568029"/>
            <a:ext cx="794463" cy="8074142"/>
          </a:xfrm>
          <a:prstGeom prst="round2SameRect">
            <a:avLst/>
          </a:prstGeom>
        </p:spPr>
        <p:style>
          <a:lnRef idx="2">
            <a:schemeClr val="accent5">
              <a:hueOff val="-5960326"/>
              <a:satOff val="23887"/>
              <a:lumOff val="5177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1" name="TextBox 70"/>
          <p:cNvSpPr txBox="1"/>
          <p:nvPr/>
        </p:nvSpPr>
        <p:spPr>
          <a:xfrm>
            <a:off x="1643042" y="3214686"/>
            <a:ext cx="5857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sz="2800" dirty="0" smtClean="0"/>
              <a:t>احتلها الرومان عام 106 م </a:t>
            </a:r>
            <a:endParaRPr lang="en-US" sz="2800" dirty="0"/>
          </a:p>
        </p:txBody>
      </p:sp>
      <p:grpSp>
        <p:nvGrpSpPr>
          <p:cNvPr id="72" name="Group 71"/>
          <p:cNvGrpSpPr/>
          <p:nvPr/>
        </p:nvGrpSpPr>
        <p:grpSpPr>
          <a:xfrm>
            <a:off x="8074142" y="4143382"/>
            <a:ext cx="855576" cy="1222250"/>
            <a:chOff x="8074141" y="4508046"/>
            <a:chExt cx="855576" cy="1222250"/>
          </a:xfrm>
        </p:grpSpPr>
        <p:sp>
          <p:nvSpPr>
            <p:cNvPr id="73" name="Chevron 72"/>
            <p:cNvSpPr/>
            <p:nvPr/>
          </p:nvSpPr>
          <p:spPr>
            <a:xfrm rot="5400000">
              <a:off x="7890804" y="4691383"/>
              <a:ext cx="1222250" cy="855575"/>
            </a:xfrm>
            <a:prstGeom prst="chevron">
              <a:avLst/>
            </a:prstGeom>
          </p:spPr>
          <p:style>
            <a:lnRef idx="2">
              <a:schemeClr val="accent5">
                <a:hueOff val="-7947101"/>
                <a:satOff val="31849"/>
                <a:lumOff val="6902"/>
                <a:alphaOff val="0"/>
              </a:schemeClr>
            </a:lnRef>
            <a:fillRef idx="1">
              <a:schemeClr val="accent5">
                <a:hueOff val="-7947101"/>
                <a:satOff val="31849"/>
                <a:lumOff val="6902"/>
                <a:alphaOff val="0"/>
              </a:schemeClr>
            </a:fillRef>
            <a:effectRef idx="0">
              <a:schemeClr val="accent5">
                <a:hueOff val="-7947101"/>
                <a:satOff val="31849"/>
                <a:lumOff val="690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4" name="Chevron 11"/>
            <p:cNvSpPr/>
            <p:nvPr/>
          </p:nvSpPr>
          <p:spPr>
            <a:xfrm>
              <a:off x="8074142" y="4935834"/>
              <a:ext cx="855575" cy="3666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JO" sz="2200" kern="1200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</a:rPr>
                <a:t>البيزنطية</a:t>
              </a:r>
              <a:endParaRPr lang="en-US" sz="2200" kern="12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</p:grpSp>
      <p:sp>
        <p:nvSpPr>
          <p:cNvPr id="75" name="Round Same Side Corner Rectangle 74"/>
          <p:cNvSpPr/>
          <p:nvPr/>
        </p:nvSpPr>
        <p:spPr>
          <a:xfrm rot="16200000">
            <a:off x="3639840" y="503541"/>
            <a:ext cx="794463" cy="8074142"/>
          </a:xfrm>
          <a:prstGeom prst="round2SameRect">
            <a:avLst/>
          </a:prstGeom>
        </p:spPr>
        <p:style>
          <a:lnRef idx="2">
            <a:schemeClr val="accent5">
              <a:hueOff val="-7947101"/>
              <a:satOff val="31849"/>
              <a:lumOff val="6902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6" name="TextBox 75"/>
          <p:cNvSpPr txBox="1"/>
          <p:nvPr/>
        </p:nvSpPr>
        <p:spPr>
          <a:xfrm>
            <a:off x="428596" y="4286256"/>
            <a:ext cx="7500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sz="2400" dirty="0" smtClean="0"/>
              <a:t>بعدمااحتلت الحضارة البيزنطية مادبا بلغت مادبا اوج ازدهارها و تقدمها</a:t>
            </a:r>
            <a:endParaRPr lang="en-US" sz="2400" dirty="0"/>
          </a:p>
        </p:txBody>
      </p:sp>
      <p:grpSp>
        <p:nvGrpSpPr>
          <p:cNvPr id="77" name="Group 76"/>
          <p:cNvGrpSpPr/>
          <p:nvPr/>
        </p:nvGrpSpPr>
        <p:grpSpPr>
          <a:xfrm>
            <a:off x="8074142" y="5357827"/>
            <a:ext cx="855576" cy="1222250"/>
            <a:chOff x="8074141" y="5634826"/>
            <a:chExt cx="855576" cy="1222250"/>
          </a:xfrm>
        </p:grpSpPr>
        <p:sp>
          <p:nvSpPr>
            <p:cNvPr id="78" name="Chevron 77"/>
            <p:cNvSpPr/>
            <p:nvPr/>
          </p:nvSpPr>
          <p:spPr>
            <a:xfrm rot="5400000">
              <a:off x="7890804" y="5818163"/>
              <a:ext cx="1222250" cy="855575"/>
            </a:xfrm>
            <a:prstGeom prst="chevron">
              <a:avLst/>
            </a:prstGeom>
          </p:spPr>
          <p:style>
            <a:lnRef idx="2">
              <a:schemeClr val="accent5">
                <a:hueOff val="-9933876"/>
                <a:satOff val="39811"/>
                <a:lumOff val="8628"/>
                <a:alphaOff val="0"/>
              </a:schemeClr>
            </a:lnRef>
            <a:fillRef idx="1">
              <a:schemeClr val="accent5">
                <a:hueOff val="-9933876"/>
                <a:satOff val="39811"/>
                <a:lumOff val="8628"/>
                <a:alphaOff val="0"/>
              </a:schemeClr>
            </a:fillRef>
            <a:effectRef idx="0">
              <a:schemeClr val="accent5">
                <a:hueOff val="-9933876"/>
                <a:satOff val="39811"/>
                <a:lumOff val="862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9" name="Chevron 14"/>
            <p:cNvSpPr/>
            <p:nvPr/>
          </p:nvSpPr>
          <p:spPr>
            <a:xfrm>
              <a:off x="8074142" y="6062614"/>
              <a:ext cx="855575" cy="3666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JO" sz="2200" kern="1200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</a:rPr>
                <a:t>الاموية</a:t>
              </a:r>
              <a:endParaRPr lang="en-US" sz="2200" kern="12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</p:grpSp>
      <p:sp>
        <p:nvSpPr>
          <p:cNvPr id="80" name="Round Same Side Corner Rectangle 79"/>
          <p:cNvSpPr/>
          <p:nvPr/>
        </p:nvSpPr>
        <p:spPr>
          <a:xfrm rot="16200000">
            <a:off x="3639840" y="1717987"/>
            <a:ext cx="794463" cy="8074142"/>
          </a:xfrm>
          <a:prstGeom prst="round2SameRect">
            <a:avLst/>
          </a:prstGeom>
        </p:spPr>
        <p:style>
          <a:lnRef idx="2">
            <a:schemeClr val="accent5">
              <a:hueOff val="-9933876"/>
              <a:satOff val="39811"/>
              <a:lumOff val="8628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1" name="TextBox 80"/>
          <p:cNvSpPr txBox="1"/>
          <p:nvPr/>
        </p:nvSpPr>
        <p:spPr>
          <a:xfrm>
            <a:off x="714348" y="5500702"/>
            <a:ext cx="73677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JO" sz="2800" dirty="0" smtClean="0"/>
              <a:t>تم اكتشاف بعض الاثار الموجودة في مادبا تعود للعصر الاموي</a:t>
            </a:r>
            <a:endParaRPr lang="en-US" sz="2800" dirty="0"/>
          </a:p>
        </p:txBody>
      </p:sp>
    </p:spTree>
  </p:cSld>
  <p:clrMapOvr>
    <a:masterClrMapping/>
  </p:clrMapOvr>
  <p:transition>
    <p:strips dir="ru"/>
    <p:sndAc>
      <p:stSnd>
        <p:snd r:embed="rId2" name="voltag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500"/>
                            </p:stCondLst>
                            <p:childTnLst>
                              <p:par>
                                <p:cTn id="9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66" grpId="0"/>
      <p:bldP spid="71" grpId="0"/>
      <p:bldP spid="76" grpId="0"/>
      <p:bldP spid="8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7486" y="142852"/>
            <a:ext cx="8966514" cy="67403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r" rtl="1">
              <a:buFont typeface="Wingdings" pitchFamily="2" charset="2"/>
              <a:buChar char="v"/>
            </a:pPr>
            <a:r>
              <a:rPr lang="ar-JO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اهم  امواقع الاثرية  في مادبا :            </a:t>
            </a:r>
          </a:p>
          <a:p>
            <a:pPr marL="914400" indent="-914400" algn="r" rtl="1">
              <a:buFont typeface="+mj-lt"/>
              <a:buAutoNum type="arabicPeriod"/>
            </a:pPr>
            <a:r>
              <a:rPr lang="ar-JO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جبل نيبو: اين يقع ؟</a:t>
            </a:r>
          </a:p>
          <a:p>
            <a:pPr marL="914400" indent="-914400" algn="r" rtl="1"/>
            <a:r>
              <a:rPr lang="ar-JO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 في شمال مادبا )</a:t>
            </a:r>
          </a:p>
          <a:p>
            <a:pPr marL="914400" indent="-914400" algn="r" rtl="1"/>
            <a:r>
              <a:rPr lang="ar-JO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و تعود اثاره الى العصر:</a:t>
            </a:r>
          </a:p>
          <a:p>
            <a:pPr marL="914400" indent="-914400" algn="r" rtl="1"/>
            <a:r>
              <a:rPr lang="ar-JO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(الحديدي و البرونزي) </a:t>
            </a:r>
          </a:p>
          <a:p>
            <a:pPr marL="914400" indent="-914400" algn="r" rtl="1"/>
            <a:r>
              <a:rPr lang="ar-JO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و قد بني فيه في الفترة البيزنطية العديد </a:t>
            </a:r>
          </a:p>
          <a:p>
            <a:pPr marL="914400" indent="-914400" algn="r" rtl="1"/>
            <a:r>
              <a:rPr lang="ar-JO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من الاديرة و الكنائس و اعتمد بانه</a:t>
            </a:r>
          </a:p>
          <a:p>
            <a:pPr marL="914400" indent="-914400" algn="r" rtl="1"/>
            <a:r>
              <a:rPr lang="ar-JO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موقع للحج المسيحي .</a:t>
            </a:r>
          </a:p>
        </p:txBody>
      </p:sp>
    </p:spTree>
  </p:cSld>
  <p:clrMapOvr>
    <a:masterClrMapping/>
  </p:clrMapOvr>
  <p:transition>
    <p:wheel spokes="2"/>
    <p:sndAc>
      <p:stSnd>
        <p:snd r:embed="rId2" name="explod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4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4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4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4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9000" r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strips dir="ru"/>
    <p:sndAc>
      <p:stSnd>
        <p:snd r:embed="rId2" name="whoosh.wav" builtIn="1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296</Words>
  <Application>Microsoft Office PowerPoint</Application>
  <PresentationFormat>On-screen Show (4:3)</PresentationFormat>
  <Paragraphs>49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Isalam</dc:creator>
  <cp:lastModifiedBy>Isalam</cp:lastModifiedBy>
  <cp:revision>30</cp:revision>
  <dcterms:created xsi:type="dcterms:W3CDTF">2017-05-01T17:25:23Z</dcterms:created>
  <dcterms:modified xsi:type="dcterms:W3CDTF">2017-05-07T19:44:18Z</dcterms:modified>
</cp:coreProperties>
</file>