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0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  <a:srgbClr val="D4A3E7"/>
    <a:srgbClr val="BD73DB"/>
    <a:srgbClr val="5D2884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34C8-701C-4A33-A3AD-4490432FBA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DD9B-7E7E-4DA1-8CCC-2B8FCD32E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7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DD9B-7E7E-4DA1-8CCC-2B8FCD32E3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42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DD9B-7E7E-4DA1-8CCC-2B8FCD32E3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42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A11A-0729-4339-9091-09579F351ED0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616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31427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52092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74565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35207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97160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09419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4A2-C015-4D69-A745-9900B469336D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65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495-4306-42F9-B0AB-32FF6EA568B6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0795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E830-1E10-4BA8-BA7E-F325B47B78E0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50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8B7-31E5-4DCB-B436-217E1F53694E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8652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FE6C-149F-4460-B72F-C6363B433BF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09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19FC-1368-492E-842F-29287B3F9692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35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3921-B271-4A27-A50B-DCDFE97D6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A4EB-01B9-44EA-AB6C-ADE1B9A7BCB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8890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65E-21B1-4098-AE3C-A42C14BC954E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6107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07A8-A935-4D7B-9A55-AA494A1389F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96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544A61-1914-43B7-BCAE-E552FF4017CC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95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89" r:id="rId13"/>
    <p:sldLayoutId id="2147484390" r:id="rId14"/>
    <p:sldLayoutId id="2147484391" r:id="rId15"/>
    <p:sldLayoutId id="2147484392" r:id="rId16"/>
    <p:sldLayoutId id="214748439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6587" y="1288974"/>
            <a:ext cx="9895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الصّف التّاسع/ مادّة التّربية الوطنيّة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7773" y="1962046"/>
            <a:ext cx="5017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سادسة / الدرس الأول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4154972" y="3159063"/>
            <a:ext cx="4307594" cy="2180295"/>
          </a:xfrm>
          <a:prstGeom prst="flowChartPredefined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التراث الوطني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53558" y="6286117"/>
            <a:ext cx="7023377" cy="404614"/>
          </a:xfrm>
        </p:spPr>
        <p:txBody>
          <a:bodyPr/>
          <a:lstStyle/>
          <a:p>
            <a:pPr algn="ctr" rtl="1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313509" y="4857206"/>
            <a:ext cx="2000794" cy="2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6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94471" y="6277377"/>
            <a:ext cx="6280830" cy="404614"/>
          </a:xfrm>
        </p:spPr>
        <p:txBody>
          <a:bodyPr/>
          <a:lstStyle/>
          <a:p>
            <a:pPr algn="ctr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996660" y="186657"/>
            <a:ext cx="2985571" cy="1564395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مفهوم التراث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2503" y="1881052"/>
            <a:ext cx="48426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هو ذلك الموروث الحضاري الذي يشمل كل ما خلفته الأجيال السابقة في مختلف المجالات المادية والمعنوية</a:t>
            </a:r>
          </a:p>
          <a:p>
            <a:pPr algn="r" rtl="1"/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من </a:t>
            </a:r>
            <a:r>
              <a:rPr lang="ar-J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تراث مسموع</a:t>
            </a:r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روايات شفوية وحكايات وفنون غنائية ...) </a:t>
            </a:r>
          </a:p>
          <a:p>
            <a:pPr algn="r" rtl="1"/>
            <a:r>
              <a:rPr lang="ar-J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وتراث مكتوب </a:t>
            </a:r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(كالوثائق والمخطوطات والكتب) </a:t>
            </a:r>
          </a:p>
          <a:p>
            <a:pPr algn="r" rtl="1"/>
            <a:r>
              <a:rPr lang="ar-J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والتراث المبني </a:t>
            </a:r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(كالآثار والزخارف والنقوش ...)</a:t>
            </a:r>
          </a:p>
          <a:p>
            <a:pPr algn="r" rtl="1"/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ويوجد أنواع مثل أدوات الزينة </a:t>
            </a:r>
            <a:r>
              <a:rPr lang="ar-J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والحلى</a:t>
            </a:r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والملابس </a:t>
            </a:r>
          </a:p>
          <a:p>
            <a:pPr algn="r" rtl="1"/>
            <a:r>
              <a:rPr lang="ar-J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وهذا يشكل هوية المجتمع وخصوصيته التي تميزه عن باقي المجتمعات  </a:t>
            </a:r>
          </a:p>
        </p:txBody>
      </p:sp>
      <p:pic>
        <p:nvPicPr>
          <p:cNvPr id="13" name="صورة 12" descr="Capture-5-484x4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91" y="1856287"/>
            <a:ext cx="4610100" cy="3981450"/>
          </a:xfrm>
          <a:prstGeom prst="rect">
            <a:avLst/>
          </a:prstGeom>
        </p:spPr>
      </p:pic>
      <p:pic>
        <p:nvPicPr>
          <p:cNvPr id="14" name="صورة 13" descr="kasbahmarocnew01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1726"/>
            <a:ext cx="4754336" cy="3428343"/>
          </a:xfrm>
          <a:prstGeom prst="rect">
            <a:avLst/>
          </a:prstGeom>
        </p:spPr>
      </p:pic>
      <p:pic>
        <p:nvPicPr>
          <p:cNvPr id="15" name="صورة 14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058" y="235131"/>
            <a:ext cx="3038475" cy="1504950"/>
          </a:xfrm>
          <a:prstGeom prst="rect">
            <a:avLst/>
          </a:prstGeom>
        </p:spPr>
      </p:pic>
      <p:pic>
        <p:nvPicPr>
          <p:cNvPr id="16" name="صورة 15" descr="1280px-Ruinas_de_Lix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337142" cy="2090928"/>
          </a:xfrm>
          <a:prstGeom prst="rect">
            <a:avLst/>
          </a:prstGeom>
        </p:spPr>
      </p:pic>
      <p:pic>
        <p:nvPicPr>
          <p:cNvPr id="9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4741817" y="4021182"/>
            <a:ext cx="2836818" cy="28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1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5" name="صورة 4" descr="9th grade wataneh unit 6-3 answer Q-10 wehde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11" y="494937"/>
            <a:ext cx="7067006" cy="5670731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535576" y="2366554"/>
            <a:ext cx="2246811" cy="224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edefined Process 9"/>
          <p:cNvSpPr/>
          <p:nvPr/>
        </p:nvSpPr>
        <p:spPr>
          <a:xfrm rot="20161163">
            <a:off x="60740" y="402905"/>
            <a:ext cx="2950612" cy="925551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أنواع التراث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32867" y="6429142"/>
            <a:ext cx="6280830" cy="404614"/>
          </a:xfrm>
        </p:spPr>
        <p:txBody>
          <a:bodyPr/>
          <a:lstStyle/>
          <a:p>
            <a:pPr algn="ctr"/>
            <a:r>
              <a:rPr lang="ar-JO" sz="20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تمرير عمودي 14"/>
          <p:cNvSpPr/>
          <p:nvPr/>
        </p:nvSpPr>
        <p:spPr>
          <a:xfrm>
            <a:off x="7406640" y="509451"/>
            <a:ext cx="4550229" cy="378822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وهو التراث الذي عملته يد الإنسان كالمباني ,وما تكشفه الحفريات ,وتضمه المتاحف ,كما يشمل بقايا المدن التاريخية والعمائر الدينية والمعالم المعمارية </a:t>
            </a:r>
            <a:r>
              <a:rPr lang="ar-JO" dirty="0" err="1" smtClean="0"/>
              <a:t>والتحصينات</a:t>
            </a:r>
            <a:r>
              <a:rPr lang="ar-JO" dirty="0" smtClean="0"/>
              <a:t> العسكرية والمنحوتات </a:t>
            </a:r>
            <a:r>
              <a:rPr lang="ar-JO" dirty="0" err="1" smtClean="0"/>
              <a:t>والمسكوكات</a:t>
            </a:r>
            <a:r>
              <a:rPr lang="ar-JO" dirty="0" smtClean="0"/>
              <a:t>  والأدوات الفخارية والخزفية والزجاجية والمنسوجات والأسلحة وأدوات الزينة </a:t>
            </a:r>
            <a:endParaRPr lang="en-AU" dirty="0"/>
          </a:p>
        </p:txBody>
      </p:sp>
      <p:sp>
        <p:nvSpPr>
          <p:cNvPr id="16" name="مستطيل 15"/>
          <p:cNvSpPr/>
          <p:nvPr/>
        </p:nvSpPr>
        <p:spPr>
          <a:xfrm>
            <a:off x="8205226" y="563770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التراث المادي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صورة 16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5520">
            <a:off x="4267065" y="1410788"/>
            <a:ext cx="3631107" cy="2052365"/>
          </a:xfrm>
          <a:prstGeom prst="rect">
            <a:avLst/>
          </a:prstGeom>
        </p:spPr>
      </p:pic>
      <p:pic>
        <p:nvPicPr>
          <p:cNvPr id="18" name="صورة 1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41" y="1750423"/>
            <a:ext cx="3870361" cy="2147343"/>
          </a:xfrm>
          <a:prstGeom prst="rect">
            <a:avLst/>
          </a:prstGeom>
        </p:spPr>
      </p:pic>
      <p:pic>
        <p:nvPicPr>
          <p:cNvPr id="19" name="صورة 18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211" y="4274819"/>
            <a:ext cx="4597447" cy="2583181"/>
          </a:xfrm>
          <a:prstGeom prst="rect">
            <a:avLst/>
          </a:prstGeom>
        </p:spPr>
      </p:pic>
      <p:pic>
        <p:nvPicPr>
          <p:cNvPr id="20" name="صورة 19" descr="20181115142319946C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976" y="3516087"/>
            <a:ext cx="5827461" cy="3341913"/>
          </a:xfrm>
          <a:prstGeom prst="rect">
            <a:avLst/>
          </a:prstGeom>
        </p:spPr>
      </p:pic>
      <p:pic>
        <p:nvPicPr>
          <p:cNvPr id="21" name="صورة 20" descr="download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512" y="0"/>
            <a:ext cx="2948790" cy="1962286"/>
          </a:xfrm>
          <a:prstGeom prst="rect">
            <a:avLst/>
          </a:prstGeom>
        </p:spPr>
      </p:pic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8"/>
          <a:stretch>
            <a:fillRect/>
          </a:stretch>
        </p:blipFill>
        <p:spPr>
          <a:xfrm>
            <a:off x="0" y="4456612"/>
            <a:ext cx="1959428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8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9776" y="6364176"/>
            <a:ext cx="6280830" cy="404614"/>
          </a:xfrm>
        </p:spPr>
        <p:txBody>
          <a:bodyPr/>
          <a:lstStyle/>
          <a:p>
            <a:pPr algn="ctr"/>
            <a:r>
              <a:rPr lang="ar-JO" sz="20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تمرير عمودي 8"/>
          <p:cNvSpPr/>
          <p:nvPr/>
        </p:nvSpPr>
        <p:spPr>
          <a:xfrm>
            <a:off x="7341326" y="483325"/>
            <a:ext cx="4550229" cy="52643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</a:rPr>
              <a:t>تراث فكري </a:t>
            </a:r>
            <a:r>
              <a:rPr lang="ar-JO" dirty="0" smtClean="0">
                <a:solidFill>
                  <a:schemeClr val="tx1"/>
                </a:solidFill>
              </a:rPr>
              <a:t>: ويشمل ما عرف عن  السلف من العلوم والمعارف الدينية وما قدمه السابقون من علماء وكتّاب ومفكرين وسياسيين كانوا شهوداً على عصورهم كما يشمل الفنون الأدبية والفنون </a:t>
            </a:r>
            <a:r>
              <a:rPr lang="ar-JO" dirty="0" err="1" smtClean="0">
                <a:solidFill>
                  <a:schemeClr val="tx1"/>
                </a:solidFill>
              </a:rPr>
              <a:t>الزخرفية</a:t>
            </a:r>
            <a:r>
              <a:rPr lang="ar-JO" dirty="0" smtClean="0">
                <a:solidFill>
                  <a:schemeClr val="tx1"/>
                </a:solidFill>
              </a:rPr>
              <a:t> والخطية.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algn="ctr"/>
            <a:r>
              <a:rPr lang="ar-JO" sz="2800" b="1" dirty="0" smtClean="0">
                <a:solidFill>
                  <a:schemeClr val="tx1"/>
                </a:solidFill>
              </a:rPr>
              <a:t>تراث اجتماعي وحياتي </a:t>
            </a:r>
            <a:r>
              <a:rPr lang="ar-JO" dirty="0" smtClean="0">
                <a:solidFill>
                  <a:schemeClr val="tx1"/>
                </a:solidFill>
              </a:rPr>
              <a:t>: قوامه قواعد السلوك والعادات الاجتماعية والأمثال والتقاليد ومنظومة القيم الاجتماعية والموروثات الشفهية كالحكايات والزجل واللهجات والأزياء والفنون الشعبية كالغناء والموسيقى والرقص والأهازيج 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Flowchart: Predefined Process 9"/>
          <p:cNvSpPr/>
          <p:nvPr/>
        </p:nvSpPr>
        <p:spPr>
          <a:xfrm rot="20161163">
            <a:off x="60740" y="180837"/>
            <a:ext cx="2950612" cy="925551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أنواع التراث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826403" y="407015"/>
            <a:ext cx="3861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التراث المعنوي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صورة 1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119" y="4888774"/>
            <a:ext cx="2857500" cy="1600200"/>
          </a:xfrm>
          <a:prstGeom prst="rect">
            <a:avLst/>
          </a:prstGeom>
        </p:spPr>
      </p:pic>
      <p:pic>
        <p:nvPicPr>
          <p:cNvPr id="15" name="صورة 14" descr="امثال-شعبية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82" y="182881"/>
            <a:ext cx="3981450" cy="4762500"/>
          </a:xfrm>
          <a:prstGeom prst="rect">
            <a:avLst/>
          </a:prstGeom>
        </p:spPr>
      </p:pic>
      <p:pic>
        <p:nvPicPr>
          <p:cNvPr id="16" name="صورة 15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7" y="1215660"/>
            <a:ext cx="3148149" cy="1888889"/>
          </a:xfrm>
          <a:prstGeom prst="rect">
            <a:avLst/>
          </a:prstGeom>
        </p:spPr>
      </p:pic>
      <p:pic>
        <p:nvPicPr>
          <p:cNvPr id="12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/>
          <a:stretch>
            <a:fillRect/>
          </a:stretch>
        </p:blipFill>
        <p:spPr>
          <a:xfrm>
            <a:off x="561703" y="3762103"/>
            <a:ext cx="291301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8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انفجار 2 4"/>
          <p:cNvSpPr/>
          <p:nvPr/>
        </p:nvSpPr>
        <p:spPr>
          <a:xfrm>
            <a:off x="5791200" y="0"/>
            <a:ext cx="6805749" cy="60872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/>
              <a:t>التراث الشعبي </a:t>
            </a:r>
          </a:p>
          <a:p>
            <a:pPr algn="ctr"/>
            <a:endParaRPr lang="ar-JO" dirty="0" smtClean="0"/>
          </a:p>
          <a:p>
            <a:pPr algn="ctr"/>
            <a:r>
              <a:rPr lang="ar-JO" dirty="0" smtClean="0"/>
              <a:t>يتكون الجزء الأكبر من التراث الشعبي من الحكايات مثل الأشعار والقصائد المتغنى </a:t>
            </a:r>
            <a:r>
              <a:rPr lang="ar-JO" dirty="0" err="1" smtClean="0"/>
              <a:t>بها</a:t>
            </a:r>
            <a:r>
              <a:rPr lang="ar-JO" dirty="0" smtClean="0"/>
              <a:t> والقصص البطولية والأساطير والفنون والحرف وأنواع الرقص واللعب والأغاني والحكايات الشعبية للأطفال والأمثال والألغاز والأحاجي وللباس  </a:t>
            </a:r>
            <a:endParaRPr lang="en-AU" dirty="0"/>
          </a:p>
        </p:txBody>
      </p:sp>
      <p:sp>
        <p:nvSpPr>
          <p:cNvPr id="7" name="انفجار 2 6"/>
          <p:cNvSpPr/>
          <p:nvPr/>
        </p:nvSpPr>
        <p:spPr>
          <a:xfrm>
            <a:off x="222069" y="0"/>
            <a:ext cx="6857999" cy="6858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/>
              <a:t>أهمية التراث </a:t>
            </a:r>
          </a:p>
          <a:p>
            <a:pPr algn="ctr"/>
            <a:r>
              <a:rPr lang="ar-JO" dirty="0" smtClean="0"/>
              <a:t>1- يمثل التراث دعامة أساسية من دعامات الهوية الوطنية</a:t>
            </a:r>
          </a:p>
          <a:p>
            <a:pPr algn="ctr"/>
            <a:r>
              <a:rPr lang="ar-JO" dirty="0" smtClean="0"/>
              <a:t>2- يبين لنا انجازات الشعوب ورقيها </a:t>
            </a:r>
          </a:p>
          <a:p>
            <a:pPr algn="ctr"/>
            <a:r>
              <a:rPr lang="ar-JO" dirty="0" smtClean="0"/>
              <a:t>3- ينمي </a:t>
            </a:r>
            <a:r>
              <a:rPr lang="ar-JO" dirty="0" err="1" smtClean="0"/>
              <a:t>ف</a:t>
            </a:r>
            <a:r>
              <a:rPr lang="ar-JO" dirty="0" smtClean="0"/>
              <a:t> ي النفوس الاعتزاز </a:t>
            </a:r>
            <a:r>
              <a:rPr lang="ar-JO" dirty="0" err="1" smtClean="0"/>
              <a:t>باأجداد</a:t>
            </a:r>
            <a:r>
              <a:rPr lang="ar-JO" dirty="0" smtClean="0"/>
              <a:t> وبمنجزاتهم ويدفعنا للحفاظ علهما </a:t>
            </a:r>
          </a:p>
          <a:p>
            <a:pPr algn="ctr"/>
            <a:r>
              <a:rPr lang="ar-JO" dirty="0" smtClean="0"/>
              <a:t>4- التراث صلة بين الماضي والحاضر والمستقبل</a:t>
            </a:r>
          </a:p>
          <a:p>
            <a:pPr algn="ctr"/>
            <a:r>
              <a:rPr lang="ar-JO" dirty="0" smtClean="0"/>
              <a:t>5- يساهم في التنمية الاقتصادية من خلال تنشيط حركة السياحة </a:t>
            </a:r>
            <a:endParaRPr lang="en-AU" dirty="0"/>
          </a:p>
        </p:txBody>
      </p:sp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5029199" y="4456610"/>
            <a:ext cx="1985555" cy="198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5" name="صورة 4" descr="ed08b886-f29c-4689-8e6a-e5c339ebbf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09" y="0"/>
            <a:ext cx="9753600" cy="6657975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0" y="2666999"/>
            <a:ext cx="2952206" cy="295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12787" y="6230362"/>
            <a:ext cx="6280830" cy="404614"/>
          </a:xfrm>
        </p:spPr>
        <p:txBody>
          <a:bodyPr/>
          <a:lstStyle/>
          <a:p>
            <a:pPr algn="ctr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6594" y="1640340"/>
            <a:ext cx="2613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سالمين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0853" y="2963779"/>
            <a:ext cx="40446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</a:t>
            </a:r>
            <a:r>
              <a:rPr lang="ar-JO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ربّاع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3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386</TotalTime>
  <Words>283</Words>
  <Application>Microsoft Office PowerPoint</Application>
  <PresentationFormat>مخصص</PresentationFormat>
  <Paragraphs>38</Paragraphs>
  <Slides>8</Slides>
  <Notes>2</Notes>
  <HiddenSlides>0</HiddenSlides>
  <MMClips>7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Droplet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التّاسع/مادة التّربية الوطنيّة</dc:title>
  <dc:creator>ramarorocool@outlook.com</dc:creator>
  <cp:lastModifiedBy>AFC</cp:lastModifiedBy>
  <cp:revision>115</cp:revision>
  <dcterms:created xsi:type="dcterms:W3CDTF">2020-03-17T19:20:34Z</dcterms:created>
  <dcterms:modified xsi:type="dcterms:W3CDTF">2020-03-25T23:18:32Z</dcterms:modified>
</cp:coreProperties>
</file>