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8455" autoAdjust="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36186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354616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33289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426642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227689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7146F399-D63F-49ED-96F7-7B8D556BF67F}" type="datetimeFigureOut">
              <a:rPr lang="ar-JO" smtClean="0"/>
              <a:t>10/08/1438</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139119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7146F399-D63F-49ED-96F7-7B8D556BF67F}" type="datetimeFigureOut">
              <a:rPr lang="ar-JO" smtClean="0"/>
              <a:t>10/08/1438</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1456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7146F399-D63F-49ED-96F7-7B8D556BF67F}" type="datetimeFigureOut">
              <a:rPr lang="ar-JO" smtClean="0"/>
              <a:t>10/08/1438</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39470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46F399-D63F-49ED-96F7-7B8D556BF67F}" type="datetimeFigureOut">
              <a:rPr lang="ar-JO" smtClean="0"/>
              <a:t>10/08/1438</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258131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46F399-D63F-49ED-96F7-7B8D556BF67F}" type="datetimeFigureOut">
              <a:rPr lang="ar-JO" smtClean="0"/>
              <a:t>10/08/1438</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412577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46F399-D63F-49ED-96F7-7B8D556BF67F}" type="datetimeFigureOut">
              <a:rPr lang="ar-JO" smtClean="0"/>
              <a:t>10/08/1438</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22D20099-E3EC-49F8-8253-1B990C782D34}" type="slidenum">
              <a:rPr lang="ar-JO" smtClean="0"/>
              <a:t>‹#›</a:t>
            </a:fld>
            <a:endParaRPr lang="ar-JO"/>
          </a:p>
        </p:txBody>
      </p:sp>
    </p:spTree>
    <p:extLst>
      <p:ext uri="{BB962C8B-B14F-4D97-AF65-F5344CB8AC3E}">
        <p14:creationId xmlns:p14="http://schemas.microsoft.com/office/powerpoint/2010/main" val="5457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46F399-D63F-49ED-96F7-7B8D556BF67F}" type="datetimeFigureOut">
              <a:rPr lang="ar-JO" smtClean="0"/>
              <a:t>10/08/1438</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D20099-E3EC-49F8-8253-1B990C782D34}" type="slidenum">
              <a:rPr lang="ar-JO" smtClean="0"/>
              <a:t>‹#›</a:t>
            </a:fld>
            <a:endParaRPr lang="ar-JO"/>
          </a:p>
        </p:txBody>
      </p:sp>
    </p:spTree>
    <p:extLst>
      <p:ext uri="{BB962C8B-B14F-4D97-AF65-F5344CB8AC3E}">
        <p14:creationId xmlns:p14="http://schemas.microsoft.com/office/powerpoint/2010/main" val="35504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132856"/>
            <a:ext cx="7772400" cy="1470025"/>
          </a:xfrm>
        </p:spPr>
        <p:txBody>
          <a:bodyPr>
            <a:normAutofit/>
          </a:bodyPr>
          <a:lstStyle/>
          <a:p>
            <a:r>
              <a:rPr lang="ar-JO" sz="8800" dirty="0" smtClean="0">
                <a:latin typeface="Arabic Typesetting" pitchFamily="66" charset="-78"/>
                <a:cs typeface="Arabic Typesetting" pitchFamily="66" charset="-78"/>
              </a:rPr>
              <a:t>تاريخ المسلمين في الاندلس </a:t>
            </a:r>
            <a:endParaRPr lang="ar-JO" sz="8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374222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latin typeface="Arabic Typesetting" pitchFamily="66" charset="-78"/>
                <a:cs typeface="Arabic Typesetting" pitchFamily="66" charset="-78"/>
              </a:rPr>
              <a:t>أسباب سقوط الأندلس</a:t>
            </a:r>
            <a:endParaRPr lang="ar-JO"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a:bodyPr>
          <a:lstStyle/>
          <a:p>
            <a:pPr marL="514350" indent="-514350">
              <a:buFont typeface="+mj-lt"/>
              <a:buAutoNum type="arabicPeriod"/>
            </a:pPr>
            <a:r>
              <a:rPr lang="ar-JO" sz="3600" dirty="0" smtClean="0">
                <a:latin typeface="Arabic Typesetting" pitchFamily="66" charset="-78"/>
                <a:cs typeface="Arabic Typesetting" pitchFamily="66" charset="-78"/>
              </a:rPr>
              <a:t>الميل إلى حياة الترف والهو .</a:t>
            </a:r>
          </a:p>
          <a:p>
            <a:pPr marL="514350" indent="-514350">
              <a:buFont typeface="+mj-lt"/>
              <a:buAutoNum type="arabicPeriod"/>
            </a:pPr>
            <a:r>
              <a:rPr lang="ar-JO" sz="3600" dirty="0" smtClean="0">
                <a:latin typeface="Arabic Typesetting" pitchFamily="66" charset="-78"/>
                <a:cs typeface="Arabic Typesetting" pitchFamily="66" charset="-78"/>
              </a:rPr>
              <a:t>الخلافات والنزاعات المتكررة بين ملوك الطوائف وتقسيم الأندلس إلى دويلات .</a:t>
            </a:r>
          </a:p>
          <a:p>
            <a:pPr marL="514350" indent="-514350">
              <a:buFont typeface="+mj-lt"/>
              <a:buAutoNum type="arabicPeriod"/>
            </a:pPr>
            <a:r>
              <a:rPr lang="ar-JO" sz="3600" dirty="0" smtClean="0">
                <a:latin typeface="Arabic Typesetting" pitchFamily="66" charset="-78"/>
                <a:cs typeface="Arabic Typesetting" pitchFamily="66" charset="-78"/>
              </a:rPr>
              <a:t>الصراع الداخلي في الأندلس بين ( العرب والبربر) مما أضعف وحدة المجتمع بينهم وقدرته على التصدي للإسبان</a:t>
            </a:r>
          </a:p>
          <a:p>
            <a:pPr marL="514350" indent="-514350">
              <a:buFont typeface="+mj-lt"/>
              <a:buAutoNum type="arabicPeriod"/>
            </a:pPr>
            <a:r>
              <a:rPr lang="ar-JO" sz="3600" dirty="0" smtClean="0">
                <a:latin typeface="Arabic Typesetting" pitchFamily="66" charset="-78"/>
                <a:cs typeface="Arabic Typesetting" pitchFamily="66" charset="-78"/>
              </a:rPr>
              <a:t>ازدياد أطماع الفرنجة الذين كانوا يطمعون في انتزاع الأندلس من ايدي المسلمين ، ودعم البابوية لمملكتي أرغون و قشتالة ضد المسلمين</a:t>
            </a:r>
            <a:endParaRPr lang="ar-JO"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13624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8000" r="-8000"/>
          </a:stretch>
        </a:blipFill>
        <a:effectLst/>
      </p:bgPr>
    </p:bg>
    <p:spTree>
      <p:nvGrpSpPr>
        <p:cNvPr id="1" name=""/>
        <p:cNvGrpSpPr/>
        <p:nvPr/>
      </p:nvGrpSpPr>
      <p:grpSpPr>
        <a:xfrm>
          <a:off x="0" y="0"/>
          <a:ext cx="0" cy="0"/>
          <a:chOff x="0" y="0"/>
          <a:chExt cx="0" cy="0"/>
        </a:xfrm>
      </p:grpSpPr>
      <p:sp>
        <p:nvSpPr>
          <p:cNvPr id="4" name="مستطيل 3"/>
          <p:cNvSpPr/>
          <p:nvPr/>
        </p:nvSpPr>
        <p:spPr>
          <a:xfrm>
            <a:off x="683569" y="2105908"/>
            <a:ext cx="7523213" cy="1754326"/>
          </a:xfrm>
          <a:prstGeom prst="rect">
            <a:avLst/>
          </a:prstGeom>
          <a:noFill/>
        </p:spPr>
        <p:txBody>
          <a:bodyPr wrap="none" lIns="91440" tIns="45720" rIns="91440" bIns="45720">
            <a:spAutoFit/>
          </a:bodyPr>
          <a:lstStyle/>
          <a:p>
            <a:pPr algn="ctr"/>
            <a:r>
              <a:rPr lang="ar-JO"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عمل الطالبة : سارة العوضي</a:t>
            </a:r>
          </a:p>
          <a:p>
            <a:pPr algn="ctr"/>
            <a:r>
              <a:rPr lang="ar-JO"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بأشراف المعلمة: نادين</a:t>
            </a:r>
            <a:endParaRPr lang="ar-SA"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78870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r>
              <a:rPr lang="ar-JO" sz="6600" dirty="0" smtClean="0">
                <a:latin typeface="Arabic Typesetting" pitchFamily="66" charset="-78"/>
                <a:cs typeface="Arabic Typesetting" pitchFamily="66" charset="-78"/>
              </a:rPr>
              <a:t>قامت الدولة العباسية في بغداد على إثر هزيمة في معركة الزاب في عام(138ه/755م) ونجا عبد الرحمن بن معاوية من ملاحقة العباسيين له, فتوجه إلى الأندلس معلنا قيام الإمارة الأموية فيها.</a:t>
            </a:r>
            <a:endParaRPr lang="ar-JO" sz="6600" dirty="0">
              <a:latin typeface="Arabic Typesetting" pitchFamily="66" charset="-78"/>
              <a:cs typeface="Arabic Typesetting" pitchFamily="66"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941168"/>
            <a:ext cx="2968625" cy="172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130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dirty="0" smtClean="0">
                <a:latin typeface="Arabic Typesetting" pitchFamily="66" charset="-78"/>
                <a:cs typeface="Arabic Typesetting" pitchFamily="66" charset="-78"/>
              </a:rPr>
              <a:t>أولا: عصر الإمارة الأموية (138_318ه/755_912م)</a:t>
            </a:r>
            <a:endParaRPr lang="ar-JO"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lstStyle/>
          <a:p>
            <a:r>
              <a:rPr lang="ar-JO" dirty="0" smtClean="0">
                <a:latin typeface="Arabic Typesetting" pitchFamily="66" charset="-78"/>
                <a:cs typeface="Arabic Typesetting" pitchFamily="66" charset="-78"/>
              </a:rPr>
              <a:t>تمكن عبد الرحمن بن معاوية بن هشام بن عبد الملك من تأسيس الإمارة الأموية في الأندلس عام (138 ه/ 755م) ولقب بالداخل لأنه دخل الأندلس, واستقل عن دولة الخلافة العباسية .</a:t>
            </a:r>
          </a:p>
          <a:p>
            <a:pPr marL="0" indent="0">
              <a:buNone/>
            </a:pPr>
            <a:r>
              <a:rPr lang="ar-JO" dirty="0" smtClean="0">
                <a:latin typeface="Arabic Typesetting" pitchFamily="66" charset="-78"/>
                <a:cs typeface="Arabic Typesetting" pitchFamily="66" charset="-78"/>
              </a:rPr>
              <a:t>فقد قام عبد الرحمن الداخل بعدة أعمال من أجل تثبيت حكم الأمويين في الأندلس منها:</a:t>
            </a:r>
          </a:p>
          <a:p>
            <a:pPr marL="514350" indent="-514350">
              <a:buFont typeface="+mj-lt"/>
              <a:buAutoNum type="arabicPeriod"/>
            </a:pPr>
            <a:r>
              <a:rPr lang="ar-JO" dirty="0" smtClean="0">
                <a:latin typeface="Arabic Typesetting" pitchFamily="66" charset="-78"/>
                <a:cs typeface="Arabic Typesetting" pitchFamily="66" charset="-78"/>
              </a:rPr>
              <a:t>إنشاء جيش قوي ليقوم بحماية الدولة من الأخطار والتهديدات الخارجية. </a:t>
            </a:r>
          </a:p>
          <a:p>
            <a:pPr marL="514350" indent="-514350">
              <a:buFont typeface="+mj-lt"/>
              <a:buAutoNum type="arabicPeriod"/>
            </a:pPr>
            <a:r>
              <a:rPr lang="ar-JO" dirty="0" smtClean="0">
                <a:latin typeface="Arabic Typesetting" pitchFamily="66" charset="-78"/>
                <a:cs typeface="Arabic Typesetting" pitchFamily="66" charset="-78"/>
              </a:rPr>
              <a:t>انتهاج سياسة اللين والتسامح والعفو.</a:t>
            </a:r>
          </a:p>
          <a:p>
            <a:pPr marL="514350" indent="-514350">
              <a:buFont typeface="+mj-lt"/>
              <a:buAutoNum type="arabicPeriod"/>
            </a:pPr>
            <a:r>
              <a:rPr lang="ar-JO" dirty="0" smtClean="0">
                <a:latin typeface="Arabic Typesetting" pitchFamily="66" charset="-78"/>
                <a:cs typeface="Arabic Typesetting" pitchFamily="66" charset="-78"/>
              </a:rPr>
              <a:t>اتخاذ مدينة قرطبة عاصمة الإمارة الأموية .</a:t>
            </a:r>
            <a:endParaRPr lang="ar-JO" dirty="0">
              <a:latin typeface="Arabic Typesetting" pitchFamily="66" charset="-78"/>
              <a:cs typeface="Arabic Typesetting" pitchFamily="66" charset="-78"/>
            </a:endParaRPr>
          </a:p>
        </p:txBody>
      </p:sp>
    </p:spTree>
    <p:extLst>
      <p:ext uri="{BB962C8B-B14F-4D97-AF65-F5344CB8AC3E}">
        <p14:creationId xmlns:p14="http://schemas.microsoft.com/office/powerpoint/2010/main" val="509048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Autofit/>
          </a:bodyPr>
          <a:lstStyle/>
          <a:p>
            <a:pPr marL="0" indent="0">
              <a:buNone/>
            </a:pPr>
            <a:r>
              <a:rPr lang="ar-JO" sz="4000" dirty="0" smtClean="0">
                <a:latin typeface="Arabic Typesetting" pitchFamily="66" charset="-78"/>
                <a:cs typeface="Arabic Typesetting" pitchFamily="66" charset="-78"/>
              </a:rPr>
              <a:t>وقد توالى على حكم الإمارة الأموية في الأندلس بعد </a:t>
            </a:r>
            <a:r>
              <a:rPr lang="ar-JO" sz="4000" dirty="0" smtClean="0">
                <a:latin typeface="Arabic Typesetting" pitchFamily="66" charset="-78"/>
                <a:cs typeface="Arabic Typesetting" pitchFamily="66" charset="-78"/>
              </a:rPr>
              <a:t>عبد الرحمن الداخل عدة أمراء, كان أبرزهم الأمير عبد الرحمن بن الحكم الملقب بالأوسط و الذي قلم بعدة إنجازات ساهمت في تطور الدولة.</a:t>
            </a:r>
          </a:p>
          <a:p>
            <a:pPr marL="0" indent="0">
              <a:buNone/>
            </a:pPr>
            <a:r>
              <a:rPr lang="ar-JO" sz="4000" dirty="0" smtClean="0">
                <a:latin typeface="Arabic Typesetting" pitchFamily="66" charset="-78"/>
                <a:cs typeface="Arabic Typesetting" pitchFamily="66" charset="-78"/>
              </a:rPr>
              <a:t>وقد بلغت الحضارة الأندلسية في عهد الأمير عبد الرحمن الأوسط أوجها حتى عرفت أيامه بأيام العروس لكثرة الخيرات فيها، وأصبحت الأندلس من الدول المتقدمة .</a:t>
            </a:r>
          </a:p>
          <a:p>
            <a:pPr marL="0" indent="0">
              <a:buNone/>
            </a:pPr>
            <a:r>
              <a:rPr lang="ar-JO" sz="4000" dirty="0" smtClean="0">
                <a:latin typeface="Arabic Typesetting" pitchFamily="66" charset="-78"/>
                <a:cs typeface="Arabic Typesetting" pitchFamily="66" charset="-78"/>
              </a:rPr>
              <a:t>وبعد وفاة عبد الرحمن الأوسط بدأ الضعف في الإمارة الأموية منذ عام (238ه/852م)، إذ ازدادت مظاهر حياة الترف واللهو فظهرت العديد من الثورات المناوئة للدولة ، إضافة إلى هجمات الفرنجة التي قدمت من شمال شبه الجزيرة الأيبيرية. </a:t>
            </a:r>
          </a:p>
          <a:p>
            <a:pPr marL="0" indent="0">
              <a:buNone/>
            </a:pPr>
            <a:endParaRPr lang="ar-JO"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55310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dirty="0" err="1" smtClean="0">
                <a:latin typeface="Arabic Typesetting" pitchFamily="66" charset="-78"/>
                <a:cs typeface="Arabic Typesetting" pitchFamily="66" charset="-78"/>
              </a:rPr>
              <a:t>ثانيا:عصر</a:t>
            </a:r>
            <a:r>
              <a:rPr lang="ar-JO" dirty="0" smtClean="0">
                <a:latin typeface="Arabic Typesetting" pitchFamily="66" charset="-78"/>
                <a:cs typeface="Arabic Typesetting" pitchFamily="66" charset="-78"/>
              </a:rPr>
              <a:t> الخلافة الأموية في الأندلس (300_422ه/913_1030م)</a:t>
            </a:r>
            <a:endParaRPr lang="ar-JO"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lstStyle/>
          <a:p>
            <a:pPr marL="0" indent="0">
              <a:buNone/>
            </a:pPr>
            <a:r>
              <a:rPr lang="ar-JO" dirty="0" smtClean="0">
                <a:latin typeface="Arabic Typesetting" pitchFamily="66" charset="-78"/>
                <a:cs typeface="Arabic Typesetting" pitchFamily="66" charset="-78"/>
              </a:rPr>
              <a:t>تولى الأمير عبد الرحمن الثالث الحكم في الأندلس سنة (300ه/913م)، وتلقب بالخليفة الناصر ، أنجز العديد من الأعمال التي أدت إلى استقرار الدولة .</a:t>
            </a:r>
          </a:p>
          <a:p>
            <a:pPr marL="0" indent="0">
              <a:buNone/>
            </a:pPr>
            <a:r>
              <a:rPr lang="ar-JO" dirty="0" smtClean="0">
                <a:latin typeface="Arabic Typesetting" pitchFamily="66" charset="-78"/>
                <a:cs typeface="Arabic Typesetting" pitchFamily="66" charset="-78"/>
              </a:rPr>
              <a:t>ومن أهم إنجازات الخليفة عبد الرحمن الناصر ما يلي :</a:t>
            </a:r>
          </a:p>
          <a:p>
            <a:pPr marL="0" indent="0">
              <a:buNone/>
            </a:pPr>
            <a:r>
              <a:rPr lang="ar-JO" dirty="0" smtClean="0">
                <a:latin typeface="Arabic Typesetting" pitchFamily="66" charset="-78"/>
                <a:cs typeface="Arabic Typesetting" pitchFamily="66" charset="-78"/>
              </a:rPr>
              <a:t>1_توحيد البلاد والقضاء على خصومه.</a:t>
            </a:r>
          </a:p>
          <a:p>
            <a:pPr marL="0" indent="0">
              <a:buNone/>
            </a:pPr>
            <a:r>
              <a:rPr lang="ar-JO" dirty="0" smtClean="0">
                <a:latin typeface="Arabic Typesetting" pitchFamily="66" charset="-78"/>
                <a:cs typeface="Arabic Typesetting" pitchFamily="66" charset="-78"/>
              </a:rPr>
              <a:t>2_ إنشاء أسطول حربي لحماية سواحل الأندلس من أي هجوم خارجي .</a:t>
            </a:r>
          </a:p>
          <a:p>
            <a:pPr marL="0" indent="0">
              <a:buNone/>
            </a:pPr>
            <a:r>
              <a:rPr lang="ar-JO" dirty="0" smtClean="0">
                <a:latin typeface="Arabic Typesetting" pitchFamily="66" charset="-78"/>
                <a:cs typeface="Arabic Typesetting" pitchFamily="66" charset="-78"/>
              </a:rPr>
              <a:t>3_التصدي للخطر الفرنجي.</a:t>
            </a:r>
          </a:p>
          <a:p>
            <a:pPr marL="0" indent="0">
              <a:buNone/>
            </a:pPr>
            <a:r>
              <a:rPr lang="ar-JO" dirty="0" smtClean="0">
                <a:latin typeface="Arabic Typesetting" pitchFamily="66" charset="-78"/>
                <a:cs typeface="Arabic Typesetting" pitchFamily="66" charset="-78"/>
              </a:rPr>
              <a:t>وبعد انتهاء فترة حكم الخليفة عبد الرحمن الناصر اضطربت الحياة السياسية وضعفت الدولة؛ مما أدى إلى ظهور دول متعددة سميت دول الطوائف.</a:t>
            </a:r>
            <a:endParaRPr lang="ar-JO" dirty="0">
              <a:latin typeface="Arabic Typesetting" pitchFamily="66" charset="-78"/>
              <a:cs typeface="Arabic Typesetting" pitchFamily="66" charset="-78"/>
            </a:endParaRPr>
          </a:p>
        </p:txBody>
      </p:sp>
    </p:spTree>
    <p:extLst>
      <p:ext uri="{BB962C8B-B14F-4D97-AF65-F5344CB8AC3E}">
        <p14:creationId xmlns:p14="http://schemas.microsoft.com/office/powerpoint/2010/main" val="57222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latin typeface="Arabic Typesetting" pitchFamily="66" charset="-78"/>
                <a:cs typeface="Arabic Typesetting" pitchFamily="66" charset="-78"/>
              </a:rPr>
              <a:t>ثالثا : عصر ملوك الطوائف (422_898ه/1030_1492م)</a:t>
            </a:r>
            <a:endParaRPr lang="ar-JO"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a:bodyPr>
          <a:lstStyle/>
          <a:p>
            <a:pPr marL="0" indent="0">
              <a:buNone/>
            </a:pPr>
            <a:r>
              <a:rPr lang="ar-JO" sz="4000" dirty="0" smtClean="0">
                <a:latin typeface="Arabic Typesetting" pitchFamily="66" charset="-78"/>
                <a:cs typeface="Arabic Typesetting" pitchFamily="66" charset="-78"/>
              </a:rPr>
              <a:t>أدى الضعف الذي آلت إليه الدولة الأموية في الأندلس إلى انتشار الفوضى وتدخل القوى الخارجية (الخطر الفرنجي) ؛ فانقسمت الدولة الأموية إلى دويلات عديدة أصبحت تعرف فيما بعد باسم ملوك الطوائف، وأطلق على فترة حكمهم في الأندلس عصر ملوك الطوائف.</a:t>
            </a:r>
          </a:p>
          <a:p>
            <a:pPr marL="0" indent="0">
              <a:buNone/>
            </a:pPr>
            <a:r>
              <a:rPr lang="ar-JO" sz="4000" dirty="0" smtClean="0">
                <a:latin typeface="Arabic Typesetting" pitchFamily="66" charset="-78"/>
                <a:cs typeface="Arabic Typesetting" pitchFamily="66" charset="-78"/>
              </a:rPr>
              <a:t>وأدى ظهور ملوك الطوائف إلى تقسيم الأندلس إلى اثنتين و عشرين دولة أشهرها غرناطة و إشبيلية و طليطلة وسرقسطة .</a:t>
            </a:r>
          </a:p>
          <a:p>
            <a:pPr marL="0" indent="0">
              <a:buNone/>
            </a:pPr>
            <a:endParaRPr lang="ar-JO"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53822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741368"/>
          </a:xfrm>
        </p:spPr>
        <p:txBody>
          <a:bodyPr>
            <a:noAutofit/>
          </a:bodyPr>
          <a:lstStyle/>
          <a:p>
            <a:pPr marL="0" indent="0">
              <a:buNone/>
            </a:pPr>
            <a:r>
              <a:rPr lang="ar-JO" sz="3600" dirty="0" smtClean="0">
                <a:latin typeface="Arabic Typesetting" pitchFamily="66" charset="-78"/>
                <a:cs typeface="Arabic Typesetting" pitchFamily="66" charset="-78"/>
              </a:rPr>
              <a:t>ورثت تلك الدول الخلافة الأموية ، إلا أن عدم استقرار الحكم فيها والتناحر بين ملوكها جعل منها مطمعا للفرنجة فدفع ذلك المعتمد ابن عباد آخر ملوك الطوائف في الأندلس للاستنجاد بدولة المرابطين في المغرب العربي، بقيادة يوسف بن تاشفين الذي خاض معه معركة الزلاقة عام (479ه/1086م) ضد الفرنجة وهذه المعركة هي من المعارك الفاصلة التي شهدتها الدولة الأموية في الأندلس .</a:t>
            </a:r>
          </a:p>
          <a:p>
            <a:pPr marL="0" indent="0">
              <a:buNone/>
            </a:pPr>
            <a:r>
              <a:rPr lang="ar-JO" sz="3600" dirty="0" smtClean="0">
                <a:latin typeface="Arabic Typesetting" pitchFamily="66" charset="-78"/>
                <a:cs typeface="Arabic Typesetting" pitchFamily="66" charset="-78"/>
              </a:rPr>
              <a:t>استطاع الأمير يوسف بن تاشفين أمير دولة المرابطين مع مساندة جيش المعتمد بن عباد ملك إشبيلية أن يلحق هزيمة كبيرة بالجيش الإسباني بقيادة ألفونسو السادس ملك مملكة (قشتالة و ليون) في منطقة يقال لها سهل الزلاقة .</a:t>
            </a:r>
          </a:p>
          <a:p>
            <a:pPr marL="0" indent="0">
              <a:buNone/>
            </a:pPr>
            <a:r>
              <a:rPr lang="ar-JO" sz="3600" dirty="0" smtClean="0">
                <a:latin typeface="Arabic Typesetting" pitchFamily="66" charset="-78"/>
                <a:cs typeface="Arabic Typesetting" pitchFamily="66" charset="-78"/>
              </a:rPr>
              <a:t>وكان لمعركة الزلاقة أثر كبير في تاريخ الأندلس ؛ لأنها أوقفت زحف الفرنجة من شمال شبه الجزيرة الأيبيرية على أراضي الأندلس .</a:t>
            </a:r>
            <a:endParaRPr lang="ar-JO"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84755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a:bodyPr>
          <a:lstStyle/>
          <a:p>
            <a:pPr marL="0" indent="0">
              <a:buNone/>
            </a:pPr>
            <a:r>
              <a:rPr lang="ar-JO" sz="3600" dirty="0" smtClean="0">
                <a:latin typeface="Arabic Typesetting" pitchFamily="66" charset="-78"/>
                <a:cs typeface="Arabic Typesetting" pitchFamily="66" charset="-78"/>
              </a:rPr>
              <a:t>ونتيجة لنقض ألفونسو الثامن ملك قشتالة العهد مع المسلمين ومهاجمته لمدينة إشبيلية التي كانت تخضع لحكم دولة الموحدين ، خاض الموحدون معركة مع الإسبان التي كانت تخضع لحكم دولة، خاض الموحدون معركة مع الإسبان أطلق عليها اسم معركة </a:t>
            </a:r>
            <a:r>
              <a:rPr lang="ar-JO" sz="3600" dirty="0" err="1" smtClean="0">
                <a:latin typeface="Arabic Typesetting" pitchFamily="66" charset="-78"/>
                <a:cs typeface="Arabic Typesetting" pitchFamily="66" charset="-78"/>
              </a:rPr>
              <a:t>الأرك</a:t>
            </a:r>
            <a:r>
              <a:rPr lang="ar-JO" sz="3600" dirty="0" smtClean="0">
                <a:latin typeface="Arabic Typesetting" pitchFamily="66" charset="-78"/>
                <a:cs typeface="Arabic Typesetting" pitchFamily="66" charset="-78"/>
              </a:rPr>
              <a:t> عام (591ه/1195م) نسبة إلى قلعة </a:t>
            </a:r>
            <a:r>
              <a:rPr lang="ar-JO" sz="3600" dirty="0" err="1" smtClean="0">
                <a:latin typeface="Arabic Typesetting" pitchFamily="66" charset="-78"/>
                <a:cs typeface="Arabic Typesetting" pitchFamily="66" charset="-78"/>
              </a:rPr>
              <a:t>الأرك</a:t>
            </a:r>
            <a:r>
              <a:rPr lang="ar-JO" sz="3600" dirty="0" smtClean="0">
                <a:latin typeface="Arabic Typesetting" pitchFamily="66" charset="-78"/>
                <a:cs typeface="Arabic Typesetting" pitchFamily="66" charset="-78"/>
              </a:rPr>
              <a:t> التي تقع وسط الأندلس ، فهاجم المسلمون طليطلة أن استسلم الإسبان وطلبوا الهدنة ،فوافق المسلمون على عقد هدنة لمدة عشر سنوات. </a:t>
            </a:r>
          </a:p>
          <a:p>
            <a:pPr marL="0" indent="0">
              <a:buNone/>
            </a:pPr>
            <a:r>
              <a:rPr lang="ar-JO" sz="3600" dirty="0" smtClean="0">
                <a:latin typeface="Arabic Typesetting" pitchFamily="66" charset="-78"/>
                <a:cs typeface="Arabic Typesetting" pitchFamily="66" charset="-78"/>
              </a:rPr>
              <a:t>وفي سنة(609ه/1212م) خرج محمد بن يعقوب للقاء الجيش الإسباني بسبب نقض ألفونسو التاسع شروط الهدنة ، والتقى الجيشان في موقع يقال له العقاب عام (612ه/1215م) وكانت النتيجة هزيمة المسلمين الذين ضعفت مكانتهم وقوتهم في الأندلس و المغرب فضعف سلطانهم وخسروا الكثير من جيشهم ومن نتائج هذه المعركة سقوط العديد من المدن الأندلسية بيد الإسبان وسقوط قرطبة وانهيار دولة الموحدين عام (659/1241م) .</a:t>
            </a:r>
            <a:endParaRPr lang="ar-JO"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39346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dirty="0" smtClean="0">
                <a:latin typeface="Arabic Typesetting" pitchFamily="66" charset="-78"/>
                <a:cs typeface="Arabic Typesetting" pitchFamily="66" charset="-78"/>
              </a:rPr>
              <a:t>رابعا: انهيار الحكم العربي في الأندلس (898ه/1492م)</a:t>
            </a:r>
            <a:endParaRPr lang="ar-JO"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23528" y="1124744"/>
            <a:ext cx="8229600" cy="5517232"/>
          </a:xfrm>
        </p:spPr>
        <p:txBody>
          <a:bodyPr>
            <a:noAutofit/>
          </a:bodyPr>
          <a:lstStyle/>
          <a:p>
            <a:pPr marL="0" indent="0">
              <a:buNone/>
            </a:pPr>
            <a:r>
              <a:rPr lang="ar-JO" sz="3600" dirty="0"/>
              <a:t> </a:t>
            </a:r>
            <a:r>
              <a:rPr lang="ar-JO" sz="3600" dirty="0" smtClean="0">
                <a:latin typeface="Arabic Typesetting" pitchFamily="66" charset="-78"/>
                <a:cs typeface="Arabic Typesetting" pitchFamily="66" charset="-78"/>
              </a:rPr>
              <a:t>تمكن بنو الأحمر أقوى أمراء الأندلس من الوقوف بوجه الفرنجة بعد هزيمة المسلمين في معركة العقاب وتمكنوا من الحفاظ على الممالك الإسلامية في الأندلس  زهاء قرنين. إلا أن ملوك الإسبان ظلوا يتطلعون للسيطرة على مدينة غرناطة عاصمة دولة بني الأحمر في حين كانت المماليك الأندلسية تسقط بيد الإسبان الواحدة تلو الأخرى إلى أن سقطت غرناطة آخر معاقل المسلمين في عهد آخر ملوك دولة بني الأحمر أبي عبد الله الصغير ، الذي سلم غرناطة إلى الإسبان بموجب معاهدة غرناطة وقد تضمنت المعاهدة ما يلي :</a:t>
            </a:r>
          </a:p>
          <a:p>
            <a:pPr marL="0" indent="0">
              <a:buNone/>
            </a:pPr>
            <a:r>
              <a:rPr lang="ar-JO" sz="3600" dirty="0" smtClean="0">
                <a:latin typeface="Arabic Typesetting" pitchFamily="66" charset="-78"/>
                <a:cs typeface="Arabic Typesetting" pitchFamily="66" charset="-78"/>
              </a:rPr>
              <a:t>1- يتعهد ملك غرناطة بتسليم المدينة إلى ملك قشتالة في جو من الوفاق و إعلان ولائهم وطاعتهم لصاحب السمو (ملك قشتالة)</a:t>
            </a:r>
          </a:p>
          <a:p>
            <a:pPr marL="0" indent="0">
              <a:buNone/>
            </a:pPr>
            <a:r>
              <a:rPr lang="ar-JO" sz="3600" dirty="0" smtClean="0">
                <a:latin typeface="Arabic Typesetting" pitchFamily="66" charset="-78"/>
                <a:cs typeface="Arabic Typesetting" pitchFamily="66" charset="-78"/>
              </a:rPr>
              <a:t>2- تسليم قصر الحمراء والقلاع والحصون للإسبان</a:t>
            </a:r>
            <a:endParaRPr lang="ar-JO" sz="3600" dirty="0"/>
          </a:p>
        </p:txBody>
      </p:sp>
    </p:spTree>
    <p:extLst>
      <p:ext uri="{BB962C8B-B14F-4D97-AF65-F5344CB8AC3E}">
        <p14:creationId xmlns:p14="http://schemas.microsoft.com/office/powerpoint/2010/main" val="5013380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840</Words>
  <Application>Microsoft Office PowerPoint</Application>
  <PresentationFormat>عرض على الشاشة (3:4)‏</PresentationFormat>
  <Paragraphs>37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تاريخ المسلمين في الاندلس </vt:lpstr>
      <vt:lpstr>عرض تقديمي في PowerPoint</vt:lpstr>
      <vt:lpstr>أولا: عصر الإمارة الأموية (138_318ه/755_912م)</vt:lpstr>
      <vt:lpstr>عرض تقديمي في PowerPoint</vt:lpstr>
      <vt:lpstr>ثانيا:عصر الخلافة الأموية في الأندلس (300_422ه/913_1030م)</vt:lpstr>
      <vt:lpstr>ثالثا : عصر ملوك الطوائف (422_898ه/1030_1492م)</vt:lpstr>
      <vt:lpstr>عرض تقديمي في PowerPoint</vt:lpstr>
      <vt:lpstr>عرض تقديمي في PowerPoint</vt:lpstr>
      <vt:lpstr>رابعا: انهيار الحكم العربي في الأندلس (898ه/1492م)</vt:lpstr>
      <vt:lpstr>أسباب سقوط الأندلس</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المسلمين في الاندلس</dc:title>
  <dc:creator>Mask0795960528</dc:creator>
  <cp:lastModifiedBy>Mask0795960528</cp:lastModifiedBy>
  <cp:revision>23</cp:revision>
  <dcterms:created xsi:type="dcterms:W3CDTF">2017-04-16T18:00:35Z</dcterms:created>
  <dcterms:modified xsi:type="dcterms:W3CDTF">2017-05-06T17:47:42Z</dcterms:modified>
</cp:coreProperties>
</file>