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60" r:id="rId4"/>
    <p:sldId id="258" r:id="rId5"/>
    <p:sldId id="259" r:id="rId6"/>
    <p:sldId id="261" r:id="rId7"/>
    <p:sldId id="262" r:id="rId8"/>
    <p:sldId id="263" r:id="rId9"/>
    <p:sldId id="264" r:id="rId10"/>
    <p:sldId id="265" r:id="rId11"/>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44E11492-CA25-4997-BB1D-A9E8264222D7}" type="datetimeFigureOut">
              <a:rPr lang="ar-JO" smtClean="0"/>
              <a:pPr/>
              <a:t>09/07/1438</a:t>
            </a:fld>
            <a:endParaRPr lang="ar-JO"/>
          </a:p>
        </p:txBody>
      </p:sp>
      <p:sp>
        <p:nvSpPr>
          <p:cNvPr id="8" name="Footer Placeholder 7"/>
          <p:cNvSpPr>
            <a:spLocks noGrp="1"/>
          </p:cNvSpPr>
          <p:nvPr>
            <p:ph type="ftr" sz="quarter" idx="11"/>
          </p:nvPr>
        </p:nvSpPr>
        <p:spPr/>
        <p:txBody>
          <a:bodyPr/>
          <a:lstStyle>
            <a:extLst/>
          </a:lstStyle>
          <a:p>
            <a:endParaRPr lang="ar-JO"/>
          </a:p>
        </p:txBody>
      </p:sp>
      <p:sp>
        <p:nvSpPr>
          <p:cNvPr id="11" name="Slide Number Placeholder 10"/>
          <p:cNvSpPr>
            <a:spLocks noGrp="1"/>
          </p:cNvSpPr>
          <p:nvPr>
            <p:ph type="sldNum" sz="quarter" idx="12"/>
          </p:nvPr>
        </p:nvSpPr>
        <p:spPr/>
        <p:txBody>
          <a:bodyPr/>
          <a:lstStyle>
            <a:extLst/>
          </a:lstStyle>
          <a:p>
            <a:fld id="{5D8D5900-1264-41E4-B1BE-0284DC276FC8}"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E11492-CA25-4997-BB1D-A9E8264222D7}" type="datetimeFigureOut">
              <a:rPr lang="ar-JO" smtClean="0"/>
              <a:pPr/>
              <a:t>09/07/1438</a:t>
            </a:fld>
            <a:endParaRPr lang="ar-JO"/>
          </a:p>
        </p:txBody>
      </p:sp>
      <p:sp>
        <p:nvSpPr>
          <p:cNvPr id="5" name="Footer Placeholder 4"/>
          <p:cNvSpPr>
            <a:spLocks noGrp="1"/>
          </p:cNvSpPr>
          <p:nvPr>
            <p:ph type="ftr" sz="quarter" idx="11"/>
          </p:nvPr>
        </p:nvSpPr>
        <p:spPr/>
        <p:txBody>
          <a:bodyPr/>
          <a:lstStyle>
            <a:extLst/>
          </a:lstStyle>
          <a:p>
            <a:endParaRPr lang="ar-JO"/>
          </a:p>
        </p:txBody>
      </p:sp>
      <p:sp>
        <p:nvSpPr>
          <p:cNvPr id="6" name="Slide Number Placeholder 5"/>
          <p:cNvSpPr>
            <a:spLocks noGrp="1"/>
          </p:cNvSpPr>
          <p:nvPr>
            <p:ph type="sldNum" sz="quarter" idx="12"/>
          </p:nvPr>
        </p:nvSpPr>
        <p:spPr/>
        <p:txBody>
          <a:bodyPr/>
          <a:lstStyle>
            <a:extLst/>
          </a:lstStyle>
          <a:p>
            <a:fld id="{5D8D5900-1264-41E4-B1BE-0284DC276FC8}"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E11492-CA25-4997-BB1D-A9E8264222D7}" type="datetimeFigureOut">
              <a:rPr lang="ar-JO" smtClean="0"/>
              <a:pPr/>
              <a:t>09/07/1438</a:t>
            </a:fld>
            <a:endParaRPr lang="ar-JO"/>
          </a:p>
        </p:txBody>
      </p:sp>
      <p:sp>
        <p:nvSpPr>
          <p:cNvPr id="5" name="Footer Placeholder 4"/>
          <p:cNvSpPr>
            <a:spLocks noGrp="1"/>
          </p:cNvSpPr>
          <p:nvPr>
            <p:ph type="ftr" sz="quarter" idx="11"/>
          </p:nvPr>
        </p:nvSpPr>
        <p:spPr/>
        <p:txBody>
          <a:bodyPr/>
          <a:lstStyle>
            <a:extLst/>
          </a:lstStyle>
          <a:p>
            <a:endParaRPr lang="ar-JO"/>
          </a:p>
        </p:txBody>
      </p:sp>
      <p:sp>
        <p:nvSpPr>
          <p:cNvPr id="6" name="Slide Number Placeholder 5"/>
          <p:cNvSpPr>
            <a:spLocks noGrp="1"/>
          </p:cNvSpPr>
          <p:nvPr>
            <p:ph type="sldNum" sz="quarter" idx="12"/>
          </p:nvPr>
        </p:nvSpPr>
        <p:spPr/>
        <p:txBody>
          <a:bodyPr/>
          <a:lstStyle>
            <a:extLst/>
          </a:lstStyle>
          <a:p>
            <a:fld id="{5D8D5900-1264-41E4-B1BE-0284DC276FC8}"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E11492-CA25-4997-BB1D-A9E8264222D7}" type="datetimeFigureOut">
              <a:rPr lang="ar-JO" smtClean="0"/>
              <a:pPr/>
              <a:t>09/07/1438</a:t>
            </a:fld>
            <a:endParaRPr lang="ar-JO"/>
          </a:p>
        </p:txBody>
      </p:sp>
      <p:sp>
        <p:nvSpPr>
          <p:cNvPr id="5" name="Footer Placeholder 4"/>
          <p:cNvSpPr>
            <a:spLocks noGrp="1"/>
          </p:cNvSpPr>
          <p:nvPr>
            <p:ph type="ftr" sz="quarter" idx="11"/>
          </p:nvPr>
        </p:nvSpPr>
        <p:spPr/>
        <p:txBody>
          <a:bodyPr/>
          <a:lstStyle>
            <a:extLst/>
          </a:lstStyle>
          <a:p>
            <a:endParaRPr lang="ar-JO"/>
          </a:p>
        </p:txBody>
      </p:sp>
      <p:sp>
        <p:nvSpPr>
          <p:cNvPr id="6" name="Slide Number Placeholder 5"/>
          <p:cNvSpPr>
            <a:spLocks noGrp="1"/>
          </p:cNvSpPr>
          <p:nvPr>
            <p:ph type="sldNum" sz="quarter" idx="12"/>
          </p:nvPr>
        </p:nvSpPr>
        <p:spPr/>
        <p:txBody>
          <a:bodyPr/>
          <a:lstStyle>
            <a:extLst/>
          </a:lstStyle>
          <a:p>
            <a:fld id="{5D8D5900-1264-41E4-B1BE-0284DC276FC8}"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4E11492-CA25-4997-BB1D-A9E8264222D7}" type="datetimeFigureOut">
              <a:rPr lang="ar-JO" smtClean="0"/>
              <a:pPr/>
              <a:t>09/07/1438</a:t>
            </a:fld>
            <a:endParaRPr lang="ar-JO"/>
          </a:p>
        </p:txBody>
      </p:sp>
      <p:sp>
        <p:nvSpPr>
          <p:cNvPr id="5" name="Footer Placeholder 4"/>
          <p:cNvSpPr>
            <a:spLocks noGrp="1"/>
          </p:cNvSpPr>
          <p:nvPr>
            <p:ph type="ftr" sz="quarter" idx="11"/>
          </p:nvPr>
        </p:nvSpPr>
        <p:spPr/>
        <p:txBody>
          <a:bodyPr/>
          <a:lstStyle>
            <a:extLst/>
          </a:lstStyle>
          <a:p>
            <a:endParaRPr lang="ar-JO"/>
          </a:p>
        </p:txBody>
      </p:sp>
      <p:sp>
        <p:nvSpPr>
          <p:cNvPr id="6" name="Slide Number Placeholder 5"/>
          <p:cNvSpPr>
            <a:spLocks noGrp="1"/>
          </p:cNvSpPr>
          <p:nvPr>
            <p:ph type="sldNum" sz="quarter" idx="12"/>
          </p:nvPr>
        </p:nvSpPr>
        <p:spPr/>
        <p:txBody>
          <a:bodyPr/>
          <a:lstStyle>
            <a:extLst/>
          </a:lstStyle>
          <a:p>
            <a:fld id="{5D8D5900-1264-41E4-B1BE-0284DC276FC8}" type="slidenum">
              <a:rPr lang="ar-JO" smtClean="0"/>
              <a:pPr/>
              <a:t>‹#›</a:t>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4E11492-CA25-4997-BB1D-A9E8264222D7}" type="datetimeFigureOut">
              <a:rPr lang="ar-JO" smtClean="0"/>
              <a:pPr/>
              <a:t>09/07/1438</a:t>
            </a:fld>
            <a:endParaRPr lang="ar-JO"/>
          </a:p>
        </p:txBody>
      </p:sp>
      <p:sp>
        <p:nvSpPr>
          <p:cNvPr id="6" name="Footer Placeholder 5"/>
          <p:cNvSpPr>
            <a:spLocks noGrp="1"/>
          </p:cNvSpPr>
          <p:nvPr>
            <p:ph type="ftr" sz="quarter" idx="11"/>
          </p:nvPr>
        </p:nvSpPr>
        <p:spPr/>
        <p:txBody>
          <a:bodyPr/>
          <a:lstStyle>
            <a:extLst/>
          </a:lstStyle>
          <a:p>
            <a:endParaRPr lang="ar-JO"/>
          </a:p>
        </p:txBody>
      </p:sp>
      <p:sp>
        <p:nvSpPr>
          <p:cNvPr id="7" name="Slide Number Placeholder 6"/>
          <p:cNvSpPr>
            <a:spLocks noGrp="1"/>
          </p:cNvSpPr>
          <p:nvPr>
            <p:ph type="sldNum" sz="quarter" idx="12"/>
          </p:nvPr>
        </p:nvSpPr>
        <p:spPr/>
        <p:txBody>
          <a:bodyPr/>
          <a:lstStyle>
            <a:extLst/>
          </a:lstStyle>
          <a:p>
            <a:fld id="{5D8D5900-1264-41E4-B1BE-0284DC276FC8}"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4E11492-CA25-4997-BB1D-A9E8264222D7}" type="datetimeFigureOut">
              <a:rPr lang="ar-JO" smtClean="0"/>
              <a:pPr/>
              <a:t>09/07/1438</a:t>
            </a:fld>
            <a:endParaRPr lang="ar-JO"/>
          </a:p>
        </p:txBody>
      </p:sp>
      <p:sp>
        <p:nvSpPr>
          <p:cNvPr id="8" name="Footer Placeholder 7"/>
          <p:cNvSpPr>
            <a:spLocks noGrp="1"/>
          </p:cNvSpPr>
          <p:nvPr>
            <p:ph type="ftr" sz="quarter" idx="11"/>
          </p:nvPr>
        </p:nvSpPr>
        <p:spPr/>
        <p:txBody>
          <a:bodyPr/>
          <a:lstStyle>
            <a:extLst/>
          </a:lstStyle>
          <a:p>
            <a:endParaRPr lang="ar-JO"/>
          </a:p>
        </p:txBody>
      </p:sp>
      <p:sp>
        <p:nvSpPr>
          <p:cNvPr id="9" name="Slide Number Placeholder 8"/>
          <p:cNvSpPr>
            <a:spLocks noGrp="1"/>
          </p:cNvSpPr>
          <p:nvPr>
            <p:ph type="sldNum" sz="quarter" idx="12"/>
          </p:nvPr>
        </p:nvSpPr>
        <p:spPr/>
        <p:txBody>
          <a:bodyPr/>
          <a:lstStyle>
            <a:extLst/>
          </a:lstStyle>
          <a:p>
            <a:fld id="{5D8D5900-1264-41E4-B1BE-0284DC276FC8}"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4E11492-CA25-4997-BB1D-A9E8264222D7}" type="datetimeFigureOut">
              <a:rPr lang="ar-JO" smtClean="0"/>
              <a:pPr/>
              <a:t>09/07/1438</a:t>
            </a:fld>
            <a:endParaRPr lang="ar-JO"/>
          </a:p>
        </p:txBody>
      </p:sp>
      <p:sp>
        <p:nvSpPr>
          <p:cNvPr id="4" name="Footer Placeholder 3"/>
          <p:cNvSpPr>
            <a:spLocks noGrp="1"/>
          </p:cNvSpPr>
          <p:nvPr>
            <p:ph type="ftr" sz="quarter" idx="11"/>
          </p:nvPr>
        </p:nvSpPr>
        <p:spPr/>
        <p:txBody>
          <a:bodyPr/>
          <a:lstStyle>
            <a:extLst/>
          </a:lstStyle>
          <a:p>
            <a:endParaRPr lang="ar-JO"/>
          </a:p>
        </p:txBody>
      </p:sp>
      <p:sp>
        <p:nvSpPr>
          <p:cNvPr id="5" name="Slide Number Placeholder 4"/>
          <p:cNvSpPr>
            <a:spLocks noGrp="1"/>
          </p:cNvSpPr>
          <p:nvPr>
            <p:ph type="sldNum" sz="quarter" idx="12"/>
          </p:nvPr>
        </p:nvSpPr>
        <p:spPr/>
        <p:txBody>
          <a:bodyPr/>
          <a:lstStyle>
            <a:extLst/>
          </a:lstStyle>
          <a:p>
            <a:fld id="{5D8D5900-1264-41E4-B1BE-0284DC276FC8}"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4E11492-CA25-4997-BB1D-A9E8264222D7}" type="datetimeFigureOut">
              <a:rPr lang="ar-JO" smtClean="0"/>
              <a:pPr/>
              <a:t>09/07/1438</a:t>
            </a:fld>
            <a:endParaRPr lang="ar-JO"/>
          </a:p>
        </p:txBody>
      </p:sp>
      <p:sp>
        <p:nvSpPr>
          <p:cNvPr id="3" name="Footer Placeholder 2"/>
          <p:cNvSpPr>
            <a:spLocks noGrp="1"/>
          </p:cNvSpPr>
          <p:nvPr>
            <p:ph type="ftr" sz="quarter" idx="11"/>
          </p:nvPr>
        </p:nvSpPr>
        <p:spPr/>
        <p:txBody>
          <a:bodyPr/>
          <a:lstStyle>
            <a:extLst/>
          </a:lstStyle>
          <a:p>
            <a:endParaRPr lang="ar-JO"/>
          </a:p>
        </p:txBody>
      </p:sp>
      <p:sp>
        <p:nvSpPr>
          <p:cNvPr id="4" name="Slide Number Placeholder 3"/>
          <p:cNvSpPr>
            <a:spLocks noGrp="1"/>
          </p:cNvSpPr>
          <p:nvPr>
            <p:ph type="sldNum" sz="quarter" idx="12"/>
          </p:nvPr>
        </p:nvSpPr>
        <p:spPr/>
        <p:txBody>
          <a:bodyPr/>
          <a:lstStyle>
            <a:extLst/>
          </a:lstStyle>
          <a:p>
            <a:fld id="{5D8D5900-1264-41E4-B1BE-0284DC276FC8}"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4E11492-CA25-4997-BB1D-A9E8264222D7}" type="datetimeFigureOut">
              <a:rPr lang="ar-JO" smtClean="0"/>
              <a:pPr/>
              <a:t>09/07/1438</a:t>
            </a:fld>
            <a:endParaRPr lang="ar-JO"/>
          </a:p>
        </p:txBody>
      </p:sp>
      <p:sp>
        <p:nvSpPr>
          <p:cNvPr id="6" name="Footer Placeholder 5"/>
          <p:cNvSpPr>
            <a:spLocks noGrp="1"/>
          </p:cNvSpPr>
          <p:nvPr>
            <p:ph type="ftr" sz="quarter" idx="11"/>
          </p:nvPr>
        </p:nvSpPr>
        <p:spPr/>
        <p:txBody>
          <a:bodyPr/>
          <a:lstStyle>
            <a:extLst/>
          </a:lstStyle>
          <a:p>
            <a:endParaRPr lang="ar-JO"/>
          </a:p>
        </p:txBody>
      </p:sp>
      <p:sp>
        <p:nvSpPr>
          <p:cNvPr id="7" name="Slide Number Placeholder 6"/>
          <p:cNvSpPr>
            <a:spLocks noGrp="1"/>
          </p:cNvSpPr>
          <p:nvPr>
            <p:ph type="sldNum" sz="quarter" idx="12"/>
          </p:nvPr>
        </p:nvSpPr>
        <p:spPr/>
        <p:txBody>
          <a:bodyPr/>
          <a:lstStyle>
            <a:extLst/>
          </a:lstStyle>
          <a:p>
            <a:fld id="{5D8D5900-1264-41E4-B1BE-0284DC276FC8}" type="slidenum">
              <a:rPr lang="ar-JO" smtClean="0"/>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4E11492-CA25-4997-BB1D-A9E8264222D7}" type="datetimeFigureOut">
              <a:rPr lang="ar-JO" smtClean="0"/>
              <a:pPr/>
              <a:t>09/07/1438</a:t>
            </a:fld>
            <a:endParaRPr lang="ar-JO"/>
          </a:p>
        </p:txBody>
      </p:sp>
      <p:sp>
        <p:nvSpPr>
          <p:cNvPr id="6" name="Footer Placeholder 5"/>
          <p:cNvSpPr>
            <a:spLocks noGrp="1"/>
          </p:cNvSpPr>
          <p:nvPr>
            <p:ph type="ftr" sz="quarter" idx="11"/>
          </p:nvPr>
        </p:nvSpPr>
        <p:spPr/>
        <p:txBody>
          <a:bodyPr/>
          <a:lstStyle>
            <a:extLst/>
          </a:lstStyle>
          <a:p>
            <a:endParaRPr lang="ar-JO"/>
          </a:p>
        </p:txBody>
      </p:sp>
      <p:sp>
        <p:nvSpPr>
          <p:cNvPr id="7" name="Slide Number Placeholder 6"/>
          <p:cNvSpPr>
            <a:spLocks noGrp="1"/>
          </p:cNvSpPr>
          <p:nvPr>
            <p:ph type="sldNum" sz="quarter" idx="12"/>
          </p:nvPr>
        </p:nvSpPr>
        <p:spPr/>
        <p:txBody>
          <a:bodyPr/>
          <a:lstStyle>
            <a:extLst/>
          </a:lstStyle>
          <a:p>
            <a:fld id="{5D8D5900-1264-41E4-B1BE-0284DC276FC8}" type="slidenum">
              <a:rPr lang="ar-JO" smtClean="0"/>
              <a:pPr/>
              <a:t>‹#›</a:t>
            </a:fld>
            <a:endParaRPr lang="ar-JO"/>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4E11492-CA25-4997-BB1D-A9E8264222D7}" type="datetimeFigureOut">
              <a:rPr lang="ar-JO" smtClean="0"/>
              <a:pPr/>
              <a:t>09/07/1438</a:t>
            </a:fld>
            <a:endParaRPr lang="ar-JO"/>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JO"/>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D8D5900-1264-41E4-B1BE-0284DC276FC8}"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2071678"/>
            <a:ext cx="7772400" cy="1828800"/>
          </a:xfrm>
        </p:spPr>
        <p:txBody>
          <a:bodyPr>
            <a:noAutofit/>
          </a:bodyPr>
          <a:lstStyle/>
          <a:p>
            <a:r>
              <a:rPr lang="ar-JO" sz="9600" b="1" i="1" dirty="0" smtClean="0"/>
              <a:t>ترشيد الاستهلاك</a:t>
            </a:r>
            <a:endParaRPr lang="ar-JO" sz="9600" b="1" i="1" dirty="0"/>
          </a:p>
        </p:txBody>
      </p:sp>
    </p:spTree>
  </p:cSld>
  <p:clrMapOvr>
    <a:masterClrMapping/>
  </p:clrMapOvr>
  <p:transition spd="slow">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00042"/>
            <a:ext cx="8183880" cy="4187952"/>
          </a:xfrm>
        </p:spPr>
        <p:txBody>
          <a:bodyPr>
            <a:noAutofit/>
          </a:bodyPr>
          <a:lstStyle/>
          <a:p>
            <a:pPr>
              <a:buNone/>
            </a:pPr>
            <a:r>
              <a:rPr lang="ar-JO" sz="4800" b="1" i="1" dirty="0" smtClean="0">
                <a:solidFill>
                  <a:schemeClr val="accent2">
                    <a:lumMod val="75000"/>
                  </a:schemeClr>
                </a:solidFill>
              </a:rPr>
              <a:t>تم بحمد الله</a:t>
            </a:r>
            <a:r>
              <a:rPr lang="ar-JO" sz="4800" b="1" i="1" dirty="0" smtClean="0"/>
              <a:t> </a:t>
            </a:r>
          </a:p>
          <a:p>
            <a:pPr>
              <a:buNone/>
            </a:pPr>
            <a:endParaRPr lang="ar-JO" sz="4800" b="1" i="1" dirty="0" smtClean="0"/>
          </a:p>
          <a:p>
            <a:pPr>
              <a:buNone/>
            </a:pPr>
            <a:r>
              <a:rPr lang="ar-JO" sz="4800" b="1" i="1" dirty="0" smtClean="0"/>
              <a:t>عمل الطالبتين :</a:t>
            </a:r>
            <a:r>
              <a:rPr lang="ar-JO" sz="4800" b="1" i="1" dirty="0" smtClean="0">
                <a:solidFill>
                  <a:schemeClr val="accent2">
                    <a:lumMod val="75000"/>
                  </a:schemeClr>
                </a:solidFill>
              </a:rPr>
              <a:t>وسن+رهف</a:t>
            </a:r>
            <a:r>
              <a:rPr lang="ar-JO" sz="4800" b="1" i="1" dirty="0" smtClean="0"/>
              <a:t> </a:t>
            </a:r>
          </a:p>
          <a:p>
            <a:pPr>
              <a:buNone/>
            </a:pPr>
            <a:r>
              <a:rPr lang="ar-JO" sz="4800" b="1" i="1" dirty="0" smtClean="0"/>
              <a:t>معلمة المادة: </a:t>
            </a:r>
            <a:r>
              <a:rPr lang="ar-JO" sz="4800" b="1" i="1" dirty="0" smtClean="0">
                <a:solidFill>
                  <a:schemeClr val="accent2">
                    <a:lumMod val="75000"/>
                  </a:schemeClr>
                </a:solidFill>
              </a:rPr>
              <a:t>نادين</a:t>
            </a:r>
            <a:r>
              <a:rPr lang="ar-JO" sz="4800" b="1" i="1" dirty="0" smtClean="0"/>
              <a:t> </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800" decel="100000"/>
                                        <p:tgtEl>
                                          <p:spTgt spid="3">
                                            <p:txEl>
                                              <p:pRg st="2" end="2"/>
                                            </p:txEl>
                                          </p:spTgt>
                                        </p:tgtEl>
                                      </p:cBhvr>
                                    </p:animEffect>
                                    <p:anim calcmode="lin" valueType="num">
                                      <p:cBhvr>
                                        <p:cTn id="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ar-JO" sz="4800" b="1" i="1" dirty="0" smtClean="0">
                <a:solidFill>
                  <a:schemeClr val="accent1">
                    <a:lumMod val="75000"/>
                  </a:schemeClr>
                </a:solidFill>
              </a:rPr>
              <a:t>الترشيد</a:t>
            </a:r>
            <a:r>
              <a:rPr lang="ar-JO" dirty="0" smtClean="0"/>
              <a:t> </a:t>
            </a:r>
            <a:r>
              <a:rPr lang="ar-JO" b="1" i="1" dirty="0" smtClean="0"/>
              <a:t>هو مجموعة من الاجراءات والتدابير المتخذة من قبل الفرد, والأسرة ,والحكومة بهدف الاستخدام الأمثل والأفضل للموارد.وهو سلوك تنظيمي يدل على الاستخدام العقلاني من قبل الأفراد للموارد,وهذا ينعكس بشكل ايجابي على حياة الفرد والأسرة والمجتمع.</a:t>
            </a:r>
            <a:endParaRPr lang="ar-JO" b="1" i="1" dirty="0"/>
          </a:p>
        </p:txBody>
      </p:sp>
      <p:sp>
        <p:nvSpPr>
          <p:cNvPr id="2" name="Title 1"/>
          <p:cNvSpPr>
            <a:spLocks noGrp="1"/>
          </p:cNvSpPr>
          <p:nvPr>
            <p:ph type="title"/>
          </p:nvPr>
        </p:nvSpPr>
        <p:spPr/>
        <p:txBody>
          <a:bodyPr>
            <a:normAutofit/>
          </a:bodyPr>
          <a:lstStyle/>
          <a:p>
            <a:pPr algn="ctr"/>
            <a:r>
              <a:rPr lang="ar-JO" sz="4800" i="1" dirty="0" smtClean="0">
                <a:latin typeface="Lucida Handwriting" pitchFamily="66" charset="0"/>
                <a:ea typeface="Batang" pitchFamily="18" charset="-127"/>
              </a:rPr>
              <a:t>مفهوم الترشيد:</a:t>
            </a:r>
            <a:endParaRPr lang="ar-JO" sz="4800" i="1" dirty="0">
              <a:latin typeface="Lucida Handwriting" pitchFamily="66" charset="0"/>
              <a:ea typeface="Batang" pitchFamily="18" charset="-127"/>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2"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642918"/>
            <a:ext cx="8183880" cy="4187952"/>
          </a:xfrm>
        </p:spPr>
        <p:txBody>
          <a:bodyPr>
            <a:noAutofit/>
          </a:bodyPr>
          <a:lstStyle/>
          <a:p>
            <a:pPr>
              <a:buNone/>
            </a:pPr>
            <a:r>
              <a:rPr lang="ar-JO" sz="3600" b="1" i="1" dirty="0" smtClean="0"/>
              <a:t>يعاني الأردن من مجموعة من التحديات, وأبرزها ندرة المصادر الطبيعية متمثلة في مشكلتي المياه والطاقة, ولمواجهة تلك التحديات يجب على جميع أفراد المجتمع التعاون الايجابي, وكل حسب امكاناته, من أجل النهوض بوطننا الى مستويات أفضل في مجالات التنمية الاقتصادية والاجتماعية.</a:t>
            </a:r>
            <a:endParaRPr lang="ar-JO" sz="36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sz="4800" i="1" dirty="0" smtClean="0"/>
              <a:t>أهمية الترشيد:</a:t>
            </a:r>
            <a:endParaRPr lang="ar-JO" sz="4800" i="1" dirty="0"/>
          </a:p>
        </p:txBody>
      </p:sp>
      <p:sp>
        <p:nvSpPr>
          <p:cNvPr id="7" name="Content Placeholder 6"/>
          <p:cNvSpPr>
            <a:spLocks noGrp="1"/>
          </p:cNvSpPr>
          <p:nvPr>
            <p:ph idx="1"/>
          </p:nvPr>
        </p:nvSpPr>
        <p:spPr>
          <a:xfrm>
            <a:off x="500034" y="571480"/>
            <a:ext cx="8183880" cy="4187952"/>
          </a:xfrm>
        </p:spPr>
        <p:txBody>
          <a:bodyPr/>
          <a:lstStyle/>
          <a:p>
            <a:pPr>
              <a:buNone/>
            </a:pPr>
            <a:r>
              <a:rPr lang="ar-JO" b="1" i="1" dirty="0" smtClean="0">
                <a:solidFill>
                  <a:schemeClr val="accent1">
                    <a:lumMod val="75000"/>
                  </a:schemeClr>
                </a:solidFill>
              </a:rPr>
              <a:t>         مشكلة المياه:</a:t>
            </a:r>
          </a:p>
          <a:p>
            <a:pPr>
              <a:buNone/>
            </a:pPr>
            <a:endParaRPr lang="ar-JO" b="1" i="1" dirty="0" smtClean="0">
              <a:solidFill>
                <a:schemeClr val="accent1">
                  <a:lumMod val="75000"/>
                </a:schemeClr>
              </a:solidFill>
            </a:endParaRPr>
          </a:p>
          <a:p>
            <a:pPr>
              <a:buNone/>
            </a:pPr>
            <a:r>
              <a:rPr lang="ar-JO" sz="3200" b="1" i="1" dirty="0" smtClean="0">
                <a:solidFill>
                  <a:schemeClr val="accent1">
                    <a:lumMod val="75000"/>
                  </a:schemeClr>
                </a:solidFill>
              </a:rPr>
              <a:t>أ) العامل الطبيعي: </a:t>
            </a:r>
            <a:r>
              <a:rPr lang="ar-JO" b="1" i="1" dirty="0" smtClean="0"/>
              <a:t>تعد مياه الامطار المصدر الرئيس لموارد المياه السطحية والجوفيه في الأردن, وبسبب وقوع معظم مناطق الأردن في المناطق شبه الجافة, فان كميات مياه الأمطار الساقطة قليلة لا تكفي لسد جميع الاحتياجات </a:t>
            </a:r>
          </a:p>
        </p:txBody>
      </p:sp>
      <p:pic>
        <p:nvPicPr>
          <p:cNvPr id="5" name="Picture 2" descr="C:\Users\user\AppData\Local\Microsoft\Windows\Temporary Internet Files\Content.IE5\D28ZHONH\1NumberOneInCircle[1].png"/>
          <p:cNvPicPr>
            <a:picLocks noChangeAspect="1" noChangeArrowheads="1"/>
          </p:cNvPicPr>
          <p:nvPr/>
        </p:nvPicPr>
        <p:blipFill>
          <a:blip r:embed="rId2" cstate="print"/>
          <a:srcRect/>
          <a:stretch>
            <a:fillRect/>
          </a:stretch>
        </p:blipFill>
        <p:spPr bwMode="auto">
          <a:xfrm>
            <a:off x="7715272" y="571480"/>
            <a:ext cx="857256" cy="85725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 calcmode="lin" valueType="num">
                                      <p:cBhvr>
                                        <p:cTn id="14" dur="1000" fill="hold"/>
                                        <p:tgtEl>
                                          <p:spTgt spid="7">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7">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bg1">
              <a:lumMod val="85000"/>
            </a:schemeClr>
          </a:solidFill>
        </p:spPr>
        <p:txBody>
          <a:bodyPr/>
          <a:lstStyle/>
          <a:p>
            <a:pPr>
              <a:buNone/>
            </a:pPr>
            <a:r>
              <a:rPr lang="ar-JO" sz="3200" b="1" i="1" dirty="0" smtClean="0">
                <a:solidFill>
                  <a:schemeClr val="accent1">
                    <a:lumMod val="75000"/>
                  </a:schemeClr>
                </a:solidFill>
              </a:rPr>
              <a:t>ب) العامل البشري: </a:t>
            </a:r>
            <a:r>
              <a:rPr lang="ar-JO" b="1" i="1" dirty="0" smtClean="0"/>
              <a:t>يتميز الأردن بمعدل نمو سكاني مرتفع ناتج عن الزيادة الطبيعية من جهة, والهجرات القسرية الى الأردن من دول الجوار من جهة أخرى ,وعدم الاستقرار في المنطقة,والنزاعات وخاصة النزاع العربي الاسرائيلي ,اضافة الى ظهور أنماط سلوكية سلبية في استهلاك المياه, وهذا أدى الى تزايد احتياجات السكان من المياه المستخدمة لكافة الأغراض.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ar-JO" sz="3200" b="1" i="1" dirty="0" smtClean="0">
                <a:solidFill>
                  <a:schemeClr val="accent1">
                    <a:lumMod val="75000"/>
                  </a:schemeClr>
                </a:solidFill>
              </a:rPr>
              <a:t>ج) العامل الاقتصادي والاجتماعي: </a:t>
            </a:r>
            <a:r>
              <a:rPr lang="ar-JO" sz="3200" b="1" i="1" dirty="0" smtClean="0"/>
              <a:t>أدى ارتفاع المستوى المعيشي, وازدياد الوعي الصحي, والتوسع العمراني, وما يرافقه من نشاطات زراعية وصناعية وسياحية, الى تغير نمط استهلاك المياه, الأمر الذي ساهم في تزايد احتياجات السكان من المياه لكافة الأغراض.</a:t>
            </a:r>
            <a:endParaRPr lang="ar-JO" sz="3200" b="1"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JO" b="1" i="1" dirty="0" smtClean="0"/>
              <a:t>ان الحفاظ على المصادر المائية وترشيدها يمكن تطبيقه من خلال برامج التوعية, وتخفيض نسب الفاقد المائي , والتوسع في مشاريع الحصاد المائي , وهذا يظهر دور المواطن الصالح من خلال الترشيد في الاستخدامات الشخصية للمياه , والترشيد في الاستخدامات المنزلية و ري المزروعات ,كما قال الحبيب صلى الله عليه وسلم: (( لا تسرف في الماء ولو كنت على نهر جار ))</a:t>
            </a:r>
            <a:endParaRPr lang="ar-JO" b="1"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02920" y="530352"/>
            <a:ext cx="8183880" cy="5756168"/>
          </a:xfrm>
        </p:spPr>
        <p:txBody>
          <a:bodyPr>
            <a:normAutofit lnSpcReduction="10000"/>
          </a:bodyPr>
          <a:lstStyle/>
          <a:p>
            <a:pPr>
              <a:buNone/>
            </a:pPr>
            <a:r>
              <a:rPr lang="ar-JO" sz="3200" dirty="0" smtClean="0"/>
              <a:t>         </a:t>
            </a:r>
            <a:r>
              <a:rPr lang="ar-JO" sz="3600" b="1" i="1" dirty="0" smtClean="0">
                <a:solidFill>
                  <a:schemeClr val="accent1">
                    <a:lumMod val="75000"/>
                  </a:schemeClr>
                </a:solidFill>
              </a:rPr>
              <a:t>ترشيد استخدام الكهرباء: </a:t>
            </a:r>
          </a:p>
          <a:p>
            <a:pPr>
              <a:buNone/>
            </a:pPr>
            <a:endParaRPr lang="ar-JO" dirty="0" smtClean="0"/>
          </a:p>
          <a:p>
            <a:pPr>
              <a:buNone/>
            </a:pPr>
            <a:r>
              <a:rPr lang="ar-JO" b="1" i="1" dirty="0" smtClean="0"/>
              <a:t>تعد مصادر الطاقة من مقومات المجتمعات المتحضرة, لكونها المحرك لنواحي الحياة المختلفة, ويعاني الأردن من نقص في موارد الطاقة, ولمواجهة ذلك النقص يلجـأ الأردن الى الدول المجاورة لسد احتياجاته من مصادر الطاقة,وهو ما يشكل عبئا على الدولة وأفراد المجتمع, ويقف عائقا أمام تحقيق خطط التنمية الاقتصادية والاجتماعية, وتحسين مستوى حياة الافراد, وبامكاننا كأفراد المساهمة في حل جزء من هذه المشكلة عن طريق ترشيد استهلاك مصادر الطاقة بشكل عام,وترشيد استهلاك الكهرباء بشكل خاص.</a:t>
            </a:r>
          </a:p>
        </p:txBody>
      </p:sp>
      <p:pic>
        <p:nvPicPr>
          <p:cNvPr id="7" name="Picture 2" descr="C:\Users\user\AppData\Local\Microsoft\Windows\Temporary Internet Files\Content.IE5\D28ZHONH\922px-Circle-two.svg[1].png"/>
          <p:cNvPicPr>
            <a:picLocks noChangeAspect="1" noChangeArrowheads="1"/>
          </p:cNvPicPr>
          <p:nvPr/>
        </p:nvPicPr>
        <p:blipFill>
          <a:blip r:embed="rId2" cstate="print"/>
          <a:srcRect/>
          <a:stretch>
            <a:fillRect/>
          </a:stretch>
        </p:blipFill>
        <p:spPr bwMode="auto">
          <a:xfrm>
            <a:off x="7786710" y="571480"/>
            <a:ext cx="759596" cy="843629"/>
          </a:xfrm>
          <a:prstGeom prst="rect">
            <a:avLst/>
          </a:prstGeom>
          <a:noFill/>
        </p:spPr>
      </p:pic>
    </p:spTree>
  </p:cSld>
  <p:clrMapOvr>
    <a:masterClrMapping/>
  </p:clrMapOvr>
  <p:transition spd="slow">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dirty="0" smtClean="0"/>
              <a:t>من الاجراءات التي يستطيع الافراد المساهمة اليها مثل:</a:t>
            </a:r>
            <a:endParaRPr lang="ar-JO" dirty="0"/>
          </a:p>
        </p:txBody>
      </p:sp>
      <p:sp>
        <p:nvSpPr>
          <p:cNvPr id="3" name="Content Placeholder 2"/>
          <p:cNvSpPr>
            <a:spLocks noGrp="1"/>
          </p:cNvSpPr>
          <p:nvPr>
            <p:ph idx="1"/>
          </p:nvPr>
        </p:nvSpPr>
        <p:spPr/>
        <p:txBody>
          <a:bodyPr/>
          <a:lstStyle/>
          <a:p>
            <a:pPr>
              <a:buNone/>
            </a:pPr>
            <a:r>
              <a:rPr lang="ar-JO" dirty="0" smtClean="0">
                <a:solidFill>
                  <a:schemeClr val="accent1">
                    <a:lumMod val="75000"/>
                  </a:schemeClr>
                </a:solidFill>
              </a:rPr>
              <a:t>أ)</a:t>
            </a:r>
            <a:r>
              <a:rPr lang="ar-JO" dirty="0" smtClean="0"/>
              <a:t> </a:t>
            </a:r>
            <a:r>
              <a:rPr lang="ar-JO" b="1" i="1" dirty="0" smtClean="0"/>
              <a:t>التوسع</a:t>
            </a:r>
            <a:r>
              <a:rPr lang="ar-JO" dirty="0" smtClean="0"/>
              <a:t> </a:t>
            </a:r>
            <a:r>
              <a:rPr lang="ar-JO" b="1" i="1" dirty="0" smtClean="0"/>
              <a:t>باستخدام الطاقة الشمسية, من خلال استخدام خزانات المياه الشمسية, واستخدام الضوء الطبيعي في النهار, واطفاء الانارة في الأماكن غير المشغولة.</a:t>
            </a:r>
          </a:p>
          <a:p>
            <a:pPr>
              <a:buNone/>
            </a:pPr>
            <a:r>
              <a:rPr lang="ar-JO" b="1" i="1" dirty="0" smtClean="0">
                <a:solidFill>
                  <a:schemeClr val="accent1">
                    <a:lumMod val="75000"/>
                  </a:schemeClr>
                </a:solidFill>
              </a:rPr>
              <a:t>ب)  </a:t>
            </a:r>
            <a:r>
              <a:rPr lang="ar-JO" b="1" i="1" dirty="0" smtClean="0"/>
              <a:t>استخدام مصابيح توفير الطاقة.</a:t>
            </a:r>
          </a:p>
          <a:p>
            <a:pPr>
              <a:buNone/>
            </a:pPr>
            <a:r>
              <a:rPr lang="ar-JO" b="1" i="1" dirty="0" smtClean="0">
                <a:solidFill>
                  <a:schemeClr val="accent1">
                    <a:lumMod val="75000"/>
                  </a:schemeClr>
                </a:solidFill>
              </a:rPr>
              <a:t>ج) </a:t>
            </a:r>
            <a:r>
              <a:rPr lang="ar-JO" b="1" i="1" dirty="0" smtClean="0"/>
              <a:t>اغلاق التلفاز عند ترك الغرفة,وعدم متابعة البرامج المشاهدة فيه.</a:t>
            </a:r>
          </a:p>
          <a:p>
            <a:pPr>
              <a:buNone/>
            </a:pPr>
            <a:r>
              <a:rPr lang="ar-JO" b="1" i="1" dirty="0" smtClean="0">
                <a:solidFill>
                  <a:schemeClr val="accent1">
                    <a:lumMod val="75000"/>
                  </a:schemeClr>
                </a:solidFill>
              </a:rPr>
              <a:t>د) </a:t>
            </a:r>
            <a:r>
              <a:rPr lang="ar-JO" b="1" i="1" dirty="0" smtClean="0"/>
              <a:t>صيانة الأجهزة, والتأكد من كفاءة عملها.</a:t>
            </a:r>
            <a:endParaRPr lang="ar-JO"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150</TotalTime>
  <Words>461</Words>
  <Application>Microsoft Office PowerPoint</Application>
  <PresentationFormat>On-screen Show (4:3)</PresentationFormat>
  <Paragraphs>23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Aspect</vt:lpstr>
      <vt:lpstr>ترشيد الاستهلاك</vt:lpstr>
      <vt:lpstr>مفهوم الترشيد:</vt:lpstr>
      <vt:lpstr>Slide 3</vt:lpstr>
      <vt:lpstr>أهمية الترشيد:</vt:lpstr>
      <vt:lpstr>Slide 5</vt:lpstr>
      <vt:lpstr>Slide 6</vt:lpstr>
      <vt:lpstr>Slide 7</vt:lpstr>
      <vt:lpstr>Slide 8</vt:lpstr>
      <vt:lpstr>من الاجراءات التي يستطيع الافراد المساهمة اليها مثل:</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ترشيد الاستهلاك</dc:title>
  <dc:creator>user</dc:creator>
  <cp:lastModifiedBy>user</cp:lastModifiedBy>
  <cp:revision>16</cp:revision>
  <dcterms:created xsi:type="dcterms:W3CDTF">2017-04-03T16:47:38Z</dcterms:created>
  <dcterms:modified xsi:type="dcterms:W3CDTF">2017-04-05T03:49:01Z</dcterms:modified>
</cp:coreProperties>
</file>