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C6DF"/>
    <a:srgbClr val="A947AB"/>
    <a:srgbClr val="66FF33"/>
    <a:srgbClr val="FF0066"/>
    <a:srgbClr val="F3F90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8" autoAdjust="0"/>
    <p:restoredTop sz="95161" autoAdjust="0"/>
  </p:normalViewPr>
  <p:slideViewPr>
    <p:cSldViewPr>
      <p:cViewPr varScale="1">
        <p:scale>
          <a:sx n="69" d="100"/>
          <a:sy n="69" d="100"/>
        </p:scale>
        <p:origin x="-139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6376E8-D8A4-41FC-8A3D-1B51BD230008}" type="datetimeFigureOut">
              <a:rPr lang="en-US" smtClean="0"/>
              <a:pPr/>
              <a:t>4/1/2017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BBCFC-5349-481D-B32E-F36F8374D83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D4BBCFC-5349-481D-B32E-F36F8374D83F}"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D4BBCFC-5349-481D-B32E-F36F8374D83F}"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830048C-C0FD-4B39-8D67-1CB3957F4E63}" type="datetimeFigureOut">
              <a:rPr lang="en-US" smtClean="0"/>
              <a:pPr/>
              <a:t>4/1/2017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EEBDC39-1347-412B-B266-D866307B182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30048C-C0FD-4B39-8D67-1CB3957F4E63}" type="datetimeFigureOut">
              <a:rPr lang="en-US" smtClean="0"/>
              <a:pPr/>
              <a:t>4/1/2017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EBDC39-1347-412B-B266-D866307B18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30048C-C0FD-4B39-8D67-1CB3957F4E63}" type="datetimeFigureOut">
              <a:rPr lang="en-US" smtClean="0"/>
              <a:pPr/>
              <a:t>4/1/2017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EBDC39-1347-412B-B266-D866307B182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30048C-C0FD-4B39-8D67-1CB3957F4E63}" type="datetimeFigureOut">
              <a:rPr lang="en-US" smtClean="0"/>
              <a:pPr/>
              <a:t>4/1/2017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EBDC39-1347-412B-B266-D866307B182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30048C-C0FD-4B39-8D67-1CB3957F4E63}" type="datetimeFigureOut">
              <a:rPr lang="en-US" smtClean="0"/>
              <a:pPr/>
              <a:t>4/1/2017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EBDC39-1347-412B-B266-D866307B182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30048C-C0FD-4B39-8D67-1CB3957F4E63}" type="datetimeFigureOut">
              <a:rPr lang="en-US" smtClean="0"/>
              <a:pPr/>
              <a:t>4/1/2017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EBDC39-1347-412B-B266-D866307B182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30048C-C0FD-4B39-8D67-1CB3957F4E63}" type="datetimeFigureOut">
              <a:rPr lang="en-US" smtClean="0"/>
              <a:pPr/>
              <a:t>4/1/2017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EBDC39-1347-412B-B266-D866307B182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830048C-C0FD-4B39-8D67-1CB3957F4E63}" type="datetimeFigureOut">
              <a:rPr lang="en-US" smtClean="0"/>
              <a:pPr/>
              <a:t>4/1/2017</a:t>
            </a:fld>
            <a:endParaRPr lang="en-GB"/>
          </a:p>
        </p:txBody>
      </p:sp>
      <p:sp>
        <p:nvSpPr>
          <p:cNvPr id="8" name="Slide Number Placeholder 7"/>
          <p:cNvSpPr>
            <a:spLocks noGrp="1"/>
          </p:cNvSpPr>
          <p:nvPr>
            <p:ph type="sldNum" sz="quarter" idx="11"/>
          </p:nvPr>
        </p:nvSpPr>
        <p:spPr/>
        <p:txBody>
          <a:bodyPr/>
          <a:lstStyle/>
          <a:p>
            <a:fld id="{8EEBDC39-1347-412B-B266-D866307B182F}"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0048C-C0FD-4B39-8D67-1CB3957F4E63}" type="datetimeFigureOut">
              <a:rPr lang="en-US" smtClean="0"/>
              <a:pPr/>
              <a:t>4/1/2017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EBDC39-1347-412B-B266-D866307B182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30048C-C0FD-4B39-8D67-1CB3957F4E63}" type="datetimeFigureOut">
              <a:rPr lang="en-US" smtClean="0"/>
              <a:pPr/>
              <a:t>4/1/2017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8EEBDC39-1347-412B-B266-D866307B182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830048C-C0FD-4B39-8D67-1CB3957F4E63}" type="datetimeFigureOut">
              <a:rPr lang="en-US" smtClean="0"/>
              <a:pPr/>
              <a:t>4/1/2017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EBDC39-1347-412B-B266-D866307B182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830048C-C0FD-4B39-8D67-1CB3957F4E63}" type="datetimeFigureOut">
              <a:rPr lang="en-US" smtClean="0"/>
              <a:pPr/>
              <a:t>4/1/2017</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EEBDC39-1347-412B-B266-D866307B182F}"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428868"/>
            <a:ext cx="7772400" cy="1470025"/>
          </a:xfrm>
        </p:spPr>
        <p:txBody>
          <a:bodyPr>
            <a:normAutofit fontScale="90000"/>
          </a:bodyPr>
          <a:lstStyle/>
          <a:p>
            <a:r>
              <a:rPr lang="ar-JO" sz="8000" dirty="0" smtClean="0">
                <a:latin typeface="Tahoma" pitchFamily="34" charset="0"/>
                <a:ea typeface="Tahoma" pitchFamily="34" charset="0"/>
                <a:cs typeface="Tahoma" pitchFamily="34" charset="0"/>
              </a:rPr>
              <a:t>ترشيد الاستهلاك</a:t>
            </a:r>
            <a:endParaRPr lang="en-GB" sz="8000" dirty="0">
              <a:latin typeface="Tahoma" pitchFamily="34" charset="0"/>
              <a:ea typeface="Tahoma" pitchFamily="34" charset="0"/>
              <a:cs typeface="Tahoma" pitchFamily="34" charset="0"/>
            </a:endParaRP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JO" sz="6000" dirty="0" smtClean="0">
                <a:solidFill>
                  <a:schemeClr val="accent2">
                    <a:lumMod val="60000"/>
                    <a:lumOff val="40000"/>
                  </a:schemeClr>
                </a:solidFill>
              </a:rPr>
              <a:t>مفهوم الترشيد</a:t>
            </a:r>
            <a:endParaRPr lang="en-GB" sz="6000" dirty="0">
              <a:solidFill>
                <a:schemeClr val="accent2">
                  <a:lumMod val="60000"/>
                  <a:lumOff val="40000"/>
                </a:schemeClr>
              </a:solidFill>
            </a:endParaRPr>
          </a:p>
        </p:txBody>
      </p:sp>
      <p:sp>
        <p:nvSpPr>
          <p:cNvPr id="3" name="Content Placeholder 2"/>
          <p:cNvSpPr>
            <a:spLocks noGrp="1"/>
          </p:cNvSpPr>
          <p:nvPr>
            <p:ph idx="1"/>
          </p:nvPr>
        </p:nvSpPr>
        <p:spPr>
          <a:xfrm>
            <a:off x="1214414" y="1571612"/>
            <a:ext cx="7467600" cy="4525963"/>
          </a:xfrm>
        </p:spPr>
        <p:txBody>
          <a:bodyPr>
            <a:normAutofit/>
          </a:bodyPr>
          <a:lstStyle/>
          <a:p>
            <a:pPr algn="r" rtl="1">
              <a:buNone/>
            </a:pPr>
            <a:r>
              <a:rPr lang="ar-JO" sz="3200" dirty="0" smtClean="0">
                <a:solidFill>
                  <a:schemeClr val="accent2">
                    <a:lumMod val="60000"/>
                    <a:lumOff val="40000"/>
                  </a:schemeClr>
                </a:solidFill>
              </a:rPr>
              <a:t>الترشيد: هو مجموعة من الإجراءات والتدابير المتخذة من قبل الفرد والأسرة والحكومة بهدف الاستخدام الأمثل والأفضل للموارد .</a:t>
            </a:r>
          </a:p>
          <a:p>
            <a:pPr algn="r" rtl="1">
              <a:buNone/>
            </a:pPr>
            <a:r>
              <a:rPr lang="ar-JO" sz="3200" dirty="0" smtClean="0">
                <a:solidFill>
                  <a:schemeClr val="accent2">
                    <a:lumMod val="60000"/>
                    <a:lumOff val="40000"/>
                  </a:schemeClr>
                </a:solidFill>
              </a:rPr>
              <a:t>وهو سلوك تنظيمي يدل على الاستخدام العقلاني من قبل الأفراد للموارد وهذا ينعكس بشكل ايجابي على حياة الفرد والأسرة والمجتمع.</a:t>
            </a:r>
            <a:endParaRPr lang="en-GB" sz="3200" dirty="0">
              <a:solidFill>
                <a:schemeClr val="accent2">
                  <a:lumMod val="60000"/>
                  <a:lumOff val="40000"/>
                </a:schemeClr>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JO" dirty="0" smtClean="0">
                <a:solidFill>
                  <a:srgbClr val="A947AB"/>
                </a:solidFill>
              </a:rPr>
              <a:t>اهمية الترشيد </a:t>
            </a:r>
            <a:endParaRPr lang="en-GB" dirty="0">
              <a:solidFill>
                <a:srgbClr val="A947AB"/>
              </a:solidFill>
            </a:endParaRPr>
          </a:p>
        </p:txBody>
      </p:sp>
      <p:sp>
        <p:nvSpPr>
          <p:cNvPr id="5" name="Content Placeholder 4"/>
          <p:cNvSpPr>
            <a:spLocks noGrp="1"/>
          </p:cNvSpPr>
          <p:nvPr>
            <p:ph idx="1"/>
          </p:nvPr>
        </p:nvSpPr>
        <p:spPr/>
        <p:txBody>
          <a:bodyPr/>
          <a:lstStyle/>
          <a:p>
            <a:pPr algn="r" rtl="1">
              <a:buNone/>
            </a:pPr>
            <a:r>
              <a:rPr lang="ar-JO" sz="3200" dirty="0" smtClean="0">
                <a:solidFill>
                  <a:srgbClr val="A947AB"/>
                </a:solidFill>
              </a:rPr>
              <a:t>يعاني الاردن من مجموعة من التحديات وأبرزها ندرة المصادر الطبيعية متمثلة في مشكلتي المياه والطاقة ولمواجهة تلك التحديات يجب على جميع أفراد المجتمع التعاون الإيجابي وكل حسب إمكاناته من أجل النهوض بوطننا الى مستويات افضل في مجالات التنمية الاقتصادية والاجتماعية </a:t>
            </a:r>
            <a:r>
              <a:rPr lang="ar-JO" dirty="0" smtClean="0">
                <a:solidFill>
                  <a:srgbClr val="FF0000"/>
                </a:solidFill>
              </a:rPr>
              <a:t>. </a:t>
            </a:r>
            <a:endParaRPr lang="en-GB"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solidFill>
                  <a:srgbClr val="FF0066"/>
                </a:solidFill>
              </a:rPr>
              <a:t>مشكلة المياه</a:t>
            </a:r>
            <a:endParaRPr lang="en-GB" dirty="0">
              <a:solidFill>
                <a:srgbClr val="FF0066"/>
              </a:solidFill>
            </a:endParaRPr>
          </a:p>
        </p:txBody>
      </p:sp>
      <p:sp>
        <p:nvSpPr>
          <p:cNvPr id="3" name="Content Placeholder 2"/>
          <p:cNvSpPr>
            <a:spLocks noGrp="1"/>
          </p:cNvSpPr>
          <p:nvPr>
            <p:ph idx="1"/>
          </p:nvPr>
        </p:nvSpPr>
        <p:spPr/>
        <p:txBody>
          <a:bodyPr/>
          <a:lstStyle/>
          <a:p>
            <a:pPr algn="r" rtl="1"/>
            <a:r>
              <a:rPr lang="ar-JO" dirty="0" smtClean="0">
                <a:solidFill>
                  <a:srgbClr val="FF0066"/>
                </a:solidFill>
              </a:rPr>
              <a:t>يعد</a:t>
            </a:r>
            <a:r>
              <a:rPr lang="ar-JO" dirty="0" smtClean="0">
                <a:solidFill>
                  <a:srgbClr val="FF0000"/>
                </a:solidFill>
              </a:rPr>
              <a:t> </a:t>
            </a:r>
            <a:r>
              <a:rPr lang="ar-JO" dirty="0" smtClean="0">
                <a:solidFill>
                  <a:srgbClr val="FF0066"/>
                </a:solidFill>
              </a:rPr>
              <a:t>الاردن من أفقر دول العالم في المياه ومصادرها ويعاني من شحها بسبب مجموعة من العوامل الطبيعية والبشرية ومن أبرزها:-</a:t>
            </a:r>
          </a:p>
          <a:p>
            <a:pPr algn="r" rtl="1"/>
            <a:r>
              <a:rPr lang="ar-JO" dirty="0" smtClean="0">
                <a:solidFill>
                  <a:srgbClr val="FF0066"/>
                </a:solidFill>
              </a:rPr>
              <a:t>1)العامل الطبيعي : تعد مياه الأمطار المصدر الرئيس لموارد المياه السطحية والجوفية في الأردن وبسبب وقوع معظم مناطق الأردن في المناطق شبه الجافة فإن كميات مياه الأمطار الساقطة قليلة لا تكفي لسد جميع الاحتياجات </a:t>
            </a:r>
            <a:endParaRPr lang="en-GB" dirty="0">
              <a:solidFill>
                <a:srgbClr val="FF0066"/>
              </a:solidFill>
            </a:endParaRP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9501254" cy="1143000"/>
          </a:xfrm>
        </p:spPr>
        <p:txBody>
          <a:bodyPr>
            <a:normAutofit fontScale="90000"/>
          </a:bodyPr>
          <a:lstStyle/>
          <a:p>
            <a:r>
              <a:rPr lang="ar-JO" sz="4400" dirty="0" smtClean="0"/>
              <a:t>خريطة المعدل السنوي للأمطار في الأردن </a:t>
            </a:r>
            <a:endParaRPr lang="en-GB" sz="4400" dirty="0"/>
          </a:p>
        </p:txBody>
      </p:sp>
      <p:sp>
        <p:nvSpPr>
          <p:cNvPr id="3" name="Content Placeholder 2"/>
          <p:cNvSpPr>
            <a:spLocks noGrp="1"/>
          </p:cNvSpPr>
          <p:nvPr>
            <p:ph idx="1"/>
          </p:nvPr>
        </p:nvSpPr>
        <p:spPr/>
        <p:txBody>
          <a:bodyPr/>
          <a:lstStyle/>
          <a:p>
            <a:endParaRPr lang="en-GB" dirty="0"/>
          </a:p>
        </p:txBody>
      </p:sp>
      <p:pic>
        <p:nvPicPr>
          <p:cNvPr id="1026" name="Picture 2" descr="C:\Users\A\Desktop\img-1.jpg"/>
          <p:cNvPicPr>
            <a:picLocks noChangeAspect="1" noChangeArrowheads="1"/>
          </p:cNvPicPr>
          <p:nvPr/>
        </p:nvPicPr>
        <p:blipFill>
          <a:blip r:embed="rId3" cstate="print"/>
          <a:srcRect/>
          <a:stretch>
            <a:fillRect/>
          </a:stretch>
        </p:blipFill>
        <p:spPr bwMode="auto">
          <a:xfrm>
            <a:off x="0" y="1428712"/>
            <a:ext cx="9144000" cy="5429288"/>
          </a:xfrm>
          <a:prstGeom prst="rect">
            <a:avLst/>
          </a:prstGeom>
          <a:noFill/>
        </p:spPr>
      </p:pic>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JO" dirty="0" smtClean="0">
                <a:solidFill>
                  <a:srgbClr val="66FF33"/>
                </a:solidFill>
              </a:rPr>
              <a:t>العوامل المؤدية إلى مشكلة المياه </a:t>
            </a:r>
            <a:endParaRPr lang="en-GB" dirty="0">
              <a:solidFill>
                <a:srgbClr val="66FF33"/>
              </a:solidFill>
            </a:endParaRPr>
          </a:p>
        </p:txBody>
      </p:sp>
      <p:sp>
        <p:nvSpPr>
          <p:cNvPr id="3" name="Content Placeholder 2"/>
          <p:cNvSpPr>
            <a:spLocks noGrp="1"/>
          </p:cNvSpPr>
          <p:nvPr>
            <p:ph idx="1"/>
          </p:nvPr>
        </p:nvSpPr>
        <p:spPr/>
        <p:txBody>
          <a:bodyPr>
            <a:normAutofit fontScale="92500" lnSpcReduction="10000"/>
          </a:bodyPr>
          <a:lstStyle/>
          <a:p>
            <a:pPr algn="r" rtl="1"/>
            <a:r>
              <a:rPr lang="ar-JO" dirty="0" smtClean="0">
                <a:solidFill>
                  <a:srgbClr val="66FF33"/>
                </a:solidFill>
              </a:rPr>
              <a:t>ب) العامل البشري :يتميز الاردن بمعدل نمو سكاني مرتفع ناتج عن الزيادة الطبيعية من جهة والهجرات القسرية إالى الأردن من دول الجوار من جهة أخرى وعدم الاستقرار في المنطقة والنزاعات وخاصة النزاع العربي الإسرائيلي إضافة إلى ظهور أنماط سلوكية سلبية في استهلاك المياه وهذا أدى إلى تزايد احتياات السكان من المياه المستخدمة لكافة الاغراض </a:t>
            </a:r>
          </a:p>
          <a:p>
            <a:pPr algn="r" rtl="1"/>
            <a:r>
              <a:rPr lang="ar-JO" dirty="0" smtClean="0">
                <a:solidFill>
                  <a:srgbClr val="66FF33"/>
                </a:solidFill>
              </a:rPr>
              <a:t>سؤال: ما العلاقة بين تزايد السكان واستهلاك المياه؟؟  </a:t>
            </a:r>
            <a:endParaRPr lang="en-GB" dirty="0">
              <a:solidFill>
                <a:srgbClr val="66FF33"/>
              </a:solidFill>
            </a:endParaRPr>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1"/>
            <a:ext cx="9144000" cy="3888432"/>
          </a:xfrm>
        </p:spPr>
        <p:txBody>
          <a:bodyPr>
            <a:normAutofit/>
          </a:bodyPr>
          <a:lstStyle/>
          <a:p>
            <a:pPr algn="r"/>
            <a:r>
              <a:rPr lang="ar-JO" sz="3200" dirty="0" smtClean="0">
                <a:solidFill>
                  <a:srgbClr val="00B0F0"/>
                </a:solidFill>
              </a:rPr>
              <a:t>ج)العامل الاقتصادي والاجتماعي:ادى ارتفاع المستوى المعيشي,وازدياد الوعي الصحي,والتوسع العمراني ,وما يرافقهمن نشاطات زراعية و صناعية وسياحية,الى تغير نمط استهلاك المياه,الامر الذي ساهم في تزايد احتياجات السكان من المياه لكافة الاغراض.</a:t>
            </a:r>
            <a:endParaRPr lang="en-GB" sz="3200" dirty="0">
              <a:solidFill>
                <a:srgbClr val="00B0F0"/>
              </a:solidFill>
            </a:endParaRPr>
          </a:p>
        </p:txBody>
      </p:sp>
      <p:sp>
        <p:nvSpPr>
          <p:cNvPr id="4" name="TextBox 3"/>
          <p:cNvSpPr txBox="1"/>
          <p:nvPr/>
        </p:nvSpPr>
        <p:spPr>
          <a:xfrm>
            <a:off x="0" y="3284984"/>
            <a:ext cx="9144000" cy="3231654"/>
          </a:xfrm>
          <a:prstGeom prst="rect">
            <a:avLst/>
          </a:prstGeom>
          <a:noFill/>
        </p:spPr>
        <p:txBody>
          <a:bodyPr wrap="square" rtlCol="1">
            <a:spAutoFit/>
          </a:bodyPr>
          <a:lstStyle/>
          <a:p>
            <a:pPr algn="r"/>
            <a:r>
              <a:rPr lang="ar-JO" sz="2800" dirty="0" smtClean="0">
                <a:solidFill>
                  <a:srgbClr val="00B0F0"/>
                </a:solidFill>
              </a:rPr>
              <a:t>ان الحفاظ على المصادر المائية وترشيدها يمكن تطبيقه من خلال برامج التوعية ,وتخفيض نسب الفاقد المائي ,والتوسع في مشاريع الحصاد المائي,وهذا يظهر دور المواطن الصالح من خلال الترشيد في الاستخدامات الشخصية للمياه والترشيد في الاستخدامات المنزلية وري المزروعات ,ولنتذكر دائما قول </a:t>
            </a:r>
            <a:r>
              <a:rPr lang="ar-JO" sz="3200" dirty="0" smtClean="0">
                <a:solidFill>
                  <a:srgbClr val="00B0F0"/>
                </a:solidFill>
              </a:rPr>
              <a:t>رسول الله صلى الله عليه وسلم:</a:t>
            </a:r>
            <a:r>
              <a:rPr lang="ar-JO" sz="3200" dirty="0" smtClean="0"/>
              <a:t>(لا تسرف في الماء لو كنت على نهر جار</a:t>
            </a:r>
            <a:r>
              <a:rPr lang="ar-JO" dirty="0" smtClean="0"/>
              <a:t>)</a:t>
            </a:r>
            <a:endParaRPr lang="ar-JO"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8640"/>
            <a:ext cx="9144000" cy="4647426"/>
          </a:xfrm>
          <a:prstGeom prst="rect">
            <a:avLst/>
          </a:prstGeom>
          <a:noFill/>
        </p:spPr>
        <p:txBody>
          <a:bodyPr wrap="square" rtlCol="1">
            <a:spAutoFit/>
          </a:bodyPr>
          <a:lstStyle/>
          <a:p>
            <a:pPr algn="r"/>
            <a:r>
              <a:rPr lang="ar-JO" sz="4000" dirty="0" smtClean="0">
                <a:solidFill>
                  <a:schemeClr val="accent2">
                    <a:lumMod val="60000"/>
                    <a:lumOff val="40000"/>
                  </a:schemeClr>
                </a:solidFill>
              </a:rPr>
              <a:t>2-ترشيد استخدام الكهرباء</a:t>
            </a:r>
          </a:p>
          <a:p>
            <a:pPr algn="r"/>
            <a:r>
              <a:rPr lang="ar-JO" sz="3200" dirty="0" smtClean="0">
                <a:solidFill>
                  <a:schemeClr val="accent2">
                    <a:lumMod val="60000"/>
                    <a:lumOff val="40000"/>
                  </a:schemeClr>
                </a:solidFill>
              </a:rPr>
              <a:t>تعد مصادر الطاقة من مقومات المجتمعات المتحضرة لكونها المحرك لنواحي الحياة المختلفة ,ويعاني الاردن من نقص في موارد الطاقة ,و لمواجهة ذلك النقص يلجأ الاردن ال الدول المجاورة لسد احتياجاته من مصادر الطاقة ,وهو ما يشكل عبئا على الدولة وأفراد المجتمع,وبإمكاننا كأفراد المساهمة في حل جزء من هذه المشكلة عن طريق ترشيد استهلاكمصادر الطاقة بشكل عام,وترشيد استهلاك الكهرباء بشكل خاص</a:t>
            </a:r>
            <a:endParaRPr lang="ar-JO" sz="3200" dirty="0">
              <a:solidFill>
                <a:schemeClr val="accent2">
                  <a:lumMod val="60000"/>
                  <a:lumOff val="40000"/>
                </a:schemeClr>
              </a:solidFill>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260648"/>
            <a:ext cx="8964488" cy="1354162"/>
          </a:xfrm>
        </p:spPr>
        <p:txBody>
          <a:bodyPr>
            <a:normAutofit fontScale="90000"/>
          </a:bodyPr>
          <a:lstStyle/>
          <a:p>
            <a:pPr algn="r"/>
            <a:r>
              <a:rPr lang="ar-JO" sz="4800" dirty="0" smtClean="0">
                <a:solidFill>
                  <a:srgbClr val="00B0F0"/>
                </a:solidFill>
              </a:rPr>
              <a:t>ونحن كأفراد نستطيع المساهمة في ذلك من خلال مجموعة من الاجراءات مثل</a:t>
            </a:r>
            <a:r>
              <a:rPr lang="ar-JO" sz="4800" dirty="0" smtClean="0">
                <a:solidFill>
                  <a:schemeClr val="bg1"/>
                </a:solidFill>
              </a:rPr>
              <a:t>:</a:t>
            </a:r>
            <a:endParaRPr lang="ar-JO" dirty="0">
              <a:solidFill>
                <a:schemeClr val="bg1"/>
              </a:solidFill>
            </a:endParaRPr>
          </a:p>
        </p:txBody>
      </p:sp>
      <p:sp>
        <p:nvSpPr>
          <p:cNvPr id="3" name="Content Placeholder 2"/>
          <p:cNvSpPr>
            <a:spLocks noGrp="1"/>
          </p:cNvSpPr>
          <p:nvPr>
            <p:ph idx="1"/>
          </p:nvPr>
        </p:nvSpPr>
        <p:spPr>
          <a:xfrm>
            <a:off x="0" y="1988840"/>
            <a:ext cx="9144000" cy="4525963"/>
          </a:xfrm>
        </p:spPr>
        <p:txBody>
          <a:bodyPr/>
          <a:lstStyle/>
          <a:p>
            <a:pPr algn="just">
              <a:buNone/>
            </a:pPr>
            <a:r>
              <a:rPr lang="ar-JO" dirty="0" smtClean="0">
                <a:solidFill>
                  <a:schemeClr val="bg1"/>
                </a:solidFill>
              </a:rPr>
              <a:t>1</a:t>
            </a:r>
            <a:r>
              <a:rPr lang="ar-JO" dirty="0" smtClean="0">
                <a:solidFill>
                  <a:srgbClr val="00B0F0"/>
                </a:solidFill>
              </a:rPr>
              <a:t>- التوسع باستخدام الطاقة الشمسية,من خلال استخدام خزانات المياه الشمسيةواستخدام الضوء الطبيعي في النهار وإطفاء الانارة في الاماكن غير المشغولة</a:t>
            </a:r>
            <a:endParaRPr lang="ar-JO" dirty="0">
              <a:solidFill>
                <a:srgbClr val="00B0F0"/>
              </a:solidFill>
            </a:endParaRPr>
          </a:p>
        </p:txBody>
      </p:sp>
      <p:sp>
        <p:nvSpPr>
          <p:cNvPr id="4" name="TextBox 3"/>
          <p:cNvSpPr txBox="1"/>
          <p:nvPr/>
        </p:nvSpPr>
        <p:spPr>
          <a:xfrm>
            <a:off x="-180528" y="3861048"/>
            <a:ext cx="9324528" cy="2062103"/>
          </a:xfrm>
          <a:prstGeom prst="rect">
            <a:avLst/>
          </a:prstGeom>
          <a:noFill/>
        </p:spPr>
        <p:txBody>
          <a:bodyPr wrap="square" rtlCol="1">
            <a:spAutoFit/>
          </a:bodyPr>
          <a:lstStyle/>
          <a:p>
            <a:pPr algn="r"/>
            <a:r>
              <a:rPr lang="ar-JO" sz="3200" dirty="0" smtClean="0">
                <a:solidFill>
                  <a:schemeClr val="bg1"/>
                </a:solidFill>
              </a:rPr>
              <a:t>2</a:t>
            </a:r>
            <a:r>
              <a:rPr lang="ar-JO" sz="3200" dirty="0" smtClean="0">
                <a:solidFill>
                  <a:srgbClr val="00B0F0"/>
                </a:solidFill>
              </a:rPr>
              <a:t>-استخدام مصابيح توفير الطاقة </a:t>
            </a:r>
          </a:p>
          <a:p>
            <a:pPr algn="r"/>
            <a:endParaRPr lang="ar-JO" sz="3200" dirty="0" smtClean="0">
              <a:solidFill>
                <a:srgbClr val="00B0F0"/>
              </a:solidFill>
            </a:endParaRPr>
          </a:p>
          <a:p>
            <a:pPr algn="r"/>
            <a:r>
              <a:rPr lang="ar-JO" sz="3200" dirty="0" smtClean="0">
                <a:solidFill>
                  <a:schemeClr val="bg1"/>
                </a:solidFill>
              </a:rPr>
              <a:t>3</a:t>
            </a:r>
            <a:r>
              <a:rPr lang="ar-JO" sz="3200" dirty="0" smtClean="0">
                <a:solidFill>
                  <a:srgbClr val="00B0F0"/>
                </a:solidFill>
              </a:rPr>
              <a:t>-اغلاق التلفاز عند ترك الغرفة وعدم متابعة البرامج </a:t>
            </a:r>
            <a:endParaRPr lang="en-US" sz="3200" dirty="0" smtClean="0">
              <a:solidFill>
                <a:srgbClr val="00B0F0"/>
              </a:solidFill>
            </a:endParaRPr>
          </a:p>
          <a:p>
            <a:pPr algn="r"/>
            <a:r>
              <a:rPr lang="ar-JO" sz="3200" dirty="0" smtClean="0">
                <a:solidFill>
                  <a:srgbClr val="00B0F0"/>
                </a:solidFill>
              </a:rPr>
              <a:t>المشاهدة فيه</a:t>
            </a:r>
            <a:endParaRPr lang="ar-JO" sz="3200" dirty="0">
              <a:solidFill>
                <a:srgbClr val="00B0F0"/>
              </a:solidFill>
            </a:endParaRPr>
          </a:p>
        </p:txBody>
      </p:sp>
      <p:sp>
        <p:nvSpPr>
          <p:cNvPr id="5" name="TextBox 4"/>
          <p:cNvSpPr txBox="1"/>
          <p:nvPr/>
        </p:nvSpPr>
        <p:spPr>
          <a:xfrm>
            <a:off x="395536" y="5949280"/>
            <a:ext cx="8748464" cy="584775"/>
          </a:xfrm>
          <a:prstGeom prst="rect">
            <a:avLst/>
          </a:prstGeom>
          <a:noFill/>
        </p:spPr>
        <p:txBody>
          <a:bodyPr wrap="square" rtlCol="1">
            <a:spAutoFit/>
          </a:bodyPr>
          <a:lstStyle/>
          <a:p>
            <a:pPr algn="r"/>
            <a:r>
              <a:rPr lang="ar-JO" sz="3200" dirty="0" smtClean="0">
                <a:solidFill>
                  <a:schemeClr val="bg1"/>
                </a:solidFill>
              </a:rPr>
              <a:t>4</a:t>
            </a:r>
            <a:r>
              <a:rPr lang="ar-JO" sz="3200" dirty="0" smtClean="0"/>
              <a:t>- </a:t>
            </a:r>
            <a:r>
              <a:rPr lang="ar-JO" sz="3200" dirty="0" smtClean="0">
                <a:solidFill>
                  <a:srgbClr val="00B0F0"/>
                </a:solidFill>
              </a:rPr>
              <a:t>صيانة الاجهزة والتأكد من كفاءة عملها</a:t>
            </a:r>
            <a:endParaRPr lang="ar-JO" sz="3200" dirty="0">
              <a:solidFill>
                <a:srgbClr val="00B0F0"/>
              </a:solidFill>
            </a:endParaRPr>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385</TotalTime>
  <Words>436</Words>
  <Application>Microsoft Office PowerPoint</Application>
  <PresentationFormat>On-screen Show (4:3)</PresentationFormat>
  <Paragraphs>26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ترشيد الاستهلاك</vt:lpstr>
      <vt:lpstr>مفهوم الترشيد</vt:lpstr>
      <vt:lpstr>اهمية الترشيد </vt:lpstr>
      <vt:lpstr>مشكلة المياه</vt:lpstr>
      <vt:lpstr>خريطة المعدل السنوي للأمطار في الأردن </vt:lpstr>
      <vt:lpstr>العوامل المؤدية إلى مشكلة المياه </vt:lpstr>
      <vt:lpstr>Slide 7</vt:lpstr>
      <vt:lpstr>Slide 8</vt:lpstr>
      <vt:lpstr>ونحن كأفراد نستطيع المساهمة في ذلك من خلال مجموعة من الاجراءات مثل: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ترشيد الاستهلاك</dc:title>
  <dc:creator>A</dc:creator>
  <cp:lastModifiedBy>hp</cp:lastModifiedBy>
  <cp:revision>42</cp:revision>
  <dcterms:created xsi:type="dcterms:W3CDTF">2017-03-23T15:06:01Z</dcterms:created>
  <dcterms:modified xsi:type="dcterms:W3CDTF">2017-04-01T16:39:53Z</dcterms:modified>
</cp:coreProperties>
</file>