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52" autoAdjust="0"/>
    <p:restoredTop sz="94660"/>
  </p:normalViewPr>
  <p:slideViewPr>
    <p:cSldViewPr>
      <p:cViewPr varScale="1">
        <p:scale>
          <a:sx n="75" d="100"/>
          <a:sy n="75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JO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JO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A0150D-90AD-42E8-9AE1-8AF6274C84F8}" type="datetimeFigureOut">
              <a:rPr lang="ar-JO" smtClean="0"/>
              <a:t>06/07/1438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AE5717-2AE0-4594-8F9B-C64A1224938C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136904" cy="5970258"/>
          </a:xfrm>
        </p:spPr>
        <p:txBody>
          <a:bodyPr/>
          <a:lstStyle/>
          <a:p>
            <a:pPr algn="ctr"/>
            <a:endParaRPr lang="ar-JO" sz="4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ar-JO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ar-JO" sz="6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تاريخ </a:t>
            </a:r>
            <a:r>
              <a:rPr lang="ar-JO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المسلمين في الأندلس</a:t>
            </a:r>
          </a:p>
          <a:p>
            <a:pPr algn="ctr"/>
            <a:endParaRPr lang="ar-JO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ar-JO" sz="3200" dirty="0" smtClean="0">
                <a:solidFill>
                  <a:srgbClr val="C00000"/>
                </a:solidFill>
              </a:rPr>
              <a:t>إعداد </a:t>
            </a:r>
            <a:r>
              <a:rPr lang="ar-JO" sz="3200" dirty="0">
                <a:solidFill>
                  <a:srgbClr val="C00000"/>
                </a:solidFill>
              </a:rPr>
              <a:t>الطالبة : </a:t>
            </a:r>
            <a:r>
              <a:rPr lang="ar-JO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هادية </a:t>
            </a:r>
            <a:r>
              <a:rPr lang="ar-JO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القواسمي</a:t>
            </a:r>
          </a:p>
          <a:p>
            <a:pPr algn="ctr"/>
            <a:r>
              <a:rPr lang="ar-JO" sz="3200" dirty="0" smtClean="0">
                <a:solidFill>
                  <a:srgbClr val="C00000"/>
                </a:solidFill>
              </a:rPr>
              <a:t>الصف : </a:t>
            </a:r>
            <a:r>
              <a:rPr lang="ar-JO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الثامن (أ)</a:t>
            </a:r>
            <a:endParaRPr lang="ar-JO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JO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0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إلى ماذا أدى </a:t>
            </a:r>
            <a:r>
              <a:rPr lang="ar-JO" dirty="0">
                <a:solidFill>
                  <a:srgbClr val="C00000"/>
                </a:solidFill>
              </a:rPr>
              <a:t>الضعف الذي آلت إليه الدولة الأموية في </a:t>
            </a:r>
            <a:r>
              <a:rPr lang="ar-JO" dirty="0" smtClean="0">
                <a:solidFill>
                  <a:srgbClr val="C00000"/>
                </a:solidFill>
              </a:rPr>
              <a:t>الأندلس؟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انتشار الفوضى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وتدَخُل </a:t>
            </a:r>
            <a:r>
              <a:rPr lang="ar-JO" dirty="0"/>
              <a:t>القُوى الخارجية </a:t>
            </a:r>
            <a:r>
              <a:rPr lang="ar-JO" dirty="0">
                <a:solidFill>
                  <a:srgbClr val="C00000"/>
                </a:solidFill>
              </a:rPr>
              <a:t>(</a:t>
            </a:r>
            <a:r>
              <a:rPr lang="ar-JO" dirty="0"/>
              <a:t>الخطر الفِرَنجِيّ</a:t>
            </a:r>
            <a:r>
              <a:rPr lang="ar-JO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فانقسمت </a:t>
            </a:r>
            <a:r>
              <a:rPr lang="ar-JO" dirty="0">
                <a:solidFill>
                  <a:srgbClr val="C00000"/>
                </a:solidFill>
              </a:rPr>
              <a:t>الدولة الأموية إلى دويلات عديدة أصبحت تُعرَف فيما بعد باسم </a:t>
            </a:r>
            <a:r>
              <a:rPr lang="ar-JO" dirty="0" smtClean="0">
                <a:solidFill>
                  <a:srgbClr val="C00000"/>
                </a:solidFill>
              </a:rPr>
              <a:t>الطوائف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ماذا أُطلِق </a:t>
            </a:r>
            <a:r>
              <a:rPr lang="ar-JO" dirty="0">
                <a:solidFill>
                  <a:srgbClr val="C00000"/>
                </a:solidFill>
              </a:rPr>
              <a:t>على فترة </a:t>
            </a:r>
            <a:r>
              <a:rPr lang="ar-JO" dirty="0" smtClean="0">
                <a:solidFill>
                  <a:srgbClr val="C00000"/>
                </a:solidFill>
              </a:rPr>
              <a:t>حكم الطوائف </a:t>
            </a:r>
            <a:r>
              <a:rPr lang="ar-JO" dirty="0">
                <a:solidFill>
                  <a:srgbClr val="C00000"/>
                </a:solidFill>
              </a:rPr>
              <a:t>في </a:t>
            </a:r>
            <a:r>
              <a:rPr lang="ar-JO" dirty="0" smtClean="0">
                <a:solidFill>
                  <a:srgbClr val="C00000"/>
                </a:solidFill>
              </a:rPr>
              <a:t>الأندلس؟</a:t>
            </a:r>
          </a:p>
          <a:p>
            <a:pPr marL="0" indent="0">
              <a:buNone/>
            </a:pPr>
            <a:r>
              <a:rPr lang="ar-JO" dirty="0" smtClean="0"/>
              <a:t>عصر </a:t>
            </a:r>
            <a:r>
              <a:rPr lang="ar-JO" dirty="0"/>
              <a:t>ملوك الطوائف. </a:t>
            </a: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إلى ماذا أدّى </a:t>
            </a:r>
            <a:r>
              <a:rPr lang="ar-JO" dirty="0">
                <a:solidFill>
                  <a:srgbClr val="C00000"/>
                </a:solidFill>
              </a:rPr>
              <a:t>ظهور ملوك </a:t>
            </a:r>
            <a:r>
              <a:rPr lang="ar-JO" dirty="0" smtClean="0">
                <a:solidFill>
                  <a:srgbClr val="C00000"/>
                </a:solidFill>
              </a:rPr>
              <a:t>الطوائف؟</a:t>
            </a:r>
          </a:p>
          <a:p>
            <a:pPr marL="0" indent="0">
              <a:buNone/>
            </a:pPr>
            <a:r>
              <a:rPr lang="ar-JO" dirty="0" smtClean="0"/>
              <a:t> إلى تقسيم </a:t>
            </a:r>
            <a:r>
              <a:rPr lang="ar-JO" dirty="0"/>
              <a:t>الأندلس إلى اثنتين وعشرين </a:t>
            </a:r>
            <a:r>
              <a:rPr lang="ar-JO" dirty="0" smtClean="0"/>
              <a:t>دولة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أشهر هذه الدول: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غرناطة </a:t>
            </a:r>
            <a:endParaRPr lang="ar-JO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إشبيلية </a:t>
            </a:r>
            <a:endParaRPr lang="ar-JO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3.</a:t>
            </a:r>
            <a:r>
              <a:rPr lang="ar-JO" dirty="0" smtClean="0"/>
              <a:t>طُلَيْطِلَة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4.</a:t>
            </a:r>
            <a:r>
              <a:rPr lang="ar-JO" dirty="0" smtClean="0"/>
              <a:t>سَرَقُسطَة</a:t>
            </a: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1164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/>
          <a:lstStyle/>
          <a:p>
            <a:pPr marL="0" indent="0">
              <a:buNone/>
            </a:pPr>
            <a:r>
              <a:rPr lang="ar-JO" dirty="0"/>
              <a:t>وَرِثَت تلك الدول الخلافة </a:t>
            </a:r>
            <a:r>
              <a:rPr lang="ar-JO" dirty="0" smtClean="0"/>
              <a:t>الأموية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ما الذي جعل من هذه الدول طعما سهلا للفِرَنجة؟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عدم </a:t>
            </a:r>
            <a:r>
              <a:rPr lang="ar-JO" dirty="0"/>
              <a:t>استقرار الحكم فيها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 </a:t>
            </a:r>
            <a:r>
              <a:rPr lang="ar-JO" dirty="0"/>
              <a:t>التناحر بين ملوكها </a:t>
            </a:r>
            <a:endParaRPr lang="ar-JO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لحماية هذه الدول من الفرنجة:</a:t>
            </a:r>
          </a:p>
          <a:p>
            <a:pPr marL="0" indent="0">
              <a:buNone/>
            </a:pPr>
            <a:r>
              <a:rPr lang="ar-JO" dirty="0" smtClean="0"/>
              <a:t>قام المعتمد </a:t>
            </a:r>
            <a:r>
              <a:rPr lang="ar-JO" dirty="0"/>
              <a:t>ابن عباد </a:t>
            </a:r>
            <a:r>
              <a:rPr lang="ar-JO" dirty="0">
                <a:solidFill>
                  <a:srgbClr val="C00000"/>
                </a:solidFill>
              </a:rPr>
              <a:t>آخر ملوك الطوائف في الأندلس </a:t>
            </a:r>
            <a:r>
              <a:rPr lang="ar-JO" dirty="0" smtClean="0"/>
              <a:t>بالاستنجاد </a:t>
            </a:r>
            <a:r>
              <a:rPr lang="ar-JO" dirty="0"/>
              <a:t>بدولة المُرابطين في المغرب العربي، </a:t>
            </a:r>
            <a:r>
              <a:rPr lang="ar-JO" dirty="0">
                <a:solidFill>
                  <a:srgbClr val="C00000"/>
                </a:solidFill>
              </a:rPr>
              <a:t>بقيادة</a:t>
            </a:r>
            <a:r>
              <a:rPr lang="ar-JO" dirty="0"/>
              <a:t> </a:t>
            </a:r>
            <a:r>
              <a:rPr lang="ar-JO" dirty="0">
                <a:solidFill>
                  <a:srgbClr val="00B050"/>
                </a:solidFill>
              </a:rPr>
              <a:t>يوسف بن تاشِفِين </a:t>
            </a:r>
            <a:r>
              <a:rPr lang="ar-JO" dirty="0"/>
              <a:t>الذي خاض معه </a:t>
            </a:r>
            <a:r>
              <a:rPr lang="ar-JO" dirty="0">
                <a:solidFill>
                  <a:srgbClr val="C00000"/>
                </a:solidFill>
              </a:rPr>
              <a:t>معركة </a:t>
            </a:r>
            <a:r>
              <a:rPr lang="ar-JO" dirty="0" smtClean="0">
                <a:solidFill>
                  <a:srgbClr val="C00000"/>
                </a:solidFill>
              </a:rPr>
              <a:t>الزَّلاقة </a:t>
            </a:r>
            <a:r>
              <a:rPr lang="ar-JO" dirty="0"/>
              <a:t>عام </a:t>
            </a:r>
            <a:r>
              <a:rPr lang="ar-JO" dirty="0">
                <a:solidFill>
                  <a:srgbClr val="00B050"/>
                </a:solidFill>
              </a:rPr>
              <a:t>(479هـ/1086م) </a:t>
            </a:r>
            <a:r>
              <a:rPr lang="ar-JO" dirty="0"/>
              <a:t>ضد </a:t>
            </a:r>
            <a:r>
              <a:rPr lang="ar-JO" dirty="0" smtClean="0"/>
              <a:t>الفِرَنجة </a:t>
            </a:r>
            <a:r>
              <a:rPr lang="ar-JO" dirty="0"/>
              <a:t>وهذه المعركة هي من </a:t>
            </a:r>
            <a:r>
              <a:rPr lang="ar-JO" dirty="0">
                <a:solidFill>
                  <a:srgbClr val="C00000"/>
                </a:solidFill>
              </a:rPr>
              <a:t>المعارك الفاصلة </a:t>
            </a:r>
            <a:r>
              <a:rPr lang="ar-JO" dirty="0"/>
              <a:t>التي شهدتها الدولة الأموية في الأندلس. </a:t>
            </a:r>
            <a:endParaRPr lang="en-US" dirty="0"/>
          </a:p>
          <a:p>
            <a:pPr marL="0" indent="0">
              <a:buNone/>
            </a:pPr>
            <a:r>
              <a:rPr lang="ar-JO" dirty="0"/>
              <a:t>استطاع الأمير </a:t>
            </a:r>
            <a:r>
              <a:rPr lang="ar-JO" dirty="0">
                <a:solidFill>
                  <a:srgbClr val="C00000"/>
                </a:solidFill>
              </a:rPr>
              <a:t>يوسف بن تاشِفِين أمير دولة المرابطين </a:t>
            </a:r>
            <a:r>
              <a:rPr lang="ar-JO" dirty="0">
                <a:solidFill>
                  <a:srgbClr val="00B050"/>
                </a:solidFill>
              </a:rPr>
              <a:t>مع</a:t>
            </a:r>
            <a:r>
              <a:rPr lang="ar-JO" dirty="0">
                <a:solidFill>
                  <a:srgbClr val="C00000"/>
                </a:solidFill>
              </a:rPr>
              <a:t> مساندة جيش المعتمد بي عباد ملك إشبيلية</a:t>
            </a: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/>
              <a:t>أن يُلحِقَ هزيمة كبيرة </a:t>
            </a:r>
            <a:r>
              <a:rPr lang="ar-JO" dirty="0">
                <a:solidFill>
                  <a:srgbClr val="00B050"/>
                </a:solidFill>
              </a:rPr>
              <a:t>بالجيش الإسباني </a:t>
            </a:r>
            <a:r>
              <a:rPr lang="ar-JO" dirty="0">
                <a:solidFill>
                  <a:srgbClr val="C00000"/>
                </a:solidFill>
              </a:rPr>
              <a:t>بقيادة</a:t>
            </a:r>
            <a:r>
              <a:rPr lang="ar-JO" dirty="0"/>
              <a:t> </a:t>
            </a:r>
            <a:r>
              <a:rPr lang="ar-JO" dirty="0">
                <a:solidFill>
                  <a:srgbClr val="00B050"/>
                </a:solidFill>
              </a:rPr>
              <a:t>ألْفُونسُو السادس</a:t>
            </a:r>
            <a:r>
              <a:rPr lang="ar-JO" dirty="0"/>
              <a:t> </a:t>
            </a:r>
            <a:r>
              <a:rPr lang="ar-JO" dirty="0">
                <a:solidFill>
                  <a:srgbClr val="C00000"/>
                </a:solidFill>
              </a:rPr>
              <a:t>ملك مملكة (</a:t>
            </a:r>
            <a:r>
              <a:rPr lang="ar-JO" dirty="0">
                <a:solidFill>
                  <a:srgbClr val="00B050"/>
                </a:solidFill>
              </a:rPr>
              <a:t>قَشتَالة و لِيُونَ</a:t>
            </a:r>
            <a:r>
              <a:rPr lang="ar-JO" dirty="0" smtClean="0">
                <a:solidFill>
                  <a:srgbClr val="C00000"/>
                </a:solidFill>
              </a:rPr>
              <a:t>) </a:t>
            </a:r>
            <a:r>
              <a:rPr lang="ar-JO" dirty="0"/>
              <a:t>في منطقة يُقال لها </a:t>
            </a:r>
            <a:r>
              <a:rPr lang="ar-JO" dirty="0">
                <a:solidFill>
                  <a:srgbClr val="C00000"/>
                </a:solidFill>
              </a:rPr>
              <a:t>سهل </a:t>
            </a:r>
            <a:r>
              <a:rPr lang="ar-JO" dirty="0" smtClean="0">
                <a:solidFill>
                  <a:srgbClr val="C00000"/>
                </a:solidFill>
              </a:rPr>
              <a:t>الزَّلاقة</a:t>
            </a:r>
            <a:r>
              <a:rPr lang="ar-JO" dirty="0">
                <a:solidFill>
                  <a:srgbClr val="C00000"/>
                </a:solidFill>
              </a:rPr>
              <a:t>.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487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643192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آثار معركة الزَّلاقة:</a:t>
            </a:r>
          </a:p>
          <a:p>
            <a:pPr marL="0" indent="0">
              <a:buNone/>
            </a:pPr>
            <a:r>
              <a:rPr lang="ar-JO" dirty="0" smtClean="0"/>
              <a:t>كان لها أثر </a:t>
            </a:r>
            <a:r>
              <a:rPr lang="ar-JO" dirty="0"/>
              <a:t>كبير في تاريخ </a:t>
            </a:r>
            <a:r>
              <a:rPr lang="ar-JO" dirty="0" smtClean="0"/>
              <a:t>الأندلس لأنها </a:t>
            </a:r>
            <a:r>
              <a:rPr lang="ar-JO" dirty="0"/>
              <a:t>أوقفت زحف الفِرَنجة من شمال شبه الجزيرة الأيبيريّة على أراضي الأندلس.</a:t>
            </a: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أسباب معركة الأِرَك: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نَقضِ </a:t>
            </a:r>
            <a:r>
              <a:rPr lang="ar-JO" dirty="0"/>
              <a:t>ألفُونسُو الثامن ملك قَشتالة العهد مع </a:t>
            </a:r>
            <a:r>
              <a:rPr lang="ar-JO" dirty="0" smtClean="0"/>
              <a:t>المسلمين</a:t>
            </a:r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مهاجمت </a:t>
            </a:r>
            <a:r>
              <a:rPr lang="ar-JO" dirty="0"/>
              <a:t>ألفُونسُو الثامن</a:t>
            </a:r>
            <a:r>
              <a:rPr lang="ar-JO" dirty="0" smtClean="0"/>
              <a:t> </a:t>
            </a:r>
            <a:r>
              <a:rPr lang="ar-JO" dirty="0"/>
              <a:t>لمدينة </a:t>
            </a:r>
            <a:r>
              <a:rPr lang="ar-JO" dirty="0" smtClean="0"/>
              <a:t>إشبيلية التي كانت تخضع لحكم دولة المُوَحِّدين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أطراف معركة الأَرَك:</a:t>
            </a:r>
          </a:p>
          <a:p>
            <a:pPr marL="0" indent="0">
              <a:buNone/>
            </a:pPr>
            <a:r>
              <a:rPr lang="ar-JO" dirty="0" smtClean="0"/>
              <a:t>المُوَحِّدون والإسبان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في أي سنة قامت هذه المعركة؟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عام </a:t>
            </a:r>
            <a:r>
              <a:rPr lang="ar-JO" dirty="0">
                <a:solidFill>
                  <a:srgbClr val="00B050"/>
                </a:solidFill>
              </a:rPr>
              <a:t>(591هـ/1195م</a:t>
            </a:r>
            <a:r>
              <a:rPr lang="ar-JO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2650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>
                <a:solidFill>
                  <a:srgbClr val="C00000"/>
                </a:solidFill>
              </a:rPr>
              <a:t>لماذا سميت بمعركة الأَرَك؟</a:t>
            </a:r>
          </a:p>
          <a:p>
            <a:pPr marL="0" indent="0">
              <a:buNone/>
            </a:pPr>
            <a:r>
              <a:rPr lang="ar-JO" dirty="0"/>
              <a:t> نسبة إلى قلعة الأَرَك التي تقع في وسط الأندلس</a:t>
            </a:r>
          </a:p>
          <a:p>
            <a:pPr marL="0" indent="0">
              <a:buNone/>
            </a:pPr>
            <a:r>
              <a:rPr lang="ar-JO" sz="2800" dirty="0">
                <a:solidFill>
                  <a:srgbClr val="C00000"/>
                </a:solidFill>
              </a:rPr>
              <a:t>كيفية المعركة:</a:t>
            </a:r>
          </a:p>
          <a:p>
            <a:pPr marL="0" indent="0">
              <a:buNone/>
            </a:pPr>
            <a:r>
              <a:rPr lang="ar-JO" dirty="0"/>
              <a:t> هاجم المسلمون طُلَيْطِلَة وتوغَّلوا في بلاد الإسبان</a:t>
            </a:r>
          </a:p>
          <a:p>
            <a:pPr marL="0" indent="0">
              <a:buNone/>
            </a:pPr>
            <a:r>
              <a:rPr lang="ar-JO" sz="2800" dirty="0">
                <a:solidFill>
                  <a:srgbClr val="C00000"/>
                </a:solidFill>
              </a:rPr>
              <a:t>نتائج معركة الأَرَك:</a:t>
            </a:r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1.</a:t>
            </a:r>
            <a:r>
              <a:rPr lang="ar-JO" dirty="0"/>
              <a:t>استسلام الإسبان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وطلب الإسبان الهدنة , فوافق </a:t>
            </a:r>
            <a:r>
              <a:rPr lang="ar-JO" dirty="0"/>
              <a:t>المسلمون على عقد هدنة لمدة عشر سنوات</a:t>
            </a:r>
            <a:r>
              <a:rPr lang="ar-JO" dirty="0" smtClean="0"/>
              <a:t>.</a:t>
            </a: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تعريف معركة الأَرَك: </a:t>
            </a:r>
          </a:p>
          <a:p>
            <a:pPr marL="0" indent="0">
              <a:buNone/>
            </a:pPr>
            <a:r>
              <a:rPr lang="ar-JO" dirty="0" smtClean="0"/>
              <a:t>هي معركة قامت بين </a:t>
            </a:r>
            <a:r>
              <a:rPr lang="ar-JO" dirty="0"/>
              <a:t>المُوَحِّدون والإسبان عام </a:t>
            </a:r>
            <a:r>
              <a:rPr lang="ar-JO" dirty="0">
                <a:solidFill>
                  <a:srgbClr val="00B050"/>
                </a:solidFill>
              </a:rPr>
              <a:t>(591هـ/1195م</a:t>
            </a:r>
            <a:r>
              <a:rPr lang="ar-JO" dirty="0" smtClean="0">
                <a:solidFill>
                  <a:srgbClr val="00B050"/>
                </a:solidFill>
              </a:rPr>
              <a:t>) </a:t>
            </a:r>
            <a:r>
              <a:rPr lang="ar-JO" dirty="0" smtClean="0"/>
              <a:t>حيث </a:t>
            </a:r>
            <a:r>
              <a:rPr lang="ar-JO" dirty="0"/>
              <a:t>هاجم المسلمون طُلَيْطِلَة وتوغَّلوا في بلاد </a:t>
            </a:r>
            <a:r>
              <a:rPr lang="ar-JO" dirty="0" smtClean="0"/>
              <a:t>الإسبان </a:t>
            </a:r>
          </a:p>
          <a:p>
            <a:pPr marL="0" indent="0">
              <a:buNone/>
            </a:pPr>
            <a:r>
              <a:rPr lang="ar-JO" dirty="0" smtClean="0"/>
              <a:t>وسميت بالأَرَك </a:t>
            </a:r>
            <a:r>
              <a:rPr lang="ar-JO" dirty="0"/>
              <a:t>نسبة إلى قلعة الأَرَك التي تقع في وسط </a:t>
            </a:r>
            <a:r>
              <a:rPr lang="ar-JO" dirty="0" smtClean="0"/>
              <a:t>الأندلس.</a:t>
            </a: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85118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/>
          <a:lstStyle/>
          <a:p>
            <a:pPr marL="0" indent="0">
              <a:buNone/>
            </a:pPr>
            <a:r>
              <a:rPr lang="ar-JO" sz="3600" dirty="0" smtClean="0"/>
              <a:t>المعتمد </a:t>
            </a:r>
            <a:r>
              <a:rPr lang="ar-JO" sz="3600" dirty="0"/>
              <a:t>بن عباد </a:t>
            </a:r>
            <a:r>
              <a:rPr lang="ar-JO" sz="3600" dirty="0" smtClean="0">
                <a:solidFill>
                  <a:srgbClr val="00B050"/>
                </a:solidFill>
              </a:rPr>
              <a:t>(</a:t>
            </a:r>
            <a:r>
              <a:rPr lang="ar-JO" sz="3600" dirty="0">
                <a:solidFill>
                  <a:srgbClr val="00B050"/>
                </a:solidFill>
              </a:rPr>
              <a:t>431ـ488هـ</a:t>
            </a:r>
            <a:r>
              <a:rPr lang="ar-JO" sz="3600" dirty="0" smtClean="0">
                <a:solidFill>
                  <a:srgbClr val="00B050"/>
                </a:solidFill>
              </a:rPr>
              <a:t>)</a:t>
            </a:r>
            <a:endParaRPr lang="ar-JO" dirty="0"/>
          </a:p>
          <a:p>
            <a:pPr marL="0" indent="0">
              <a:buNone/>
            </a:pPr>
            <a:r>
              <a:rPr lang="ar-JO" dirty="0" smtClean="0"/>
              <a:t>هو ثالث </a:t>
            </a:r>
            <a:r>
              <a:rPr lang="ar-JO" dirty="0"/>
              <a:t>ملوك بني عباد في </a:t>
            </a:r>
            <a:r>
              <a:rPr lang="ar-JO" dirty="0" smtClean="0"/>
              <a:t>الأندلس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المناطق التي حكمها </a:t>
            </a:r>
            <a:r>
              <a:rPr lang="ar-JO" dirty="0">
                <a:solidFill>
                  <a:srgbClr val="C00000"/>
                </a:solidFill>
              </a:rPr>
              <a:t>في عصر ملوك </a:t>
            </a:r>
            <a:r>
              <a:rPr lang="ar-JO" dirty="0" smtClean="0">
                <a:solidFill>
                  <a:srgbClr val="C00000"/>
                </a:solidFill>
              </a:rPr>
              <a:t>الطوائف: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إشبيلية </a:t>
            </a:r>
            <a:endParaRPr lang="ar-JO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قُرطُبة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من الذي قضى على مملكته؟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المرابطين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بماذا لقب؟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بالظّافر والمُؤيَّد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بماذا اهتم؟</a:t>
            </a:r>
          </a:p>
          <a:p>
            <a:pPr marL="0" indent="0">
              <a:buNone/>
            </a:pPr>
            <a:r>
              <a:rPr lang="ar-JO" dirty="0" smtClean="0"/>
              <a:t>بالشعر </a:t>
            </a:r>
            <a:r>
              <a:rPr lang="ar-JO" dirty="0"/>
              <a:t>وكان يقضي وقته في مُجالسة </a:t>
            </a:r>
            <a:r>
              <a:rPr lang="ar-JO" dirty="0" smtClean="0"/>
              <a:t>الشعراء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اهم ميزات فترة حكمه: </a:t>
            </a:r>
          </a:p>
          <a:p>
            <a:pPr marL="0" indent="0">
              <a:buNone/>
            </a:pPr>
            <a:r>
              <a:rPr lang="ar-JO" dirty="0" smtClean="0"/>
              <a:t>ازدهار اشبيلية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534388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715200" cy="6141296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ما سبب خروج </a:t>
            </a:r>
            <a:r>
              <a:rPr lang="ar-JO" sz="2800" dirty="0">
                <a:solidFill>
                  <a:srgbClr val="C00000"/>
                </a:solidFill>
              </a:rPr>
              <a:t>محمد بن يعقوب للقاء الجيش </a:t>
            </a:r>
            <a:r>
              <a:rPr lang="ar-JO" sz="2800" dirty="0" smtClean="0">
                <a:solidFill>
                  <a:srgbClr val="C00000"/>
                </a:solidFill>
              </a:rPr>
              <a:t>الإسباني في </a:t>
            </a:r>
            <a:r>
              <a:rPr lang="ar-JO" sz="2800" dirty="0">
                <a:solidFill>
                  <a:srgbClr val="C00000"/>
                </a:solidFill>
              </a:rPr>
              <a:t>سنة </a:t>
            </a:r>
            <a:r>
              <a:rPr lang="ar-JO" sz="2800" dirty="0">
                <a:solidFill>
                  <a:srgbClr val="00B050"/>
                </a:solidFill>
              </a:rPr>
              <a:t>(609هـ/1212م</a:t>
            </a:r>
            <a:r>
              <a:rPr lang="ar-JO" sz="2800" dirty="0" smtClean="0">
                <a:solidFill>
                  <a:srgbClr val="00B050"/>
                </a:solidFill>
              </a:rPr>
              <a:t>)</a:t>
            </a:r>
            <a:r>
              <a:rPr lang="ar-JO" sz="2800" dirty="0" smtClean="0">
                <a:solidFill>
                  <a:srgbClr val="C00000"/>
                </a:solidFill>
              </a:rPr>
              <a:t>؟</a:t>
            </a:r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dirty="0"/>
              <a:t>بسبب نقض ألفُونسُو التاسع شروط </a:t>
            </a:r>
            <a:r>
              <a:rPr lang="ar-JO" dirty="0" smtClean="0"/>
              <a:t>الهدنة</a:t>
            </a: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مكان وزمان التقاء الجيشان: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في </a:t>
            </a:r>
            <a:r>
              <a:rPr lang="ar-JO" dirty="0"/>
              <a:t>موقع يُقال له العقاب عام </a:t>
            </a:r>
            <a:r>
              <a:rPr lang="ar-JO" dirty="0">
                <a:solidFill>
                  <a:srgbClr val="00B050"/>
                </a:solidFill>
              </a:rPr>
              <a:t>(</a:t>
            </a:r>
            <a:r>
              <a:rPr lang="ar-JO" dirty="0" smtClean="0">
                <a:solidFill>
                  <a:srgbClr val="00B050"/>
                </a:solidFill>
              </a:rPr>
              <a:t>612هـ/1215م)</a:t>
            </a:r>
          </a:p>
          <a:p>
            <a:pPr marL="0" indent="0">
              <a:buNone/>
            </a:pPr>
            <a:r>
              <a:rPr lang="ar-JO" dirty="0" smtClean="0"/>
              <a:t>كانت </a:t>
            </a:r>
            <a:r>
              <a:rPr lang="ar-JO" dirty="0"/>
              <a:t>النتيجة هزيمة المسلمين </a:t>
            </a:r>
            <a:r>
              <a:rPr lang="ar-JO" dirty="0">
                <a:solidFill>
                  <a:srgbClr val="C00000"/>
                </a:solidFill>
              </a:rPr>
              <a:t>بسبب</a:t>
            </a:r>
            <a:r>
              <a:rPr lang="ar-JO" dirty="0"/>
              <a:t> الفتنة التي وقعت في </a:t>
            </a:r>
            <a:r>
              <a:rPr lang="ar-JO" dirty="0" smtClean="0"/>
              <a:t>صفوفهم ، والهزيمة </a:t>
            </a:r>
            <a:r>
              <a:rPr lang="ar-JO" dirty="0"/>
              <a:t>كانت شديدة على المسلمين الذين ضَعُفَت مكانتهم وقوتهم في </a:t>
            </a:r>
            <a:r>
              <a:rPr lang="ar-JO" dirty="0" smtClean="0"/>
              <a:t>الأندلس والمغرب </a:t>
            </a:r>
            <a:r>
              <a:rPr lang="ar-JO" dirty="0"/>
              <a:t>فضَعُف سلطانهم وخسروا الكثير من </a:t>
            </a:r>
            <a:r>
              <a:rPr lang="ar-JO" dirty="0" smtClean="0"/>
              <a:t>جيشهم.</a:t>
            </a: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نتائج معركة العقاب: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سقوط </a:t>
            </a:r>
            <a:r>
              <a:rPr lang="ar-JO" dirty="0"/>
              <a:t>العديد من المدن الأندلسية بيد </a:t>
            </a:r>
            <a:r>
              <a:rPr lang="ar-JO" dirty="0" smtClean="0"/>
              <a:t>الإسبان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سقوط </a:t>
            </a:r>
            <a:r>
              <a:rPr lang="ar-JO" dirty="0"/>
              <a:t>قُرْطُبَة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3.</a:t>
            </a:r>
            <a:r>
              <a:rPr lang="ar-JO" dirty="0" smtClean="0"/>
              <a:t>انهيار </a:t>
            </a:r>
            <a:r>
              <a:rPr lang="ar-JO" dirty="0"/>
              <a:t>دولة المُوَحِّدين عام </a:t>
            </a:r>
            <a:r>
              <a:rPr lang="ar-JO" dirty="0">
                <a:solidFill>
                  <a:srgbClr val="00B050"/>
                </a:solidFill>
              </a:rPr>
              <a:t>(659هـ/1241م).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252874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643192" cy="6213304"/>
          </a:xfrm>
        </p:spPr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ar-JO" sz="5400" dirty="0" smtClean="0"/>
              <a:t>انهيار </a:t>
            </a:r>
            <a:r>
              <a:rPr lang="ar-JO" sz="5400" dirty="0"/>
              <a:t>الحكم العربي في </a:t>
            </a:r>
            <a:r>
              <a:rPr lang="ar-JO" sz="5400" dirty="0" smtClean="0"/>
              <a:t>الأندلس</a:t>
            </a:r>
          </a:p>
          <a:p>
            <a:pPr marL="0" indent="0" algn="ctr">
              <a:buNone/>
            </a:pPr>
            <a:r>
              <a:rPr lang="ar-JO" dirty="0" smtClean="0"/>
              <a:t> </a:t>
            </a:r>
            <a:r>
              <a:rPr lang="ar-JO" sz="3600" dirty="0">
                <a:solidFill>
                  <a:srgbClr val="C00000"/>
                </a:solidFill>
              </a:rPr>
              <a:t>(898هـ/1492م)</a:t>
            </a:r>
            <a:endParaRPr lang="ar-JO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1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>
                <a:solidFill>
                  <a:srgbClr val="C00000"/>
                </a:solidFill>
              </a:rPr>
              <a:t>تمكن بنو الأحمر أقوى أمراء </a:t>
            </a:r>
            <a:r>
              <a:rPr lang="ar-JO" sz="2800" dirty="0" smtClean="0">
                <a:solidFill>
                  <a:srgbClr val="C00000"/>
                </a:solidFill>
              </a:rPr>
              <a:t>الأندلس: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من الوقوف </a:t>
            </a:r>
            <a:r>
              <a:rPr lang="ar-JO" dirty="0"/>
              <a:t>بوجه الفرنجة بعد هزيمة المسلمين في معركة </a:t>
            </a:r>
            <a:r>
              <a:rPr lang="ar-JO" dirty="0" smtClean="0"/>
              <a:t>العقاب.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/>
              <a:t>و</a:t>
            </a:r>
            <a:r>
              <a:rPr lang="ar-JO" dirty="0" smtClean="0"/>
              <a:t>الحفاظ </a:t>
            </a:r>
            <a:r>
              <a:rPr lang="ar-JO" dirty="0"/>
              <a:t>على الممالك الإسلاميّة في الأندلس زُهاء </a:t>
            </a:r>
            <a:r>
              <a:rPr lang="ar-JO" dirty="0" smtClean="0"/>
              <a:t>قرنيْن.</a:t>
            </a:r>
          </a:p>
          <a:p>
            <a:pPr marL="0" indent="0">
              <a:buNone/>
            </a:pPr>
            <a:r>
              <a:rPr lang="ar-JO" dirty="0" smtClean="0"/>
              <a:t> </a:t>
            </a:r>
          </a:p>
          <a:p>
            <a:pPr marL="0" indent="0">
              <a:buNone/>
            </a:pPr>
            <a:r>
              <a:rPr lang="ar-JO" dirty="0" smtClean="0"/>
              <a:t>إلا </a:t>
            </a:r>
            <a:r>
              <a:rPr lang="ar-JO" dirty="0"/>
              <a:t>أنَّ ملوك الإسبان ظلُّوا يتطلعون للسيطرة على </a:t>
            </a:r>
            <a:r>
              <a:rPr lang="ar-JO" dirty="0">
                <a:solidFill>
                  <a:srgbClr val="C00000"/>
                </a:solidFill>
              </a:rPr>
              <a:t>مدينة غرناطة عاصمة دولة بني </a:t>
            </a:r>
            <a:r>
              <a:rPr lang="ar-JO" dirty="0" smtClean="0">
                <a:solidFill>
                  <a:srgbClr val="C00000"/>
                </a:solidFill>
              </a:rPr>
              <a:t>الأحمر</a:t>
            </a:r>
            <a:r>
              <a:rPr lang="ar-JO" dirty="0" smtClean="0"/>
              <a:t> ,في </a:t>
            </a:r>
            <a:r>
              <a:rPr lang="ar-JO" dirty="0"/>
              <a:t>حين كانت الممالك الأندلسيّة تسقط بيد الإسبان الواحدة تلو </a:t>
            </a:r>
            <a:r>
              <a:rPr lang="ar-JO" dirty="0" smtClean="0"/>
              <a:t>الأخرى, إلى </a:t>
            </a:r>
            <a:r>
              <a:rPr lang="ar-JO" dirty="0"/>
              <a:t>أن </a:t>
            </a:r>
            <a:r>
              <a:rPr lang="ar-JO" dirty="0">
                <a:solidFill>
                  <a:srgbClr val="C00000"/>
                </a:solidFill>
              </a:rPr>
              <a:t>سقطت غرناطة آخر معاقل المسلمين </a:t>
            </a:r>
            <a:r>
              <a:rPr lang="ar-JO" dirty="0">
                <a:solidFill>
                  <a:srgbClr val="00B050"/>
                </a:solidFill>
              </a:rPr>
              <a:t>في عهد آخر ملوك دولة بني الأحمر</a:t>
            </a:r>
            <a:r>
              <a:rPr lang="ar-JO" dirty="0"/>
              <a:t> </a:t>
            </a:r>
            <a:r>
              <a:rPr lang="ar-JO" dirty="0">
                <a:solidFill>
                  <a:srgbClr val="00B050"/>
                </a:solidFill>
              </a:rPr>
              <a:t>أبي عبد الله الصغير</a:t>
            </a:r>
            <a:r>
              <a:rPr lang="ar-JO" dirty="0"/>
              <a:t>، </a:t>
            </a:r>
            <a:r>
              <a:rPr lang="ar-JO" dirty="0">
                <a:solidFill>
                  <a:srgbClr val="C00000"/>
                </a:solidFill>
              </a:rPr>
              <a:t>الذي سَلَّمّ غرناطة إلى الإسبان بموجب معاهدة </a:t>
            </a:r>
            <a:r>
              <a:rPr lang="ar-JO" dirty="0" smtClean="0">
                <a:solidFill>
                  <a:srgbClr val="C00000"/>
                </a:solidFill>
              </a:rPr>
              <a:t>غرناطة.</a:t>
            </a:r>
          </a:p>
        </p:txBody>
      </p:sp>
    </p:spTree>
    <p:extLst>
      <p:ext uri="{BB962C8B-B14F-4D97-AF65-F5344CB8AC3E}">
        <p14:creationId xmlns:p14="http://schemas.microsoft.com/office/powerpoint/2010/main" val="982762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مضامين معاهدة غرناطة:</a:t>
            </a:r>
          </a:p>
          <a:p>
            <a:pPr marL="0" indent="0">
              <a:buNone/>
            </a:pPr>
            <a:r>
              <a:rPr lang="ar-JO" dirty="0" smtClean="0"/>
              <a:t>1</a:t>
            </a:r>
            <a:r>
              <a:rPr lang="ar-JO" dirty="0" smtClean="0">
                <a:solidFill>
                  <a:srgbClr val="C00000"/>
                </a:solidFill>
              </a:rPr>
              <a:t>.</a:t>
            </a:r>
            <a:r>
              <a:rPr lang="ar-JO" dirty="0" smtClean="0"/>
              <a:t>يتعهد </a:t>
            </a:r>
            <a:r>
              <a:rPr lang="ar-JO" dirty="0"/>
              <a:t>ملك غرناطة بتسليم المدينة إلى ملك قَشْتالة في جو من الوفاق وإعلان ولائهم وطاعتهم لصاحب السمو </a:t>
            </a:r>
            <a:r>
              <a:rPr lang="ar-JO" dirty="0">
                <a:solidFill>
                  <a:srgbClr val="C00000"/>
                </a:solidFill>
              </a:rPr>
              <a:t>(</a:t>
            </a:r>
            <a:r>
              <a:rPr lang="ar-JO" dirty="0"/>
              <a:t>ملك قَشتَالة</a:t>
            </a:r>
            <a:r>
              <a:rPr lang="ar-JO" dirty="0">
                <a:solidFill>
                  <a:srgbClr val="C00000"/>
                </a:solidFill>
              </a:rPr>
              <a:t>)</a:t>
            </a:r>
            <a:r>
              <a:rPr lang="ar-JO" dirty="0"/>
              <a:t>.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2.</a:t>
            </a:r>
            <a:r>
              <a:rPr lang="ar-JO" dirty="0"/>
              <a:t>تسليم قصر الحمراء والقلاع والحصون للإسبان. </a:t>
            </a:r>
            <a:endParaRPr lang="ar-JO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ما الذي حدث لعبد </a:t>
            </a:r>
            <a:r>
              <a:rPr lang="ar-JO" sz="2800" dirty="0">
                <a:solidFill>
                  <a:srgbClr val="C00000"/>
                </a:solidFill>
              </a:rPr>
              <a:t>الله </a:t>
            </a:r>
            <a:r>
              <a:rPr lang="ar-JO" sz="2800" dirty="0" smtClean="0">
                <a:solidFill>
                  <a:srgbClr val="C00000"/>
                </a:solidFill>
              </a:rPr>
              <a:t>الصغير بعد تسليمه البلاد؟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تم </a:t>
            </a:r>
            <a:r>
              <a:rPr lang="ar-JO" dirty="0"/>
              <a:t>الاستغناء </a:t>
            </a:r>
            <a:r>
              <a:rPr lang="ar-JO" dirty="0" smtClean="0"/>
              <a:t>عنه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ضُيِّقَ </a:t>
            </a:r>
            <a:r>
              <a:rPr lang="ar-JO" dirty="0"/>
              <a:t>عليه </a:t>
            </a:r>
            <a:r>
              <a:rPr lang="ar-JO" dirty="0" smtClean="0"/>
              <a:t>الخناق</a:t>
            </a: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ar-JO" dirty="0" smtClean="0"/>
              <a:t>وعندما </a:t>
            </a:r>
            <a:r>
              <a:rPr lang="ar-JO" dirty="0"/>
              <a:t>تذكر كيف كان وكيف أصبح ذرفت عيناه الدموع باكياً على الملك المُضاع بعد مجد راسخ وعز شامخ. وعندما رأته والدته على هذا الحال خاطبته قائلة : 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00B050"/>
                </a:solidFill>
              </a:rPr>
              <a:t>ابكِ مثل النساء مُلكاً مُضاعاً     لم تحافظ عليه مثل الرجال </a:t>
            </a:r>
            <a:endParaRPr lang="ar-J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22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3200" dirty="0">
                <a:solidFill>
                  <a:srgbClr val="C00000"/>
                </a:solidFill>
              </a:rPr>
              <a:t>أسباب سقوط </a:t>
            </a:r>
            <a:r>
              <a:rPr lang="ar-JO" sz="3200" dirty="0" smtClean="0">
                <a:solidFill>
                  <a:srgbClr val="C00000"/>
                </a:solidFill>
              </a:rPr>
              <a:t>الأندلس:</a:t>
            </a:r>
            <a:endParaRPr lang="en-US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الميل </a:t>
            </a:r>
            <a:r>
              <a:rPr lang="ar-JO" dirty="0"/>
              <a:t>إلى حياة الترف و </a:t>
            </a:r>
            <a:r>
              <a:rPr lang="ar-JO" dirty="0" smtClean="0"/>
              <a:t>اللهو.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الخلافات </a:t>
            </a:r>
            <a:r>
              <a:rPr lang="ar-JO" dirty="0"/>
              <a:t>والنزاعات المتكررة بين ملوك الطوائف وتقسيم الأندلس إلي دويلات</a:t>
            </a:r>
            <a:r>
              <a:rPr lang="ar-JO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3.</a:t>
            </a:r>
            <a:r>
              <a:rPr lang="ar-JO" dirty="0" smtClean="0"/>
              <a:t>الصراع </a:t>
            </a:r>
            <a:r>
              <a:rPr lang="ar-JO" dirty="0"/>
              <a:t>الداخلي في الأندلس </a:t>
            </a:r>
            <a:r>
              <a:rPr lang="ar-JO" dirty="0">
                <a:solidFill>
                  <a:srgbClr val="C00000"/>
                </a:solidFill>
              </a:rPr>
              <a:t>بين</a:t>
            </a:r>
            <a:r>
              <a:rPr lang="ar-JO" dirty="0"/>
              <a:t> </a:t>
            </a:r>
            <a:r>
              <a:rPr lang="ar-JO" dirty="0">
                <a:solidFill>
                  <a:srgbClr val="C00000"/>
                </a:solidFill>
              </a:rPr>
              <a:t>(</a:t>
            </a:r>
            <a:r>
              <a:rPr lang="ar-JO" dirty="0">
                <a:solidFill>
                  <a:srgbClr val="00B050"/>
                </a:solidFill>
              </a:rPr>
              <a:t>العرب و البربر</a:t>
            </a:r>
            <a:r>
              <a:rPr lang="ar-JO" dirty="0" smtClean="0">
                <a:solidFill>
                  <a:srgbClr val="C00000"/>
                </a:solidFill>
              </a:rPr>
              <a:t>)</a:t>
            </a:r>
            <a:endParaRPr lang="ar-JO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إلى ماذا أدى هذا الصراع الداخلي؟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أضعف </a:t>
            </a:r>
            <a:r>
              <a:rPr lang="ar-JO" dirty="0"/>
              <a:t>وحدة المجتمع بينهم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وقدرته </a:t>
            </a:r>
            <a:r>
              <a:rPr lang="ar-JO" dirty="0"/>
              <a:t>على التصدي للإسبان</a:t>
            </a:r>
            <a:r>
              <a:rPr lang="ar-JO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4.</a:t>
            </a:r>
            <a:r>
              <a:rPr lang="ar-JO" dirty="0" smtClean="0"/>
              <a:t>ازدياد </a:t>
            </a:r>
            <a:r>
              <a:rPr lang="ar-JO" dirty="0"/>
              <a:t>أطماع الفرنجة الذين كانوا يطمعون في انتزاع الأندلس من أيدي </a:t>
            </a:r>
            <a:r>
              <a:rPr lang="ar-JO" dirty="0" smtClean="0"/>
              <a:t>المسلمين ودعم </a:t>
            </a:r>
            <a:r>
              <a:rPr lang="ar-JO" dirty="0"/>
              <a:t>الباَبَوِيَّة لمملكتيّ أرِغُون و قَشْتِالة ضدَّ المسلمين.</a:t>
            </a:r>
            <a:endParaRPr lang="en-US" dirty="0"/>
          </a:p>
          <a:p>
            <a:pPr marL="0" indent="0" algn="ctr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97293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/>
          <a:lstStyle/>
          <a:p>
            <a:pPr marL="0" indent="0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أين قامت الدولة العباسية؟</a:t>
            </a:r>
          </a:p>
          <a:p>
            <a:pPr marL="0" indent="0">
              <a:buNone/>
            </a:pPr>
            <a:r>
              <a:rPr lang="ar-JO" sz="3200" dirty="0" smtClean="0"/>
              <a:t>في </a:t>
            </a:r>
            <a:r>
              <a:rPr lang="ar-JO" sz="3200" dirty="0"/>
              <a:t>بغداد </a:t>
            </a:r>
            <a:endParaRPr lang="ar-JO" sz="3200" dirty="0" smtClean="0"/>
          </a:p>
          <a:p>
            <a:pPr marL="0" indent="0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ما سبب قيام الدولة العباسية:</a:t>
            </a:r>
            <a:endParaRPr lang="ar-JO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sz="3200" dirty="0" smtClean="0"/>
              <a:t>بسبب هزيمة </a:t>
            </a:r>
            <a:r>
              <a:rPr lang="ar-JO" sz="3200" dirty="0"/>
              <a:t>الأَمَوِيّين في معركة الزَّاب في </a:t>
            </a:r>
            <a:r>
              <a:rPr lang="ar-JO" sz="3200" dirty="0" smtClean="0"/>
              <a:t>عام </a:t>
            </a:r>
            <a:r>
              <a:rPr lang="ar-JO" sz="3200" dirty="0" smtClean="0">
                <a:solidFill>
                  <a:srgbClr val="00B050"/>
                </a:solidFill>
              </a:rPr>
              <a:t>(132هـ/750م)</a:t>
            </a:r>
          </a:p>
          <a:p>
            <a:pPr marL="0" indent="0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من الذي نجا من ملاحقة العباسيين؟</a:t>
            </a:r>
          </a:p>
          <a:p>
            <a:pPr marL="0" indent="0">
              <a:buNone/>
            </a:pPr>
            <a:r>
              <a:rPr lang="ar-JO" sz="3200" dirty="0" smtClean="0"/>
              <a:t>عبد </a:t>
            </a:r>
            <a:r>
              <a:rPr lang="ar-JO" sz="3200" dirty="0"/>
              <a:t>الرحمن بن </a:t>
            </a:r>
            <a:r>
              <a:rPr lang="ar-JO" sz="3200" dirty="0" smtClean="0"/>
              <a:t>معاوية</a:t>
            </a:r>
          </a:p>
          <a:p>
            <a:pPr marL="0" indent="0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ما هو المكان الذي أٌعلن فيه قيام الإمارة الأموية:</a:t>
            </a:r>
            <a:endParaRPr lang="ar-JO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sz="3200" dirty="0" smtClean="0"/>
              <a:t>في الأندلس</a:t>
            </a:r>
            <a:endParaRPr lang="en-US" sz="3200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4384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/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 algn="ctr">
              <a:buNone/>
            </a:pPr>
            <a:r>
              <a:rPr lang="ar-JO" sz="6600" dirty="0" smtClean="0"/>
              <a:t>عصر </a:t>
            </a:r>
            <a:r>
              <a:rPr lang="ar-JO" sz="6600" dirty="0"/>
              <a:t>الإمارة الأموية </a:t>
            </a:r>
            <a:endParaRPr lang="ar-JO" sz="6600" dirty="0" smtClean="0"/>
          </a:p>
          <a:p>
            <a:pPr marL="0" indent="0" algn="ctr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(</a:t>
            </a:r>
            <a:r>
              <a:rPr lang="ar-JO" sz="3600" dirty="0">
                <a:solidFill>
                  <a:srgbClr val="C00000"/>
                </a:solidFill>
              </a:rPr>
              <a:t>138 ـ 318هـ/755 ـ 912م)</a:t>
            </a: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573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643192" cy="6069288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من هو مؤسس الإمارة الأموية ؟</a:t>
            </a:r>
          </a:p>
          <a:p>
            <a:pPr marL="0" indent="0">
              <a:buNone/>
            </a:pPr>
            <a:r>
              <a:rPr lang="ar-JO" dirty="0" smtClean="0"/>
              <a:t>عبد </a:t>
            </a:r>
            <a:r>
              <a:rPr lang="ar-JO" dirty="0"/>
              <a:t>الرحمن بن معاوية بن هشام بن عبد الملك </a:t>
            </a:r>
            <a:endParaRPr lang="ar-JO" dirty="0" smtClean="0"/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مكان وتاريخ التأسيس: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في </a:t>
            </a:r>
            <a:r>
              <a:rPr lang="ar-JO" dirty="0"/>
              <a:t>الأندلس عام </a:t>
            </a:r>
            <a:r>
              <a:rPr lang="ar-JO" dirty="0">
                <a:solidFill>
                  <a:srgbClr val="00B050"/>
                </a:solidFill>
              </a:rPr>
              <a:t>(</a:t>
            </a:r>
            <a:r>
              <a:rPr lang="ar-JO" dirty="0" smtClean="0">
                <a:solidFill>
                  <a:srgbClr val="00B050"/>
                </a:solidFill>
              </a:rPr>
              <a:t>138هـ/755م)</a:t>
            </a: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بماذا لقب مؤسس الإمارة الأموية وسبب إطلاق اللقب؟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لُقِب بالدَّاخل؛ لأنه دخل الأندلس واستقل </a:t>
            </a:r>
            <a:r>
              <a:rPr lang="ar-JO" dirty="0"/>
              <a:t>عن دولة الخلافة العباسية. </a:t>
            </a:r>
            <a:endParaRPr lang="en-US" dirty="0"/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ما هي الأعمال التي قام بها عبد </a:t>
            </a:r>
            <a:r>
              <a:rPr lang="ar-JO" sz="2800" dirty="0">
                <a:solidFill>
                  <a:srgbClr val="C00000"/>
                </a:solidFill>
              </a:rPr>
              <a:t>الرحمن الدّاخل </a:t>
            </a:r>
            <a:r>
              <a:rPr lang="ar-JO" sz="2800" dirty="0" smtClean="0">
                <a:solidFill>
                  <a:srgbClr val="C00000"/>
                </a:solidFill>
              </a:rPr>
              <a:t>من </a:t>
            </a:r>
            <a:r>
              <a:rPr lang="ar-JO" sz="2800" dirty="0">
                <a:solidFill>
                  <a:srgbClr val="C00000"/>
                </a:solidFill>
              </a:rPr>
              <a:t>أجل تثبيت حكم الأمَويّين في </a:t>
            </a:r>
            <a:r>
              <a:rPr lang="ar-JO" sz="2800" dirty="0" smtClean="0">
                <a:solidFill>
                  <a:srgbClr val="C00000"/>
                </a:solidFill>
              </a:rPr>
              <a:t>الأندلس؟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إنشاء </a:t>
            </a:r>
            <a:r>
              <a:rPr lang="ar-JO" dirty="0"/>
              <a:t>جيش </a:t>
            </a:r>
            <a:r>
              <a:rPr lang="ar-JO" dirty="0" smtClean="0"/>
              <a:t>قوي ليقوم </a:t>
            </a:r>
            <a:r>
              <a:rPr lang="ar-JO" dirty="0"/>
              <a:t>بحماية الدولة من الأخطار والتهديدات الخارجية. 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2.</a:t>
            </a:r>
            <a:r>
              <a:rPr lang="ar-JO" dirty="0"/>
              <a:t>انتهاج سياسة اللين والتسامح والعفو. 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3.</a:t>
            </a:r>
            <a:r>
              <a:rPr lang="ar-JO" dirty="0"/>
              <a:t>اتخاذ مدينة قُرْطُبَةَ عاصمة الإمارة الأَمَويّة.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ما هي عصمة الإمارة الأموية؟</a:t>
            </a:r>
          </a:p>
          <a:p>
            <a:pPr marL="0" indent="0">
              <a:buNone/>
            </a:pPr>
            <a:r>
              <a:rPr lang="ar-JO" dirty="0"/>
              <a:t>قُرْطُبَةَ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1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من الذي تولى </a:t>
            </a:r>
            <a:r>
              <a:rPr lang="ar-JO" sz="2800" dirty="0">
                <a:solidFill>
                  <a:srgbClr val="C00000"/>
                </a:solidFill>
              </a:rPr>
              <a:t>حكم الإمارة الأموية في الأندلس بعد عبد الرحمن </a:t>
            </a:r>
            <a:r>
              <a:rPr lang="ar-JO" sz="2800" dirty="0" smtClean="0">
                <a:solidFill>
                  <a:srgbClr val="C00000"/>
                </a:solidFill>
              </a:rPr>
              <a:t>الدّاخل؟ </a:t>
            </a:r>
          </a:p>
          <a:p>
            <a:pPr marL="0" indent="0">
              <a:buNone/>
            </a:pPr>
            <a:r>
              <a:rPr lang="ar-JO" dirty="0" smtClean="0"/>
              <a:t>عدة </a:t>
            </a:r>
            <a:r>
              <a:rPr lang="ar-JO" dirty="0"/>
              <a:t>أُمراء، كان أبرزهم الأمير عبد الرحمن بن </a:t>
            </a:r>
            <a:r>
              <a:rPr lang="ar-JO" dirty="0" smtClean="0"/>
              <a:t>الحكم </a:t>
            </a:r>
            <a:r>
              <a:rPr lang="ar-JO" dirty="0"/>
              <a:t>الذي قام بعدة إنجازات ساهمت في تطور الدولة. </a:t>
            </a:r>
            <a:endParaRPr lang="ar-JO" dirty="0" smtClean="0"/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بماذا لقب </a:t>
            </a:r>
            <a:r>
              <a:rPr lang="ar-JO" sz="2800" dirty="0">
                <a:solidFill>
                  <a:srgbClr val="C00000"/>
                </a:solidFill>
              </a:rPr>
              <a:t>عبد الرحمن بن </a:t>
            </a:r>
            <a:r>
              <a:rPr lang="ar-JO" sz="2800" dirty="0" smtClean="0">
                <a:solidFill>
                  <a:srgbClr val="C00000"/>
                </a:solidFill>
              </a:rPr>
              <a:t>الحكم؟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بالأوسط</a:t>
            </a: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ميزات فترة حكم </a:t>
            </a:r>
            <a:r>
              <a:rPr lang="ar-JO" sz="2800" dirty="0">
                <a:solidFill>
                  <a:srgbClr val="C00000"/>
                </a:solidFill>
              </a:rPr>
              <a:t>الأمير عبد الرحمن الأوسط </a:t>
            </a:r>
            <a:r>
              <a:rPr lang="ar-JO" sz="2800" dirty="0" smtClean="0">
                <a:solidFill>
                  <a:srgbClr val="C00000"/>
                </a:solidFill>
              </a:rPr>
              <a:t>: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بلغت </a:t>
            </a:r>
            <a:r>
              <a:rPr lang="ar-JO" dirty="0"/>
              <a:t>الحضارة الأندلسية </a:t>
            </a:r>
            <a:r>
              <a:rPr lang="ar-JO" dirty="0" smtClean="0"/>
              <a:t>أوجَها حتّى أن أيامه </a:t>
            </a:r>
            <a:r>
              <a:rPr lang="ar-JO" dirty="0"/>
              <a:t>عُرِفَت</a:t>
            </a:r>
            <a:r>
              <a:rPr lang="ar-JO" dirty="0" smtClean="0"/>
              <a:t> </a:t>
            </a:r>
            <a:r>
              <a:rPr lang="ar-JO" dirty="0"/>
              <a:t>بأيام </a:t>
            </a:r>
            <a:r>
              <a:rPr lang="ar-JO" dirty="0" smtClean="0"/>
              <a:t>العروس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لماذا سميت أيام </a:t>
            </a:r>
            <a:r>
              <a:rPr lang="ar-JO" dirty="0">
                <a:solidFill>
                  <a:srgbClr val="C00000"/>
                </a:solidFill>
              </a:rPr>
              <a:t>الأمير عبد الرحمن بن </a:t>
            </a:r>
            <a:r>
              <a:rPr lang="ar-JO" dirty="0" smtClean="0">
                <a:solidFill>
                  <a:srgbClr val="C00000"/>
                </a:solidFill>
              </a:rPr>
              <a:t>الحكم </a:t>
            </a:r>
            <a:r>
              <a:rPr lang="ar-JO" dirty="0">
                <a:solidFill>
                  <a:srgbClr val="C00000"/>
                </a:solidFill>
              </a:rPr>
              <a:t>بأيام </a:t>
            </a:r>
            <a:r>
              <a:rPr lang="ar-JO" dirty="0" smtClean="0">
                <a:solidFill>
                  <a:srgbClr val="C00000"/>
                </a:solidFill>
              </a:rPr>
              <a:t>العروس؟</a:t>
            </a:r>
            <a:endParaRPr lang="ar-JO" dirty="0"/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dirty="0"/>
              <a:t>لكثرة الخيرات </a:t>
            </a:r>
            <a:r>
              <a:rPr lang="ar-JO" dirty="0" smtClean="0"/>
              <a:t>فيها</a:t>
            </a:r>
          </a:p>
          <a:p>
            <a:pPr marL="0" indent="0">
              <a:buNone/>
            </a:pPr>
            <a:r>
              <a:rPr lang="ar-JO" dirty="0" smtClean="0"/>
              <a:t>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أصبحت </a:t>
            </a:r>
            <a:r>
              <a:rPr lang="ar-JO" dirty="0"/>
              <a:t>الأندلس من الدول </a:t>
            </a:r>
            <a:r>
              <a:rPr lang="ar-JO" dirty="0" smtClean="0"/>
              <a:t>المتقدمة في عهده.</a:t>
            </a: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7130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/>
          <a:lstStyle/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متى بدأ الضعف في الإمارة الأموية؟</a:t>
            </a:r>
          </a:p>
          <a:p>
            <a:pPr marL="0" indent="0">
              <a:buNone/>
            </a:pPr>
            <a:r>
              <a:rPr lang="ar-JO" dirty="0"/>
              <a:t>منذ عام </a:t>
            </a:r>
            <a:r>
              <a:rPr lang="ar-JO" dirty="0">
                <a:solidFill>
                  <a:srgbClr val="00B050"/>
                </a:solidFill>
              </a:rPr>
              <a:t>(238هـ/852م</a:t>
            </a:r>
            <a:r>
              <a:rPr lang="ar-JO" dirty="0" smtClean="0">
                <a:solidFill>
                  <a:srgbClr val="00B050"/>
                </a:solidFill>
              </a:rPr>
              <a:t>)</a:t>
            </a:r>
            <a:endParaRPr lang="ar-JO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JO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sz="2800" dirty="0" smtClean="0">
                <a:solidFill>
                  <a:srgbClr val="C00000"/>
                </a:solidFill>
              </a:rPr>
              <a:t>أسباب ضعف الإمارة الأموية :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وفاة </a:t>
            </a:r>
            <a:r>
              <a:rPr lang="ar-JO" dirty="0"/>
              <a:t>عبد الرحمن الأوسط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ازدياد </a:t>
            </a:r>
            <a:r>
              <a:rPr lang="ar-JO" dirty="0"/>
              <a:t>مظاهر حياة الترف و </a:t>
            </a:r>
            <a:r>
              <a:rPr lang="ar-JO" dirty="0" smtClean="0"/>
              <a:t>اللهو</a:t>
            </a:r>
            <a:endParaRPr lang="ar-JO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3.</a:t>
            </a:r>
            <a:r>
              <a:rPr lang="ar-JO" dirty="0" smtClean="0"/>
              <a:t>ظهور العديد </a:t>
            </a:r>
            <a:r>
              <a:rPr lang="ar-JO" dirty="0"/>
              <a:t>من الثورات المناوئة للدولة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4.</a:t>
            </a:r>
            <a:r>
              <a:rPr lang="ar-JO" dirty="0" smtClean="0"/>
              <a:t>هجمات </a:t>
            </a:r>
            <a:r>
              <a:rPr lang="ar-JO" dirty="0"/>
              <a:t>الفِرَنجة التي قَدِمَت من شمال شبه الجزيرة الأيبيريّة.</a:t>
            </a: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4658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643192" cy="6213304"/>
          </a:xfrm>
        </p:spPr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ar-JO" sz="5400" dirty="0" smtClean="0"/>
              <a:t>عصر </a:t>
            </a:r>
            <a:r>
              <a:rPr lang="ar-JO" sz="5400" dirty="0"/>
              <a:t>الخلافة الأمويّة في الأندلس </a:t>
            </a:r>
            <a:endParaRPr lang="ar-JO" sz="5400" dirty="0" smtClean="0"/>
          </a:p>
          <a:p>
            <a:pPr marL="0" indent="0" algn="ctr">
              <a:buNone/>
            </a:pPr>
            <a:r>
              <a:rPr lang="ar-JO" sz="3600" dirty="0" smtClean="0">
                <a:solidFill>
                  <a:srgbClr val="C00000"/>
                </a:solidFill>
              </a:rPr>
              <a:t>(</a:t>
            </a:r>
            <a:r>
              <a:rPr lang="ar-JO" sz="3600" dirty="0">
                <a:solidFill>
                  <a:srgbClr val="C00000"/>
                </a:solidFill>
              </a:rPr>
              <a:t>300ـ422هـ/913ـ1030م)</a:t>
            </a:r>
            <a:endParaRPr lang="ar-JO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01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715200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dirty="0"/>
              <a:t>ت</a:t>
            </a:r>
            <a:r>
              <a:rPr lang="ar-JO" dirty="0" smtClean="0"/>
              <a:t>ولى </a:t>
            </a:r>
            <a:r>
              <a:rPr lang="ar-JO" dirty="0"/>
              <a:t>الأمير عبد الرحمن الثالث الحكم في الأندلس </a:t>
            </a:r>
            <a:r>
              <a:rPr lang="ar-JO" dirty="0" smtClean="0"/>
              <a:t>سنة </a:t>
            </a:r>
            <a:r>
              <a:rPr lang="ar-JO" dirty="0" smtClean="0">
                <a:solidFill>
                  <a:srgbClr val="00B050"/>
                </a:solidFill>
              </a:rPr>
              <a:t>(</a:t>
            </a:r>
            <a:r>
              <a:rPr lang="ar-JO" dirty="0">
                <a:solidFill>
                  <a:srgbClr val="00B050"/>
                </a:solidFill>
              </a:rPr>
              <a:t>300هـ/913م</a:t>
            </a:r>
            <a:r>
              <a:rPr lang="ar-JO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بماذا لقب </a:t>
            </a:r>
            <a:r>
              <a:rPr lang="ar-JO" dirty="0">
                <a:solidFill>
                  <a:srgbClr val="C00000"/>
                </a:solidFill>
              </a:rPr>
              <a:t>الأمير عبد الرحمن </a:t>
            </a:r>
            <a:r>
              <a:rPr lang="ar-JO" dirty="0" smtClean="0">
                <a:solidFill>
                  <a:srgbClr val="C00000"/>
                </a:solidFill>
              </a:rPr>
              <a:t>الثالث؟</a:t>
            </a:r>
          </a:p>
          <a:p>
            <a:pPr marL="0" indent="0">
              <a:buNone/>
            </a:pPr>
            <a:r>
              <a:rPr lang="ar-JO" dirty="0" smtClean="0"/>
              <a:t>بالخليفة الناصر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إلى ماذا أدت إنجازاته؟ </a:t>
            </a:r>
          </a:p>
          <a:p>
            <a:pPr marL="0" indent="0">
              <a:buNone/>
            </a:pPr>
            <a:r>
              <a:rPr lang="ar-JO" dirty="0" smtClean="0"/>
              <a:t>أدت </a:t>
            </a:r>
            <a:r>
              <a:rPr lang="ar-JO" dirty="0"/>
              <a:t>إلى استقرار الدولة.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من أهم إنجازات الخليفة عبد الرحمن </a:t>
            </a:r>
            <a:r>
              <a:rPr lang="ar-JO" dirty="0" smtClean="0">
                <a:solidFill>
                  <a:srgbClr val="C00000"/>
                </a:solidFill>
              </a:rPr>
              <a:t>الناصر: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توحيد </a:t>
            </a:r>
            <a:r>
              <a:rPr lang="ar-JO" dirty="0"/>
              <a:t>البلاد والقضاء على خصومه.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2.</a:t>
            </a:r>
            <a:r>
              <a:rPr lang="ar-JO" dirty="0"/>
              <a:t>إنشاء أسطول </a:t>
            </a:r>
            <a:r>
              <a:rPr lang="ar-JO" dirty="0" smtClean="0"/>
              <a:t>حربي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ما سبب </a:t>
            </a:r>
            <a:r>
              <a:rPr lang="ar-JO" dirty="0">
                <a:solidFill>
                  <a:srgbClr val="C00000"/>
                </a:solidFill>
              </a:rPr>
              <a:t>ا</a:t>
            </a:r>
            <a:r>
              <a:rPr lang="ar-JO" dirty="0" smtClean="0">
                <a:solidFill>
                  <a:srgbClr val="C00000"/>
                </a:solidFill>
              </a:rPr>
              <a:t>هتمام الخليفة عبد </a:t>
            </a:r>
            <a:r>
              <a:rPr lang="ar-JO" dirty="0">
                <a:solidFill>
                  <a:srgbClr val="C00000"/>
                </a:solidFill>
              </a:rPr>
              <a:t>الرحمن </a:t>
            </a:r>
            <a:r>
              <a:rPr lang="ar-JO" dirty="0" smtClean="0">
                <a:solidFill>
                  <a:srgbClr val="C00000"/>
                </a:solidFill>
              </a:rPr>
              <a:t>الثالث بإنشاء أسطول بحري؟</a:t>
            </a:r>
            <a:endParaRPr lang="ar-J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ar-JO" dirty="0" smtClean="0"/>
              <a:t> </a:t>
            </a:r>
            <a:r>
              <a:rPr lang="ar-JO" dirty="0"/>
              <a:t>لحماية سواحل الأندلس من أي هجوم خارجي. </a:t>
            </a:r>
            <a:endParaRPr lang="en-US" dirty="0"/>
          </a:p>
          <a:p>
            <a:pPr marL="0" indent="0">
              <a:buNone/>
            </a:pPr>
            <a:r>
              <a:rPr lang="ar-JO" dirty="0">
                <a:solidFill>
                  <a:srgbClr val="C00000"/>
                </a:solidFill>
              </a:rPr>
              <a:t>3.</a:t>
            </a:r>
            <a:r>
              <a:rPr lang="ar-JO" dirty="0"/>
              <a:t>التصدي للخطر الفِرَنجِيّ.</a:t>
            </a:r>
            <a:endParaRPr lang="en-US" dirty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أثر </a:t>
            </a:r>
            <a:r>
              <a:rPr lang="ar-JO" dirty="0">
                <a:solidFill>
                  <a:srgbClr val="C00000"/>
                </a:solidFill>
              </a:rPr>
              <a:t>ا</a:t>
            </a:r>
            <a:r>
              <a:rPr lang="ar-JO" dirty="0" smtClean="0">
                <a:solidFill>
                  <a:srgbClr val="C00000"/>
                </a:solidFill>
              </a:rPr>
              <a:t>نتهاء </a:t>
            </a:r>
            <a:r>
              <a:rPr lang="ar-JO" dirty="0">
                <a:solidFill>
                  <a:srgbClr val="C00000"/>
                </a:solidFill>
              </a:rPr>
              <a:t>فترة حكم الخليفة عبد الرحمن </a:t>
            </a:r>
            <a:r>
              <a:rPr lang="ar-JO" dirty="0" smtClean="0">
                <a:solidFill>
                  <a:srgbClr val="C00000"/>
                </a:solidFill>
              </a:rPr>
              <a:t>الناصر: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1.</a:t>
            </a:r>
            <a:r>
              <a:rPr lang="ar-JO" dirty="0" smtClean="0"/>
              <a:t>اضطراب </a:t>
            </a:r>
            <a:r>
              <a:rPr lang="ar-JO" dirty="0"/>
              <a:t>الحياة السياسية </a:t>
            </a:r>
            <a:endParaRPr lang="ar-JO" dirty="0" smtClean="0"/>
          </a:p>
          <a:p>
            <a:pPr marL="0" indent="0">
              <a:buNone/>
            </a:pPr>
            <a:r>
              <a:rPr lang="ar-JO" dirty="0" smtClean="0">
                <a:solidFill>
                  <a:srgbClr val="C00000"/>
                </a:solidFill>
              </a:rPr>
              <a:t>2.</a:t>
            </a:r>
            <a:r>
              <a:rPr lang="ar-JO" dirty="0" smtClean="0"/>
              <a:t>وضَعف الدولة الذي أدى </a:t>
            </a:r>
            <a:r>
              <a:rPr lang="ar-JO" dirty="0"/>
              <a:t>إلى ظهور دول </a:t>
            </a:r>
            <a:r>
              <a:rPr lang="ar-JO" dirty="0" smtClean="0"/>
              <a:t>متعددة </a:t>
            </a:r>
            <a:r>
              <a:rPr lang="ar-JO" dirty="0" smtClean="0">
                <a:solidFill>
                  <a:srgbClr val="C00000"/>
                </a:solidFill>
              </a:rPr>
              <a:t>سُمِّيَت </a:t>
            </a:r>
            <a:r>
              <a:rPr lang="ar-JO" dirty="0">
                <a:solidFill>
                  <a:srgbClr val="C00000"/>
                </a:solidFill>
              </a:rPr>
              <a:t>دول الطَّوائف.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6348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643192" cy="6213304"/>
          </a:xfrm>
        </p:spPr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ar-JO" sz="6600" dirty="0" smtClean="0"/>
              <a:t>عصر </a:t>
            </a:r>
            <a:r>
              <a:rPr lang="ar-JO" sz="6600" dirty="0"/>
              <a:t>ملوك </a:t>
            </a:r>
            <a:r>
              <a:rPr lang="ar-JO" sz="6600" dirty="0" smtClean="0"/>
              <a:t>الطوائف</a:t>
            </a:r>
          </a:p>
          <a:p>
            <a:pPr marL="0" indent="0" algn="ctr">
              <a:buNone/>
            </a:pPr>
            <a:r>
              <a:rPr lang="ar-JO" dirty="0" smtClean="0"/>
              <a:t> </a:t>
            </a:r>
            <a:r>
              <a:rPr lang="ar-JO" sz="3600" dirty="0">
                <a:solidFill>
                  <a:srgbClr val="C00000"/>
                </a:solidFill>
              </a:rPr>
              <a:t>(422ـ898هـ/1030ـ1492م)</a:t>
            </a:r>
            <a:endParaRPr lang="ar-JO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73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1112</Words>
  <Application>Microsoft Office PowerPoint</Application>
  <PresentationFormat>عرض على الشاشة (3:4)‏</PresentationFormat>
  <Paragraphs>167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ABUALFORAT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محمد شمس الدين عبيدات</dc:creator>
  <cp:lastModifiedBy>محمد شمس الدين عبيدات</cp:lastModifiedBy>
  <cp:revision>13</cp:revision>
  <dcterms:created xsi:type="dcterms:W3CDTF">2017-04-02T09:18:48Z</dcterms:created>
  <dcterms:modified xsi:type="dcterms:W3CDTF">2017-04-02T11:29:50Z</dcterms:modified>
</cp:coreProperties>
</file>