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4" r:id="rId2"/>
    <p:sldId id="256" r:id="rId3"/>
    <p:sldId id="257" r:id="rId4"/>
    <p:sldId id="265" r:id="rId5"/>
    <p:sldId id="266" r:id="rId6"/>
    <p:sldId id="258" r:id="rId7"/>
    <p:sldId id="267" r:id="rId8"/>
    <p:sldId id="262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84380"/>
    <p:restoredTop sz="94660"/>
  </p:normalViewPr>
  <p:slideViewPr>
    <p:cSldViewPr>
      <p:cViewPr>
        <p:scale>
          <a:sx n="79" d="100"/>
          <a:sy n="79" d="100"/>
        </p:scale>
        <p:origin x="-88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23DA-4376-4A6A-AB7C-1C9C14951E43}" type="datetimeFigureOut">
              <a:rPr lang="en-US" smtClean="0"/>
              <a:pPr/>
              <a:t>3/25/2020</a:t>
            </a:fld>
            <a:endParaRPr lang="en-AU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85AE-6521-4783-801B-F8DC718724F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828C-F9B9-41F2-8924-09C45E539168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8C01-7FE1-447F-9AD0-D5EED80F7B1D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C6B1-7F52-490B-80A9-3E8CCC71255A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3AC-CA2A-4F14-A287-ECA4B7749CCF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0C1A-2E01-4927-A9A2-659B6E87FF80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4A905-1615-45F8-9357-CC71EDA54446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5276E-A5BF-4E27-BA59-50D9F33A38B7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496F3-CE6A-4EFD-A2F0-762F7B93BBD0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BBA8-2CB5-4819-BABD-276742B5653B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70B2-4E87-445F-9E7E-46D63B93D26C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E28C-35A1-44D1-8F0F-DC65311071CB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F08C9-B7AB-4064-B894-716B1033D44E}" type="datetime1">
              <a:rPr lang="ar-SA" smtClean="0"/>
              <a:pPr/>
              <a:t>01/08/1441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85728"/>
            <a:ext cx="101585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الصف الثامن / مادة التاريخ</a:t>
            </a:r>
          </a:p>
          <a:p>
            <a:pPr algn="ctr"/>
            <a:endParaRPr lang="ar-JO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الوحدة الخامسة 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/الدرس الرابع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4" name="نجمة مكونة من 6 نقاط 3"/>
          <p:cNvSpPr/>
          <p:nvPr/>
        </p:nvSpPr>
        <p:spPr>
          <a:xfrm>
            <a:off x="1500166" y="2786058"/>
            <a:ext cx="5429288" cy="3429024"/>
          </a:xfrm>
          <a:prstGeom prst="star6">
            <a:avLst>
              <a:gd name="adj" fmla="val 32517"/>
              <a:gd name="hf" fmla="val 11547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/>
              <a:t>الحياة الاقتصادية والاجتماعية في الأندلس </a:t>
            </a:r>
            <a:endParaRPr lang="en-AU" sz="3200" b="1" dirty="0"/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214282" y="4929174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293250" y="500042"/>
            <a:ext cx="9437263" cy="57246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JO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النتاجات</a:t>
            </a:r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</a:p>
          <a:p>
            <a:endParaRPr lang="ar-JO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التعرف على مفهوم الحياة الاقتصادية </a:t>
            </a:r>
          </a:p>
          <a:p>
            <a:r>
              <a:rPr lang="ar-JO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والاجتماعية </a:t>
            </a:r>
          </a:p>
          <a:p>
            <a:r>
              <a:rPr lang="ar-JO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توضيح نواح الحياة الاقتصادية  </a:t>
            </a:r>
          </a:p>
          <a:p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</a:t>
            </a:r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تحليل فئات المجتمع ومظاهر الاهتمام </a:t>
            </a:r>
          </a:p>
          <a:p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بالحياة الاجتماعية في الأندلس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357158" y="5143512"/>
            <a:ext cx="1928826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857488" y="214290"/>
            <a:ext cx="3999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الحياة الاقتصادية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تمرير عمودي 5"/>
          <p:cNvSpPr/>
          <p:nvPr/>
        </p:nvSpPr>
        <p:spPr>
          <a:xfrm>
            <a:off x="0" y="1000108"/>
            <a:ext cx="9144000" cy="5572164"/>
          </a:xfrm>
          <a:prstGeom prst="verticalScroll">
            <a:avLst>
              <a:gd name="adj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dirty="0" smtClean="0"/>
              <a:t>اهتم العرب بالزراعة في </a:t>
            </a:r>
            <a:r>
              <a:rPr lang="ar-JO" sz="2000" dirty="0" err="1" smtClean="0"/>
              <a:t>الاندلس</a:t>
            </a:r>
            <a:r>
              <a:rPr lang="ar-JO" sz="2000" dirty="0" smtClean="0"/>
              <a:t> من خلال:  </a:t>
            </a:r>
          </a:p>
          <a:p>
            <a:pPr algn="ctr"/>
            <a:r>
              <a:rPr lang="ar-JO" sz="2000" dirty="0" smtClean="0">
                <a:solidFill>
                  <a:srgbClr val="FF0000"/>
                </a:solidFill>
              </a:rPr>
              <a:t>1- </a:t>
            </a:r>
            <a:r>
              <a:rPr lang="ar-JO" sz="2000" dirty="0" smtClean="0"/>
              <a:t>إصلاح قنوات الري </a:t>
            </a:r>
            <a:r>
              <a:rPr lang="ar-JO" sz="2000" dirty="0" err="1" smtClean="0"/>
              <a:t>وتنئيمها</a:t>
            </a:r>
            <a:endParaRPr lang="ar-JO" sz="2000" dirty="0" smtClean="0"/>
          </a:p>
          <a:p>
            <a:pPr algn="ctr"/>
            <a:r>
              <a:rPr lang="ar-JO" sz="2000" dirty="0" smtClean="0">
                <a:solidFill>
                  <a:srgbClr val="FF0000"/>
                </a:solidFill>
              </a:rPr>
              <a:t>2-</a:t>
            </a:r>
            <a:r>
              <a:rPr lang="ar-JO" sz="2000" dirty="0" smtClean="0"/>
              <a:t> بناء السدود وشق القنوات وإقامة الجسور والقناطر </a:t>
            </a:r>
          </a:p>
          <a:p>
            <a:pPr algn="ctr"/>
            <a:r>
              <a:rPr lang="ar-JO" sz="2000" dirty="0" smtClean="0">
                <a:solidFill>
                  <a:srgbClr val="FF0000"/>
                </a:solidFill>
              </a:rPr>
              <a:t>3-</a:t>
            </a:r>
            <a:r>
              <a:rPr lang="ar-JO" sz="2000" dirty="0" smtClean="0"/>
              <a:t> اعتمدوا على الحيوانات في </a:t>
            </a:r>
            <a:r>
              <a:rPr lang="ar-JO" sz="2000" dirty="0" err="1" smtClean="0"/>
              <a:t>حراثة</a:t>
            </a:r>
            <a:r>
              <a:rPr lang="ar-JO" sz="2000" dirty="0" smtClean="0"/>
              <a:t> الأرض وإعدادها للزراعة </a:t>
            </a:r>
          </a:p>
          <a:p>
            <a:pPr algn="ctr"/>
            <a:endParaRPr lang="ar-JO" sz="2000" dirty="0" smtClean="0"/>
          </a:p>
          <a:p>
            <a:pPr algn="ctr"/>
            <a:r>
              <a:rPr lang="ar-JO" sz="2000" dirty="0" smtClean="0">
                <a:solidFill>
                  <a:srgbClr val="FF0000"/>
                </a:solidFill>
              </a:rPr>
              <a:t>- </a:t>
            </a:r>
            <a:r>
              <a:rPr lang="ar-JO" sz="2000" dirty="0" smtClean="0"/>
              <a:t> أدخلوا نباتات مثل الأرز وقصب السكر والعنب والحمضيات والموز </a:t>
            </a:r>
          </a:p>
          <a:p>
            <a:pPr algn="ctr"/>
            <a:r>
              <a:rPr lang="ar-JO" sz="2000" dirty="0" smtClean="0">
                <a:solidFill>
                  <a:srgbClr val="FF0000"/>
                </a:solidFill>
              </a:rPr>
              <a:t>-</a:t>
            </a:r>
            <a:r>
              <a:rPr lang="ar-JO" sz="2000" dirty="0" smtClean="0"/>
              <a:t>  برعوا في بناء الحدائق مثل الحديقة الملحقة بقصر الحمراء في غرناطة</a:t>
            </a:r>
          </a:p>
          <a:p>
            <a:pPr algn="ctr"/>
            <a:r>
              <a:rPr lang="ar-JO" sz="2000" dirty="0" smtClean="0">
                <a:solidFill>
                  <a:srgbClr val="FF0000"/>
                </a:solidFill>
              </a:rPr>
              <a:t>-</a:t>
            </a:r>
            <a:r>
              <a:rPr lang="ar-JO" sz="2000" dirty="0" smtClean="0"/>
              <a:t> اهتموا العلماء بالنباتات الطبية التي يستخرج منها أدوية وعقاقير طبية </a:t>
            </a:r>
          </a:p>
          <a:p>
            <a:pPr algn="ctr"/>
            <a:r>
              <a:rPr lang="ar-JO" sz="2000" dirty="0" smtClean="0">
                <a:solidFill>
                  <a:srgbClr val="FF0000"/>
                </a:solidFill>
              </a:rPr>
              <a:t>-</a:t>
            </a:r>
            <a:r>
              <a:rPr lang="ar-JO" sz="2000" dirty="0" smtClean="0"/>
              <a:t>  ألفوا العديد من الكتب مثل (الجامع مفردات الأغذية والأدوية )لابن البيطار </a:t>
            </a:r>
            <a:r>
              <a:rPr lang="ar-JO" sz="2000" dirty="0" err="1" smtClean="0"/>
              <a:t>و</a:t>
            </a:r>
            <a:r>
              <a:rPr lang="ar-JO" sz="2000" dirty="0" smtClean="0"/>
              <a:t> (الفلاحة في </a:t>
            </a:r>
            <a:r>
              <a:rPr lang="ar-JO" sz="2000" dirty="0" err="1" smtClean="0"/>
              <a:t>الأرضين</a:t>
            </a:r>
            <a:r>
              <a:rPr lang="ar-JO" sz="2000" dirty="0" smtClean="0"/>
              <a:t> )لابن العوام </a:t>
            </a:r>
            <a:r>
              <a:rPr lang="ar-JO" sz="2000" dirty="0" err="1" smtClean="0"/>
              <a:t>و</a:t>
            </a:r>
            <a:r>
              <a:rPr lang="ar-JO" sz="2000" dirty="0" smtClean="0"/>
              <a:t>( فلاحة )لابن بصّال </a:t>
            </a:r>
          </a:p>
          <a:p>
            <a:pPr algn="ctr">
              <a:buFontTx/>
              <a:buChar char="-"/>
            </a:pPr>
            <a:endParaRPr lang="en-AU" sz="2000" dirty="0"/>
          </a:p>
        </p:txBody>
      </p:sp>
      <p:sp>
        <p:nvSpPr>
          <p:cNvPr id="11" name="مستطيل 10"/>
          <p:cNvSpPr/>
          <p:nvPr/>
        </p:nvSpPr>
        <p:spPr>
          <a:xfrm>
            <a:off x="4143372" y="1285860"/>
            <a:ext cx="1909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الزراعة</a:t>
            </a:r>
            <a:endParaRPr lang="en-A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285720" y="2928934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تمرير عمودي 2"/>
          <p:cNvSpPr/>
          <p:nvPr/>
        </p:nvSpPr>
        <p:spPr>
          <a:xfrm>
            <a:off x="0" y="214290"/>
            <a:ext cx="9429784" cy="6215106"/>
          </a:xfrm>
          <a:prstGeom prst="verticalScroll">
            <a:avLst>
              <a:gd name="adj" fmla="val 130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 smtClean="0"/>
              <a:t>ظهرت طوائف حرفية باسم ( أرباب الصناع) , وصار لكل حرفة رئيس منتخب من أصحابها عرف باسم (الأمن)وهو </a:t>
            </a:r>
            <a:r>
              <a:rPr lang="ar-JO" sz="2400" dirty="0" err="1" smtClean="0"/>
              <a:t>مسؤول</a:t>
            </a:r>
            <a:r>
              <a:rPr lang="ar-JO" sz="2400" dirty="0" smtClean="0"/>
              <a:t> ومدافع عن أهل حرفته أمام ممثل الحكومة وهو المحتسب </a:t>
            </a:r>
          </a:p>
          <a:p>
            <a:pPr algn="ctr"/>
            <a:r>
              <a:rPr lang="ar-JO" sz="2400" dirty="0" smtClean="0"/>
              <a:t>أمثلة على الصناعات :</a:t>
            </a:r>
          </a:p>
          <a:p>
            <a:pPr algn="ctr"/>
            <a:r>
              <a:rPr lang="ar-JO" sz="2400" b="1" dirty="0" smtClean="0"/>
              <a:t>الصناعة الغذائية </a:t>
            </a:r>
            <a:r>
              <a:rPr lang="ar-JO" sz="2400" dirty="0" smtClean="0">
                <a:solidFill>
                  <a:srgbClr val="FF0000"/>
                </a:solidFill>
              </a:rPr>
              <a:t>مثل</a:t>
            </a:r>
            <a:r>
              <a:rPr lang="ar-JO" sz="2400" dirty="0" smtClean="0"/>
              <a:t> تجفيف الحبوب والفاكهة وعصر الزيتون وصناعة السكر </a:t>
            </a:r>
          </a:p>
          <a:p>
            <a:pPr algn="ctr"/>
            <a:r>
              <a:rPr lang="ar-JO" sz="2400" b="1" dirty="0" smtClean="0"/>
              <a:t>الصناعة المنسوجات</a:t>
            </a:r>
            <a:r>
              <a:rPr lang="ar-JO" sz="2400" dirty="0" smtClean="0"/>
              <a:t> </a:t>
            </a:r>
            <a:r>
              <a:rPr lang="ar-JO" sz="2400" dirty="0" smtClean="0">
                <a:solidFill>
                  <a:srgbClr val="FF0000"/>
                </a:solidFill>
              </a:rPr>
              <a:t>مثل</a:t>
            </a:r>
            <a:r>
              <a:rPr lang="ar-JO" sz="2400" dirty="0" smtClean="0"/>
              <a:t> صناعة الكتان والحرير وفن الصباغة بالألوان الزاهية </a:t>
            </a:r>
          </a:p>
          <a:p>
            <a:pPr algn="ctr"/>
            <a:r>
              <a:rPr lang="ar-JO" sz="2400" b="1" dirty="0" smtClean="0"/>
              <a:t>الصناعة التعدينية </a:t>
            </a:r>
            <a:r>
              <a:rPr lang="ar-JO" sz="2400" dirty="0" smtClean="0"/>
              <a:t>بسبب توافر المعادن بكثرة </a:t>
            </a:r>
            <a:r>
              <a:rPr lang="ar-JO" sz="2400" dirty="0" smtClean="0">
                <a:solidFill>
                  <a:srgbClr val="FF0000"/>
                </a:solidFill>
              </a:rPr>
              <a:t>مثل</a:t>
            </a:r>
            <a:r>
              <a:rPr lang="ar-JO" sz="2400" dirty="0" smtClean="0"/>
              <a:t> الذهب والفضة والنحاس والحديد والكبريت والزجاج </a:t>
            </a:r>
          </a:p>
          <a:p>
            <a:pPr algn="ctr"/>
            <a:r>
              <a:rPr lang="ar-JO" sz="2400" b="1" dirty="0" smtClean="0"/>
              <a:t>صناعة الفخار </a:t>
            </a:r>
            <a:r>
              <a:rPr lang="ar-JO" sz="2400" dirty="0" smtClean="0"/>
              <a:t>المّذهب والفسيفساء ودباغة الجلود والسجاد وصناعة الورق </a:t>
            </a:r>
          </a:p>
          <a:p>
            <a:pPr algn="ctr"/>
            <a:r>
              <a:rPr lang="ar-JO" sz="2400" b="1" dirty="0" smtClean="0"/>
              <a:t>والصناعات العسكرية </a:t>
            </a:r>
            <a:r>
              <a:rPr lang="ar-JO" sz="2400" dirty="0" smtClean="0">
                <a:solidFill>
                  <a:srgbClr val="FF0000"/>
                </a:solidFill>
              </a:rPr>
              <a:t>مثل</a:t>
            </a:r>
            <a:r>
              <a:rPr lang="ar-JO" sz="2400" dirty="0" smtClean="0"/>
              <a:t> مدينة </a:t>
            </a:r>
            <a:r>
              <a:rPr lang="ar-JO" sz="2400" dirty="0" err="1" smtClean="0"/>
              <a:t>مرسية</a:t>
            </a:r>
            <a:r>
              <a:rPr lang="ar-JO" sz="2400" dirty="0" smtClean="0"/>
              <a:t> التي اشتهرت في صناعة السفن الحربية </a:t>
            </a:r>
          </a:p>
          <a:p>
            <a:pPr algn="ctr"/>
            <a:r>
              <a:rPr lang="ar-JO" sz="2400" dirty="0" err="1" smtClean="0"/>
              <a:t>ا</a:t>
            </a:r>
            <a:r>
              <a:rPr lang="ar-JO" sz="2400" b="1" dirty="0" err="1" smtClean="0"/>
              <a:t>لشواني</a:t>
            </a:r>
            <a:r>
              <a:rPr lang="ar-JO" sz="2400" dirty="0" smtClean="0"/>
              <a:t> : سفن كبيرة تحمل جنود وأسلحة </a:t>
            </a:r>
          </a:p>
          <a:p>
            <a:pPr algn="ctr"/>
            <a:r>
              <a:rPr lang="ar-JO" sz="2400" b="1" dirty="0" smtClean="0"/>
              <a:t>الطريدة :</a:t>
            </a:r>
            <a:r>
              <a:rPr lang="ar-JO" sz="2400" dirty="0" smtClean="0"/>
              <a:t>سفن أصغر من </a:t>
            </a:r>
            <a:r>
              <a:rPr lang="ar-JO" sz="2400" dirty="0" err="1" smtClean="0"/>
              <a:t>الشواني</a:t>
            </a:r>
            <a:r>
              <a:rPr lang="ar-JO" sz="2400" dirty="0" smtClean="0"/>
              <a:t> تحمل الفرسان والخيول جهزت لمطاردة السريعة والعمل السريع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857620" y="142852"/>
            <a:ext cx="204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الصناعة</a:t>
            </a:r>
            <a:endParaRPr lang="en-A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285720" y="5072074"/>
            <a:ext cx="121444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تمرير عمودي 2"/>
          <p:cNvSpPr/>
          <p:nvPr/>
        </p:nvSpPr>
        <p:spPr>
          <a:xfrm>
            <a:off x="0" y="214290"/>
            <a:ext cx="9429784" cy="6215106"/>
          </a:xfrm>
          <a:prstGeom prst="verticalScroll">
            <a:avLst>
              <a:gd name="adj" fmla="val 1300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 smtClean="0"/>
              <a:t>نشطت التجارة الداخلية والخارجية بسبب إشرافها على البحر المتوسط والمحيط الأطلسي وطول سواحلها وتعدد موانئها</a:t>
            </a:r>
          </a:p>
          <a:p>
            <a:pPr algn="ctr"/>
            <a:r>
              <a:rPr lang="ar-JO" sz="2400" dirty="0" smtClean="0"/>
              <a:t>تميزت مدينة المرية بأنها قاعدة التجارة في شرق الأندلس </a:t>
            </a:r>
          </a:p>
          <a:p>
            <a:pPr algn="ctr"/>
            <a:r>
              <a:rPr lang="ar-JO" sz="2400" dirty="0" smtClean="0"/>
              <a:t>أدى نشاط التجارة </a:t>
            </a:r>
            <a:r>
              <a:rPr lang="ar-JO" sz="2400" dirty="0" err="1" smtClean="0"/>
              <a:t>الى</a:t>
            </a:r>
            <a:r>
              <a:rPr lang="ar-JO" sz="2400" dirty="0" smtClean="0"/>
              <a:t> تواجد ظهور الأسواق في كل مدينة فعادت على </a:t>
            </a:r>
            <a:r>
              <a:rPr lang="ar-JO" sz="2400" dirty="0" err="1" smtClean="0"/>
              <a:t>الاهالي</a:t>
            </a:r>
            <a:r>
              <a:rPr lang="ar-JO" sz="2400" dirty="0" smtClean="0"/>
              <a:t> بالرخاء والثراء </a:t>
            </a:r>
          </a:p>
          <a:p>
            <a:pPr algn="ctr"/>
            <a:r>
              <a:rPr lang="ar-JO" sz="2400" dirty="0" smtClean="0"/>
              <a:t>وزيادة </a:t>
            </a:r>
            <a:r>
              <a:rPr lang="ar-JO" sz="2400" dirty="0" err="1" smtClean="0"/>
              <a:t>الامان</a:t>
            </a:r>
            <a:r>
              <a:rPr lang="ar-JO" sz="2400" dirty="0" smtClean="0"/>
              <a:t> في البحر </a:t>
            </a:r>
            <a:r>
              <a:rPr lang="ar-JO" sz="2400" dirty="0" err="1" smtClean="0"/>
              <a:t>الابيض</a:t>
            </a:r>
            <a:r>
              <a:rPr lang="ar-JO" sz="2400" dirty="0" smtClean="0"/>
              <a:t> المتوسط ساعد على التبادل التجاري بين الأندلس والمشرق وأوروبا </a:t>
            </a:r>
          </a:p>
          <a:p>
            <a:pPr algn="ctr"/>
            <a:r>
              <a:rPr lang="ar-JO" sz="2400" dirty="0" smtClean="0"/>
              <a:t>التبادلات التجارية تمت بالدينار </a:t>
            </a:r>
            <a:r>
              <a:rPr lang="ar-JO" sz="2400" dirty="0" err="1" smtClean="0"/>
              <a:t>الاسلامي</a:t>
            </a:r>
            <a:r>
              <a:rPr lang="ar-JO" sz="2400" dirty="0" smtClean="0"/>
              <a:t> والدينار البيزنطي </a:t>
            </a:r>
          </a:p>
          <a:p>
            <a:pPr algn="ctr"/>
            <a:r>
              <a:rPr lang="ar-JO" sz="2400" dirty="0" smtClean="0"/>
              <a:t> تعامل التجار مع بعضهم عن طريق تبادل السلع أو تبادل العُملة</a:t>
            </a:r>
          </a:p>
          <a:p>
            <a:pPr algn="ctr"/>
            <a:r>
              <a:rPr lang="ar-JO" sz="2400" dirty="0" smtClean="0"/>
              <a:t>عرفت الأندلس تجارة خارجية </a:t>
            </a:r>
          </a:p>
          <a:p>
            <a:pPr algn="ctr"/>
            <a:r>
              <a:rPr lang="ar-JO" sz="2800" b="1" dirty="0" smtClean="0"/>
              <a:t>صادرات </a:t>
            </a:r>
            <a:r>
              <a:rPr lang="ar-JO" sz="2400" dirty="0" smtClean="0"/>
              <a:t>مثل منسوجات ومعادن وقطن وحرير وخضار وفواكه </a:t>
            </a:r>
          </a:p>
          <a:p>
            <a:pPr algn="ctr"/>
            <a:r>
              <a:rPr lang="ar-JO" sz="2800" b="1" dirty="0" smtClean="0"/>
              <a:t>واردات</a:t>
            </a:r>
            <a:r>
              <a:rPr lang="ar-JO" sz="2800" dirty="0" smtClean="0"/>
              <a:t> </a:t>
            </a:r>
            <a:r>
              <a:rPr lang="ar-JO" sz="2400" dirty="0" smtClean="0"/>
              <a:t>مثل التحف والأشياء الثمينة </a:t>
            </a:r>
            <a:r>
              <a:rPr lang="ar-JO" sz="2400" dirty="0" err="1" smtClean="0"/>
              <a:t>والتمور</a:t>
            </a:r>
            <a:r>
              <a:rPr lang="ar-JO" sz="2400" dirty="0" smtClean="0"/>
              <a:t> والذهب والحبوب والصمغ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857620" y="142852"/>
            <a:ext cx="1938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التجارة </a:t>
            </a:r>
            <a:endParaRPr lang="en-A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0" y="3714752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500298" y="214290"/>
            <a:ext cx="427552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الحياة </a:t>
            </a:r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الاجتماعية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وجة 3"/>
          <p:cNvSpPr/>
          <p:nvPr/>
        </p:nvSpPr>
        <p:spPr>
          <a:xfrm>
            <a:off x="3929058" y="1071546"/>
            <a:ext cx="4714908" cy="214314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العرب : </a:t>
            </a:r>
            <a:r>
              <a:rPr lang="ar-JO" dirty="0" smtClean="0"/>
              <a:t>كانت النواة </a:t>
            </a:r>
            <a:r>
              <a:rPr lang="ar-JO" dirty="0" err="1" smtClean="0"/>
              <a:t>الاولى</a:t>
            </a:r>
            <a:r>
              <a:rPr lang="ar-JO" dirty="0" smtClean="0"/>
              <a:t> للعرب من الذين وصلوا </a:t>
            </a:r>
            <a:r>
              <a:rPr lang="ar-JO" dirty="0" err="1" smtClean="0"/>
              <a:t>الاندلس</a:t>
            </a:r>
            <a:r>
              <a:rPr lang="ar-JO" dirty="0" smtClean="0"/>
              <a:t> وهم من القبائل </a:t>
            </a:r>
            <a:r>
              <a:rPr lang="ar-JO" dirty="0" err="1" smtClean="0"/>
              <a:t>القيسية</a:t>
            </a:r>
            <a:r>
              <a:rPr lang="ar-JO" dirty="0" smtClean="0"/>
              <a:t> واليمنية وممن وفد مع موسى بن نصير ثم توالت هجراتهم من الشام بعد سقوط الدولة الأموية هرباً من العباسيين وسكنوا جنوب الأندلس وغربها </a:t>
            </a:r>
          </a:p>
        </p:txBody>
      </p:sp>
      <p:sp>
        <p:nvSpPr>
          <p:cNvPr id="6" name="موجة 5"/>
          <p:cNvSpPr/>
          <p:nvPr/>
        </p:nvSpPr>
        <p:spPr>
          <a:xfrm>
            <a:off x="5286380" y="3714752"/>
            <a:ext cx="3857620" cy="2786082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المولدون</a:t>
            </a:r>
            <a:r>
              <a:rPr lang="ar-JO" sz="2000" dirty="0" smtClean="0"/>
              <a:t> </a:t>
            </a:r>
            <a:r>
              <a:rPr lang="ar-JO" dirty="0" smtClean="0"/>
              <a:t>: هم سكان الأندلس الأصليون الذين اعتنقوا الإسلام وأبناء العرب والبربر من أمهات إسبانيات </a:t>
            </a:r>
          </a:p>
          <a:p>
            <a:pPr algn="ctr"/>
            <a:r>
              <a:rPr lang="ar-JO" dirty="0" smtClean="0"/>
              <a:t>امتهنت تلك الطائفة الزراعة والتجارة واستخدمهم الأمويون في بعض المناصب الإدارية </a:t>
            </a:r>
            <a:endParaRPr lang="en-AU" dirty="0"/>
          </a:p>
        </p:txBody>
      </p:sp>
      <p:sp>
        <p:nvSpPr>
          <p:cNvPr id="7" name="موجة 6"/>
          <p:cNvSpPr/>
          <p:nvPr/>
        </p:nvSpPr>
        <p:spPr>
          <a:xfrm>
            <a:off x="0" y="2214554"/>
            <a:ext cx="5357818" cy="3929090"/>
          </a:xfrm>
          <a:prstGeom prst="wave">
            <a:avLst>
              <a:gd name="adj1" fmla="val 13203"/>
              <a:gd name="adj2" fmla="val -10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البربر</a:t>
            </a:r>
            <a:r>
              <a:rPr lang="ar-JO" dirty="0" smtClean="0"/>
              <a:t>: كان البربر يمثلون معظم </a:t>
            </a:r>
            <a:r>
              <a:rPr lang="ar-JO" dirty="0" err="1" smtClean="0"/>
              <a:t>الجش</a:t>
            </a:r>
            <a:r>
              <a:rPr lang="ar-JO" dirty="0" smtClean="0"/>
              <a:t> الفاتح للأندلس مع طارق بن زياد ونظرا لقرب مساكنهم من الأندلس توالت هجراتهم إليها وخاصة من قبائل </a:t>
            </a:r>
            <a:r>
              <a:rPr lang="ar-JO" dirty="0" err="1" smtClean="0"/>
              <a:t>زناتة</a:t>
            </a:r>
            <a:r>
              <a:rPr lang="ar-JO" dirty="0" smtClean="0"/>
              <a:t> </a:t>
            </a:r>
            <a:r>
              <a:rPr lang="ar-JO" dirty="0" err="1" smtClean="0"/>
              <a:t>وصنهاجة</a:t>
            </a:r>
            <a:r>
              <a:rPr lang="ar-JO" dirty="0" smtClean="0"/>
              <a:t> </a:t>
            </a:r>
          </a:p>
          <a:p>
            <a:pPr algn="ctr"/>
            <a:r>
              <a:rPr lang="ar-JO" dirty="0" smtClean="0"/>
              <a:t>اختار البربر النزول في المناطق الجبلية في الجنوب والوسط والغرب لتقاربها مع طبيعة بلادهم </a:t>
            </a:r>
          </a:p>
          <a:p>
            <a:pPr algn="ctr"/>
            <a:r>
              <a:rPr lang="ar-JO" dirty="0" smtClean="0"/>
              <a:t>امتهن من سكن المدن الحرف اليدوية والصيد والسقاية والبناء </a:t>
            </a:r>
          </a:p>
          <a:p>
            <a:pPr algn="ctr"/>
            <a:r>
              <a:rPr lang="ar-JO" dirty="0" smtClean="0"/>
              <a:t>وامتهن </a:t>
            </a:r>
            <a:r>
              <a:rPr lang="ar-JO" dirty="0" err="1" smtClean="0"/>
              <a:t>سطكان</a:t>
            </a:r>
            <a:r>
              <a:rPr lang="ar-JO" dirty="0" smtClean="0"/>
              <a:t> البوادي تربية </a:t>
            </a:r>
            <a:r>
              <a:rPr lang="ar-JO" dirty="0" err="1" smtClean="0"/>
              <a:t>المةواشي</a:t>
            </a:r>
            <a:r>
              <a:rPr lang="ar-JO" dirty="0" smtClean="0"/>
              <a:t>  </a:t>
            </a:r>
            <a:endParaRPr lang="en-AU" dirty="0"/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0" y="285728"/>
            <a:ext cx="1857388" cy="1357298"/>
          </a:xfrm>
          <a:prstGeom prst="cloudCallout">
            <a:avLst>
              <a:gd name="adj1" fmla="val 44397"/>
              <a:gd name="adj2" fmla="val 6042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JO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فئات المجتمع</a:t>
            </a:r>
            <a:endParaRPr lang="en-A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142844" y="5214950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pic>
        <p:nvPicPr>
          <p:cNvPr id="3" name="صورة 2" descr="f1b2b6bf-8217-4c7b-aa76-a360de5f5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0"/>
            <a:ext cx="7007602" cy="6858000"/>
          </a:xfrm>
          <a:prstGeom prst="rect">
            <a:avLst/>
          </a:prstGeom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0" y="3929066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نــادين محمـود ربــّـاع</a:t>
            </a:r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643042" y="1857364"/>
            <a:ext cx="56076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دمتم ســالميــن </a:t>
            </a:r>
          </a:p>
          <a:p>
            <a:pPr algn="ctr"/>
            <a:endParaRPr lang="ar-JO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نــاديــن </a:t>
            </a:r>
            <a:r>
              <a:rPr lang="ar-JO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محمــود ربــّــاع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489</Words>
  <PresentationFormat>عرض على الشاشة (3:4)‏</PresentationFormat>
  <Paragraphs>62</Paragraphs>
  <Slides>8</Slides>
  <Notes>0</Notes>
  <HiddenSlides>0</HiddenSlides>
  <MMClips>7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Nadeen Rabbaa</dc:creator>
  <cp:lastModifiedBy>AFC</cp:lastModifiedBy>
  <cp:revision>50</cp:revision>
  <dcterms:created xsi:type="dcterms:W3CDTF">2020-03-18T21:51:14Z</dcterms:created>
  <dcterms:modified xsi:type="dcterms:W3CDTF">2020-03-25T22:15:58Z</dcterms:modified>
</cp:coreProperties>
</file>