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84380"/>
    <p:restoredTop sz="94660"/>
  </p:normalViewPr>
  <p:slideViewPr>
    <p:cSldViewPr>
      <p:cViewPr>
        <p:scale>
          <a:sx n="100" d="100"/>
          <a:sy n="100" d="100"/>
        </p:scale>
        <p:origin x="-282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0009F-05D8-4067-AA0E-00EC39F15C0A}" type="doc">
      <dgm:prSet loTypeId="urn:microsoft.com/office/officeart/2005/8/layout/radial6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AU"/>
        </a:p>
      </dgm:t>
    </dgm:pt>
    <dgm:pt modelId="{93B45ADB-B311-4D46-8F55-DFE7D34771D7}">
      <dgm:prSet phldrT="[نص]"/>
      <dgm:spPr/>
      <dgm:t>
        <a:bodyPr/>
        <a:lstStyle/>
        <a:p>
          <a:r>
            <a:rPr lang="ar-JO" dirty="0" smtClean="0"/>
            <a:t>الخلافات في العالم </a:t>
          </a:r>
          <a:r>
            <a:rPr lang="ar-JO" dirty="0" err="1" smtClean="0"/>
            <a:t>الاسلامي</a:t>
          </a:r>
          <a:r>
            <a:rPr lang="ar-JO" dirty="0" smtClean="0"/>
            <a:t> </a:t>
          </a:r>
          <a:endParaRPr lang="en-AU" dirty="0"/>
        </a:p>
      </dgm:t>
    </dgm:pt>
    <dgm:pt modelId="{918AC031-E283-4258-9E1C-9A6F45CE3906}" type="parTrans" cxnId="{2D133050-31FE-4CCC-B194-2F28089A6DFC}">
      <dgm:prSet/>
      <dgm:spPr/>
      <dgm:t>
        <a:bodyPr/>
        <a:lstStyle/>
        <a:p>
          <a:endParaRPr lang="en-AU"/>
        </a:p>
      </dgm:t>
    </dgm:pt>
    <dgm:pt modelId="{9C907C80-538D-4F87-9DC6-6BE753D1DF85}" type="sibTrans" cxnId="{2D133050-31FE-4CCC-B194-2F28089A6DFC}">
      <dgm:prSet/>
      <dgm:spPr/>
      <dgm:t>
        <a:bodyPr/>
        <a:lstStyle/>
        <a:p>
          <a:endParaRPr lang="en-AU"/>
        </a:p>
      </dgm:t>
    </dgm:pt>
    <dgm:pt modelId="{A689770F-A692-440B-B813-9C461E9D1BB9}">
      <dgm:prSet phldrT="[نص]"/>
      <dgm:spPr/>
      <dgm:t>
        <a:bodyPr/>
        <a:lstStyle/>
        <a:p>
          <a:r>
            <a:rPr lang="ar-JO" dirty="0" smtClean="0"/>
            <a:t>عباسية في بغداد </a:t>
          </a:r>
          <a:endParaRPr lang="en-AU" dirty="0"/>
        </a:p>
      </dgm:t>
    </dgm:pt>
    <dgm:pt modelId="{4A20CFB6-D934-4CB0-B491-E19F7E7A243A}" type="parTrans" cxnId="{34EEE53B-F8B9-49BB-8764-9D8BA038C7C4}">
      <dgm:prSet/>
      <dgm:spPr/>
      <dgm:t>
        <a:bodyPr/>
        <a:lstStyle/>
        <a:p>
          <a:endParaRPr lang="en-AU"/>
        </a:p>
      </dgm:t>
    </dgm:pt>
    <dgm:pt modelId="{24FEF609-EBEC-4C65-BB99-9DC035306FA1}" type="sibTrans" cxnId="{34EEE53B-F8B9-49BB-8764-9D8BA038C7C4}">
      <dgm:prSet/>
      <dgm:spPr/>
      <dgm:t>
        <a:bodyPr/>
        <a:lstStyle/>
        <a:p>
          <a:endParaRPr lang="en-AU"/>
        </a:p>
      </dgm:t>
    </dgm:pt>
    <dgm:pt modelId="{E3ECA42F-D869-4B20-A866-E500AEB7F281}">
      <dgm:prSet phldrT="[نص]"/>
      <dgm:spPr/>
      <dgm:t>
        <a:bodyPr/>
        <a:lstStyle/>
        <a:p>
          <a:r>
            <a:rPr lang="ar-JO" dirty="0" smtClean="0"/>
            <a:t>فاطمية في شمال </a:t>
          </a:r>
          <a:r>
            <a:rPr lang="ar-JO" dirty="0" err="1" smtClean="0"/>
            <a:t>افريقيا</a:t>
          </a:r>
          <a:r>
            <a:rPr lang="ar-JO" dirty="0" smtClean="0"/>
            <a:t> ومصر وبلاد الشام واليمن والحجاز </a:t>
          </a:r>
          <a:endParaRPr lang="en-AU" dirty="0"/>
        </a:p>
      </dgm:t>
    </dgm:pt>
    <dgm:pt modelId="{200E5FE6-FFA1-4874-92DC-6D6FC9E7F906}" type="parTrans" cxnId="{C35B72F2-2A31-41F9-AD30-6C200A857761}">
      <dgm:prSet/>
      <dgm:spPr/>
      <dgm:t>
        <a:bodyPr/>
        <a:lstStyle/>
        <a:p>
          <a:endParaRPr lang="en-AU"/>
        </a:p>
      </dgm:t>
    </dgm:pt>
    <dgm:pt modelId="{2BAFFA21-CDCE-4A96-AC71-BBB5EEA434E9}" type="sibTrans" cxnId="{C35B72F2-2A31-41F9-AD30-6C200A857761}">
      <dgm:prSet/>
      <dgm:spPr/>
      <dgm:t>
        <a:bodyPr/>
        <a:lstStyle/>
        <a:p>
          <a:endParaRPr lang="en-AU"/>
        </a:p>
      </dgm:t>
    </dgm:pt>
    <dgm:pt modelId="{2293D6F6-A5AE-4361-ABD8-4E7B4D5C3919}">
      <dgm:prSet phldrT="[نص]"/>
      <dgm:spPr/>
      <dgm:t>
        <a:bodyPr/>
        <a:lstStyle/>
        <a:p>
          <a:r>
            <a:rPr lang="ar-JO" dirty="0" smtClean="0"/>
            <a:t>الأموية في الأندلس </a:t>
          </a:r>
          <a:endParaRPr lang="en-AU" dirty="0"/>
        </a:p>
      </dgm:t>
    </dgm:pt>
    <dgm:pt modelId="{8FA8F27A-DDC7-4D41-8219-7851741AAA39}" type="parTrans" cxnId="{9B592805-8930-46C0-9275-12B9FB1F85A3}">
      <dgm:prSet/>
      <dgm:spPr/>
      <dgm:t>
        <a:bodyPr/>
        <a:lstStyle/>
        <a:p>
          <a:endParaRPr lang="en-AU"/>
        </a:p>
      </dgm:t>
    </dgm:pt>
    <dgm:pt modelId="{5B352A1E-DB3C-429B-9822-E45379B43106}" type="sibTrans" cxnId="{9B592805-8930-46C0-9275-12B9FB1F85A3}">
      <dgm:prSet/>
      <dgm:spPr/>
      <dgm:t>
        <a:bodyPr/>
        <a:lstStyle/>
        <a:p>
          <a:endParaRPr lang="en-AU"/>
        </a:p>
      </dgm:t>
    </dgm:pt>
    <dgm:pt modelId="{58CB12FF-C1EB-4F72-9626-A637594938EF}">
      <dgm:prSet phldrT="[نص]"/>
      <dgm:spPr/>
      <dgm:t>
        <a:bodyPr/>
        <a:lstStyle/>
        <a:p>
          <a:endParaRPr lang="en-AU" dirty="0"/>
        </a:p>
      </dgm:t>
    </dgm:pt>
    <dgm:pt modelId="{B9DE7AEE-66FD-4D09-A6C0-C95A1D499AB9}" type="parTrans" cxnId="{714DBFBB-E3AA-42D1-A57D-27D5FF4FA906}">
      <dgm:prSet/>
      <dgm:spPr/>
      <dgm:t>
        <a:bodyPr/>
        <a:lstStyle/>
        <a:p>
          <a:endParaRPr lang="en-AU"/>
        </a:p>
      </dgm:t>
    </dgm:pt>
    <dgm:pt modelId="{B10737FA-0C3D-4E91-B56B-9BC5CF35830D}" type="sibTrans" cxnId="{714DBFBB-E3AA-42D1-A57D-27D5FF4FA906}">
      <dgm:prSet/>
      <dgm:spPr/>
      <dgm:t>
        <a:bodyPr/>
        <a:lstStyle/>
        <a:p>
          <a:endParaRPr lang="en-AU"/>
        </a:p>
      </dgm:t>
    </dgm:pt>
    <dgm:pt modelId="{A1C42023-B15F-44CE-AEB6-6E4A549F0802}" type="pres">
      <dgm:prSet presAssocID="{9280009F-05D8-4067-AA0E-00EC39F15C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C35723-D4D3-4BF5-885D-6BB1E9AD0F5A}" type="pres">
      <dgm:prSet presAssocID="{93B45ADB-B311-4D46-8F55-DFE7D34771D7}" presName="centerShape" presStyleLbl="node0" presStyleIdx="0" presStyleCnt="1"/>
      <dgm:spPr/>
    </dgm:pt>
    <dgm:pt modelId="{02A7241C-0D2B-41AF-9EC3-ACA53F9D9C49}" type="pres">
      <dgm:prSet presAssocID="{A689770F-A692-440B-B813-9C461E9D1BB9}" presName="node" presStyleLbl="node1" presStyleIdx="0" presStyleCnt="3">
        <dgm:presLayoutVars>
          <dgm:bulletEnabled val="1"/>
        </dgm:presLayoutVars>
      </dgm:prSet>
      <dgm:spPr/>
    </dgm:pt>
    <dgm:pt modelId="{BCB7E55F-8062-4BE2-8F6B-CB033243B08B}" type="pres">
      <dgm:prSet presAssocID="{A689770F-A692-440B-B813-9C461E9D1BB9}" presName="dummy" presStyleCnt="0"/>
      <dgm:spPr/>
    </dgm:pt>
    <dgm:pt modelId="{690177C7-A9DB-4F50-A01D-AA5CBE6FBB9A}" type="pres">
      <dgm:prSet presAssocID="{24FEF609-EBEC-4C65-BB99-9DC035306FA1}" presName="sibTrans" presStyleLbl="sibTrans2D1" presStyleIdx="0" presStyleCnt="3"/>
      <dgm:spPr/>
    </dgm:pt>
    <dgm:pt modelId="{5DBA63D8-D7A7-48DE-BC18-7622F2AECA1F}" type="pres">
      <dgm:prSet presAssocID="{E3ECA42F-D869-4B20-A866-E500AEB7F281}" presName="node" presStyleLbl="node1" presStyleIdx="1" presStyleCnt="3">
        <dgm:presLayoutVars>
          <dgm:bulletEnabled val="1"/>
        </dgm:presLayoutVars>
      </dgm:prSet>
      <dgm:spPr/>
    </dgm:pt>
    <dgm:pt modelId="{BAAEE69A-B136-4D26-8B75-B3FD8778CFBA}" type="pres">
      <dgm:prSet presAssocID="{E3ECA42F-D869-4B20-A866-E500AEB7F281}" presName="dummy" presStyleCnt="0"/>
      <dgm:spPr/>
    </dgm:pt>
    <dgm:pt modelId="{DAFF6727-562C-4B12-A954-D1B302B149AA}" type="pres">
      <dgm:prSet presAssocID="{2BAFFA21-CDCE-4A96-AC71-BBB5EEA434E9}" presName="sibTrans" presStyleLbl="sibTrans2D1" presStyleIdx="1" presStyleCnt="3"/>
      <dgm:spPr/>
    </dgm:pt>
    <dgm:pt modelId="{BD81E518-E83D-4594-9EBE-27953BB0DD1D}" type="pres">
      <dgm:prSet presAssocID="{2293D6F6-A5AE-4361-ABD8-4E7B4D5C3919}" presName="node" presStyleLbl="node1" presStyleIdx="2" presStyleCnt="3">
        <dgm:presLayoutVars>
          <dgm:bulletEnabled val="1"/>
        </dgm:presLayoutVars>
      </dgm:prSet>
      <dgm:spPr/>
    </dgm:pt>
    <dgm:pt modelId="{04BDAA61-DD4A-4A1A-BF13-04D6FB0F563A}" type="pres">
      <dgm:prSet presAssocID="{2293D6F6-A5AE-4361-ABD8-4E7B4D5C3919}" presName="dummy" presStyleCnt="0"/>
      <dgm:spPr/>
    </dgm:pt>
    <dgm:pt modelId="{B34B563E-680F-474E-B67F-D3A773AA94F8}" type="pres">
      <dgm:prSet presAssocID="{5B352A1E-DB3C-429B-9822-E45379B43106}" presName="sibTrans" presStyleLbl="sibTrans2D1" presStyleIdx="2" presStyleCnt="3"/>
      <dgm:spPr/>
    </dgm:pt>
  </dgm:ptLst>
  <dgm:cxnLst>
    <dgm:cxn modelId="{77A70C93-049F-43F7-9DDE-E26E3EF1C854}" type="presOf" srcId="{9280009F-05D8-4067-AA0E-00EC39F15C0A}" destId="{A1C42023-B15F-44CE-AEB6-6E4A549F0802}" srcOrd="0" destOrd="0" presId="urn:microsoft.com/office/officeart/2005/8/layout/radial6"/>
    <dgm:cxn modelId="{2D1E1536-AFE0-40DF-B340-C7374848B17A}" type="presOf" srcId="{2BAFFA21-CDCE-4A96-AC71-BBB5EEA434E9}" destId="{DAFF6727-562C-4B12-A954-D1B302B149AA}" srcOrd="0" destOrd="0" presId="urn:microsoft.com/office/officeart/2005/8/layout/radial6"/>
    <dgm:cxn modelId="{576BF665-5DCA-4EA7-B562-4FB2228755BF}" type="presOf" srcId="{5B352A1E-DB3C-429B-9822-E45379B43106}" destId="{B34B563E-680F-474E-B67F-D3A773AA94F8}" srcOrd="0" destOrd="0" presId="urn:microsoft.com/office/officeart/2005/8/layout/radial6"/>
    <dgm:cxn modelId="{F489B289-50D0-4366-8579-60E568BA31AD}" type="presOf" srcId="{E3ECA42F-D869-4B20-A866-E500AEB7F281}" destId="{5DBA63D8-D7A7-48DE-BC18-7622F2AECA1F}" srcOrd="0" destOrd="0" presId="urn:microsoft.com/office/officeart/2005/8/layout/radial6"/>
    <dgm:cxn modelId="{AB3327F2-6CC1-4812-92D8-5F99E5A1471B}" type="presOf" srcId="{24FEF609-EBEC-4C65-BB99-9DC035306FA1}" destId="{690177C7-A9DB-4F50-A01D-AA5CBE6FBB9A}" srcOrd="0" destOrd="0" presId="urn:microsoft.com/office/officeart/2005/8/layout/radial6"/>
    <dgm:cxn modelId="{ACA3EDB5-D937-4603-9512-C2BBC5BDB770}" type="presOf" srcId="{2293D6F6-A5AE-4361-ABD8-4E7B4D5C3919}" destId="{BD81E518-E83D-4594-9EBE-27953BB0DD1D}" srcOrd="0" destOrd="0" presId="urn:microsoft.com/office/officeart/2005/8/layout/radial6"/>
    <dgm:cxn modelId="{34EEE53B-F8B9-49BB-8764-9D8BA038C7C4}" srcId="{93B45ADB-B311-4D46-8F55-DFE7D34771D7}" destId="{A689770F-A692-440B-B813-9C461E9D1BB9}" srcOrd="0" destOrd="0" parTransId="{4A20CFB6-D934-4CB0-B491-E19F7E7A243A}" sibTransId="{24FEF609-EBEC-4C65-BB99-9DC035306FA1}"/>
    <dgm:cxn modelId="{C35B72F2-2A31-41F9-AD30-6C200A857761}" srcId="{93B45ADB-B311-4D46-8F55-DFE7D34771D7}" destId="{E3ECA42F-D869-4B20-A866-E500AEB7F281}" srcOrd="1" destOrd="0" parTransId="{200E5FE6-FFA1-4874-92DC-6D6FC9E7F906}" sibTransId="{2BAFFA21-CDCE-4A96-AC71-BBB5EEA434E9}"/>
    <dgm:cxn modelId="{5ED64F1D-8318-4E9F-8612-C751D609B222}" type="presOf" srcId="{A689770F-A692-440B-B813-9C461E9D1BB9}" destId="{02A7241C-0D2B-41AF-9EC3-ACA53F9D9C49}" srcOrd="0" destOrd="0" presId="urn:microsoft.com/office/officeart/2005/8/layout/radial6"/>
    <dgm:cxn modelId="{C640D6E6-AF98-45AA-A04B-05A5B5E1FE31}" type="presOf" srcId="{93B45ADB-B311-4D46-8F55-DFE7D34771D7}" destId="{C4C35723-D4D3-4BF5-885D-6BB1E9AD0F5A}" srcOrd="0" destOrd="0" presId="urn:microsoft.com/office/officeart/2005/8/layout/radial6"/>
    <dgm:cxn modelId="{714DBFBB-E3AA-42D1-A57D-27D5FF4FA906}" srcId="{9280009F-05D8-4067-AA0E-00EC39F15C0A}" destId="{58CB12FF-C1EB-4F72-9626-A637594938EF}" srcOrd="1" destOrd="0" parTransId="{B9DE7AEE-66FD-4D09-A6C0-C95A1D499AB9}" sibTransId="{B10737FA-0C3D-4E91-B56B-9BC5CF35830D}"/>
    <dgm:cxn modelId="{9B592805-8930-46C0-9275-12B9FB1F85A3}" srcId="{93B45ADB-B311-4D46-8F55-DFE7D34771D7}" destId="{2293D6F6-A5AE-4361-ABD8-4E7B4D5C3919}" srcOrd="2" destOrd="0" parTransId="{8FA8F27A-DDC7-4D41-8219-7851741AAA39}" sibTransId="{5B352A1E-DB3C-429B-9822-E45379B43106}"/>
    <dgm:cxn modelId="{2D133050-31FE-4CCC-B194-2F28089A6DFC}" srcId="{9280009F-05D8-4067-AA0E-00EC39F15C0A}" destId="{93B45ADB-B311-4D46-8F55-DFE7D34771D7}" srcOrd="0" destOrd="0" parTransId="{918AC031-E283-4258-9E1C-9A6F45CE3906}" sibTransId="{9C907C80-538D-4F87-9DC6-6BE753D1DF85}"/>
    <dgm:cxn modelId="{CD47E7AA-EC8A-4993-BF84-BF6673DEA42B}" type="presParOf" srcId="{A1C42023-B15F-44CE-AEB6-6E4A549F0802}" destId="{C4C35723-D4D3-4BF5-885D-6BB1E9AD0F5A}" srcOrd="0" destOrd="0" presId="urn:microsoft.com/office/officeart/2005/8/layout/radial6"/>
    <dgm:cxn modelId="{01A4FB07-D4A9-43B3-BD05-BB57510457E7}" type="presParOf" srcId="{A1C42023-B15F-44CE-AEB6-6E4A549F0802}" destId="{02A7241C-0D2B-41AF-9EC3-ACA53F9D9C49}" srcOrd="1" destOrd="0" presId="urn:microsoft.com/office/officeart/2005/8/layout/radial6"/>
    <dgm:cxn modelId="{77DED101-13C1-4B28-9181-0ECD3493D082}" type="presParOf" srcId="{A1C42023-B15F-44CE-AEB6-6E4A549F0802}" destId="{BCB7E55F-8062-4BE2-8F6B-CB033243B08B}" srcOrd="2" destOrd="0" presId="urn:microsoft.com/office/officeart/2005/8/layout/radial6"/>
    <dgm:cxn modelId="{A62AE258-34D5-40B9-82FF-3D223AD3A0E0}" type="presParOf" srcId="{A1C42023-B15F-44CE-AEB6-6E4A549F0802}" destId="{690177C7-A9DB-4F50-A01D-AA5CBE6FBB9A}" srcOrd="3" destOrd="0" presId="urn:microsoft.com/office/officeart/2005/8/layout/radial6"/>
    <dgm:cxn modelId="{0D376984-8669-4648-B252-01934BFC36D9}" type="presParOf" srcId="{A1C42023-B15F-44CE-AEB6-6E4A549F0802}" destId="{5DBA63D8-D7A7-48DE-BC18-7622F2AECA1F}" srcOrd="4" destOrd="0" presId="urn:microsoft.com/office/officeart/2005/8/layout/radial6"/>
    <dgm:cxn modelId="{8393155F-AA6B-4788-AA93-5B3E6178C901}" type="presParOf" srcId="{A1C42023-B15F-44CE-AEB6-6E4A549F0802}" destId="{BAAEE69A-B136-4D26-8B75-B3FD8778CFBA}" srcOrd="5" destOrd="0" presId="urn:microsoft.com/office/officeart/2005/8/layout/radial6"/>
    <dgm:cxn modelId="{3162C319-1D99-4B5F-893B-D56E86A60DC5}" type="presParOf" srcId="{A1C42023-B15F-44CE-AEB6-6E4A549F0802}" destId="{DAFF6727-562C-4B12-A954-D1B302B149AA}" srcOrd="6" destOrd="0" presId="urn:microsoft.com/office/officeart/2005/8/layout/radial6"/>
    <dgm:cxn modelId="{C128D181-08AE-4D95-95C9-CD38C7D22C9A}" type="presParOf" srcId="{A1C42023-B15F-44CE-AEB6-6E4A549F0802}" destId="{BD81E518-E83D-4594-9EBE-27953BB0DD1D}" srcOrd="7" destOrd="0" presId="urn:microsoft.com/office/officeart/2005/8/layout/radial6"/>
    <dgm:cxn modelId="{2A965076-EF99-4D27-A0FC-C2FA15188B44}" type="presParOf" srcId="{A1C42023-B15F-44CE-AEB6-6E4A549F0802}" destId="{04BDAA61-DD4A-4A1A-BF13-04D6FB0F563A}" srcOrd="8" destOrd="0" presId="urn:microsoft.com/office/officeart/2005/8/layout/radial6"/>
    <dgm:cxn modelId="{BB06362D-8C9B-48B4-9401-D16816F0B941}" type="presParOf" srcId="{A1C42023-B15F-44CE-AEB6-6E4A549F0802}" destId="{B34B563E-680F-474E-B67F-D3A773AA94F8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23DA-4376-4A6A-AB7C-1C9C14951E43}" type="datetimeFigureOut">
              <a:rPr lang="en-US" smtClean="0"/>
              <a:t>3/18/2020</a:t>
            </a:fld>
            <a:endParaRPr lang="en-AU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85AE-6521-4783-801B-F8DC718724F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828C-F9B9-41F2-8924-09C45E539168}" type="datetime1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C01-7FE1-447F-9AD0-D5EED80F7B1D}" type="datetime1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C6B1-7F52-490B-80A9-3E8CCC71255A}" type="datetime1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3AC-CA2A-4F14-A287-ECA4B7749CCF}" type="datetime1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0C1A-2E01-4927-A9A2-659B6E87FF80}" type="datetime1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A905-1615-45F8-9357-CC71EDA54446}" type="datetime1">
              <a:rPr lang="ar-SA" smtClean="0"/>
              <a:t>24/07/1441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276E-A5BF-4E27-BA59-50D9F33A38B7}" type="datetime1">
              <a:rPr lang="ar-SA" smtClean="0"/>
              <a:t>24/07/1441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96F3-CE6A-4EFD-A2F0-762F7B93BBD0}" type="datetime1">
              <a:rPr lang="ar-SA" smtClean="0"/>
              <a:t>24/07/1441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BBA8-2CB5-4819-BABD-276742B5653B}" type="datetime1">
              <a:rPr lang="ar-SA" smtClean="0"/>
              <a:t>24/07/1441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70B2-4E87-445F-9E7E-46D63B93D26C}" type="datetime1">
              <a:rPr lang="ar-SA" smtClean="0"/>
              <a:t>24/07/1441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28C-35A1-44D1-8F0F-DC65311071CB}" type="datetime1">
              <a:rPr lang="ar-SA" smtClean="0"/>
              <a:t>24/07/1441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08C9-B7AB-4064-B894-716B1033D44E}" type="datetime1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63&amp;v=FySz6uxSJnE&amp;feature=emb_logo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85728"/>
            <a:ext cx="101569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الصف الثامن / مادة التاريخ</a:t>
            </a:r>
          </a:p>
          <a:p>
            <a:pPr algn="ctr"/>
            <a:endParaRPr lang="ar-JO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الوحدة الخامسة 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/الدرس الثالث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4" name="نجمة مكونة من 6 نقاط 3"/>
          <p:cNvSpPr/>
          <p:nvPr/>
        </p:nvSpPr>
        <p:spPr>
          <a:xfrm>
            <a:off x="1500166" y="2786058"/>
            <a:ext cx="5429288" cy="3429024"/>
          </a:xfrm>
          <a:prstGeom prst="star6">
            <a:avLst>
              <a:gd name="adj" fmla="val 32517"/>
              <a:gd name="h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 smtClean="0"/>
              <a:t>نظام الحكم والإدارة في الأندلس </a:t>
            </a:r>
            <a:endParaRPr lang="en-AU" sz="3200" b="1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142844" y="5072050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21301" y="500042"/>
            <a:ext cx="8922699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JO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النتاجات</a:t>
            </a:r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</a:p>
          <a:p>
            <a:endParaRPr lang="ar-JO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توضيح نظام الخلافة في الأندلس </a:t>
            </a:r>
          </a:p>
          <a:p>
            <a:r>
              <a:rPr lang="ar-JO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التعرف على </a:t>
            </a:r>
            <a:r>
              <a:rPr lang="ar-JO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الوزارة </a:t>
            </a:r>
            <a:r>
              <a:rPr lang="ar-JO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والحجابة</a:t>
            </a:r>
            <a:r>
              <a:rPr lang="ar-JO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الأندلس </a:t>
            </a:r>
          </a:p>
          <a:p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توضيح نظام القضاء في الأندلس</a:t>
            </a:r>
          </a:p>
          <a:p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تتبع التقسيم </a:t>
            </a:r>
            <a:r>
              <a:rPr lang="ar-JO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الأداري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الأندلس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357158" y="5338754"/>
            <a:ext cx="1519246" cy="151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714612" y="214290"/>
            <a:ext cx="4727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الخلافة في الأندلس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تمرير عمودي 5"/>
          <p:cNvSpPr/>
          <p:nvPr/>
        </p:nvSpPr>
        <p:spPr>
          <a:xfrm>
            <a:off x="6429356" y="1000108"/>
            <a:ext cx="2714644" cy="442915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فتحت الأندلس في عهد الخليفة (</a:t>
            </a:r>
            <a:r>
              <a:rPr lang="ar-JO" b="1" dirty="0" smtClean="0"/>
              <a:t>الوليد بن عبد الملك) </a:t>
            </a:r>
            <a:r>
              <a:rPr lang="ar-JO" dirty="0" smtClean="0"/>
              <a:t>فأصبحت ولاية تابعة للخلافة الأموية في بلاد الشام .</a:t>
            </a:r>
          </a:p>
          <a:p>
            <a:pPr algn="ctr"/>
            <a:r>
              <a:rPr lang="ar-JO" dirty="0" smtClean="0"/>
              <a:t>ولما سقطت الخلافة الأموية بالمشرق حاول ولاة الأندلس أن يكونوا أمراء </a:t>
            </a:r>
            <a:r>
              <a:rPr lang="ar-JO" dirty="0" err="1" smtClean="0"/>
              <a:t>مستفقلين</a:t>
            </a:r>
            <a:r>
              <a:rPr lang="ar-JO" dirty="0" smtClean="0"/>
              <a:t> لا يتبعون لحد بعد سقوط الخلافة الأموية </a:t>
            </a:r>
            <a:endParaRPr lang="en-AU" dirty="0"/>
          </a:p>
        </p:txBody>
      </p:sp>
      <p:sp>
        <p:nvSpPr>
          <p:cNvPr id="7" name="تمرير عمودي 6"/>
          <p:cNvSpPr/>
          <p:nvPr/>
        </p:nvSpPr>
        <p:spPr>
          <a:xfrm>
            <a:off x="3571868" y="1571612"/>
            <a:ext cx="2714644" cy="442915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منذ قدوم </a:t>
            </a:r>
            <a:r>
              <a:rPr lang="ar-JO" b="1" dirty="0" smtClean="0"/>
              <a:t>عبد الرحمن الداخل </a:t>
            </a:r>
            <a:r>
              <a:rPr lang="ar-JO" dirty="0" smtClean="0"/>
              <a:t>أصبحت </a:t>
            </a:r>
            <a:r>
              <a:rPr lang="ar-JO" dirty="0" smtClean="0"/>
              <a:t>الأمير الأندلس إمارة أموية </a:t>
            </a:r>
            <a:r>
              <a:rPr lang="ar-JO" dirty="0" err="1" smtClean="0"/>
              <a:t>تتورثها</a:t>
            </a:r>
            <a:r>
              <a:rPr lang="ar-JO" dirty="0" smtClean="0"/>
              <a:t> الأسر الأموية وكانت مستقلة عن الدولة العباسية ,فقطع الدعاء للخليفة في خطبة الجمعة. </a:t>
            </a:r>
          </a:p>
          <a:p>
            <a:pPr algn="ctr"/>
            <a:r>
              <a:rPr lang="ar-JO" dirty="0" smtClean="0"/>
              <a:t>ورغم ذلك لم يُلقب الأمراء أنفسهم خلفاء واكتفوا بلقب الأمير أو الإمام </a:t>
            </a:r>
          </a:p>
        </p:txBody>
      </p:sp>
      <p:sp>
        <p:nvSpPr>
          <p:cNvPr id="8" name="تمرير عمودي 7"/>
          <p:cNvSpPr/>
          <p:nvPr/>
        </p:nvSpPr>
        <p:spPr>
          <a:xfrm>
            <a:off x="214282" y="428604"/>
            <a:ext cx="2714644" cy="385765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وفي عهد </a:t>
            </a:r>
            <a:r>
              <a:rPr lang="ar-JO" b="1" dirty="0" smtClean="0"/>
              <a:t>الخليفة عبد الرحمن الناصر ( الثالث) </a:t>
            </a:r>
            <a:r>
              <a:rPr lang="ar-JO" dirty="0" smtClean="0"/>
              <a:t>تحولت الأندلس من إمارة </a:t>
            </a:r>
            <a:r>
              <a:rPr lang="ar-JO" dirty="0" err="1" smtClean="0"/>
              <a:t>الى</a:t>
            </a:r>
            <a:r>
              <a:rPr lang="ar-JO" dirty="0" smtClean="0"/>
              <a:t> خلافة واستمر لقب خليفة في </a:t>
            </a:r>
            <a:r>
              <a:rPr lang="ar-JO" dirty="0" err="1" smtClean="0"/>
              <a:t>ذدرية</a:t>
            </a:r>
            <a:r>
              <a:rPr lang="ar-JO" dirty="0" smtClean="0"/>
              <a:t> عبد الرحمن الناصر حتى سقوط الدولة الأموية في الأندلس </a:t>
            </a:r>
            <a:r>
              <a:rPr lang="ar-JO" dirty="0" err="1" smtClean="0"/>
              <a:t>زكان</a:t>
            </a:r>
            <a:r>
              <a:rPr lang="ar-JO" dirty="0" smtClean="0"/>
              <a:t> نظام الخلافة يقوم على أساس التوريث </a:t>
            </a:r>
            <a:endParaRPr lang="en-AU" dirty="0"/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285720" y="3643314"/>
          <a:ext cx="3929090" cy="32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7"/>
          <a:stretch>
            <a:fillRect/>
          </a:stretch>
        </p:blipFill>
        <p:spPr>
          <a:xfrm>
            <a:off x="142844" y="4357694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643042" y="214290"/>
            <a:ext cx="68355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الوزارة </a:t>
            </a:r>
            <a:r>
              <a:rPr lang="ar-JO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والحجابة</a:t>
            </a:r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الأندلس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4286248" y="1285860"/>
            <a:ext cx="4357718" cy="1928826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كان نظام الوزارة في </a:t>
            </a:r>
            <a:r>
              <a:rPr lang="ar-JO" dirty="0" err="1" smtClean="0"/>
              <a:t>الاندلس</a:t>
            </a:r>
            <a:r>
              <a:rPr lang="ar-JO" dirty="0" smtClean="0"/>
              <a:t> يشبه نظام الخلافة العباسية ,وكان رئيس الوزراء في البداية هي الخليفة نفسه ثم </a:t>
            </a:r>
            <a:r>
              <a:rPr lang="ar-JO" dirty="0" err="1" smtClean="0"/>
              <a:t>اصبح</a:t>
            </a:r>
            <a:r>
              <a:rPr lang="ar-JO" dirty="0" smtClean="0"/>
              <a:t> (الحاجب ) هو رئيس الوزراء الفعلي </a:t>
            </a:r>
            <a:endParaRPr lang="en-AU" dirty="0"/>
          </a:p>
        </p:txBody>
      </p:sp>
      <p:sp>
        <p:nvSpPr>
          <p:cNvPr id="6" name="موجة 5"/>
          <p:cNvSpPr/>
          <p:nvPr/>
        </p:nvSpPr>
        <p:spPr>
          <a:xfrm>
            <a:off x="5643538" y="4143380"/>
            <a:ext cx="3500462" cy="2428892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أشهر من تولى منصب الحاجب  المنصور بن أبي عامر </a:t>
            </a:r>
            <a:r>
              <a:rPr lang="ar-JO" dirty="0" smtClean="0"/>
              <a:t> </a:t>
            </a:r>
            <a:r>
              <a:rPr lang="ar-JO" dirty="0" smtClean="0"/>
              <a:t>مؤسس الدولة العامرية في الأندلس </a:t>
            </a:r>
            <a:endParaRPr lang="en-AU" dirty="0"/>
          </a:p>
        </p:txBody>
      </p:sp>
      <p:sp>
        <p:nvSpPr>
          <p:cNvPr id="7" name="موجة 6"/>
          <p:cNvSpPr/>
          <p:nvPr/>
        </p:nvSpPr>
        <p:spPr>
          <a:xfrm>
            <a:off x="500034" y="2643182"/>
            <a:ext cx="5072066" cy="2571768"/>
          </a:xfrm>
          <a:prstGeom prst="wave">
            <a:avLst>
              <a:gd name="adj1" fmla="val 13203"/>
              <a:gd name="adj2" fmla="val 2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لم يكن الحاجب من يقف بباب الخليفة لحجب عنه الخاصة والعامة إنما هو رئيس الوزراء الفعلي .</a:t>
            </a:r>
          </a:p>
          <a:p>
            <a:pPr algn="ctr"/>
            <a:r>
              <a:rPr lang="ar-JO" dirty="0" smtClean="0"/>
              <a:t>بعد ضعف الخلافة الأموية اخذ نفوذ الحاجب يقوى حتى استبد بكل أمور الدولة وصارت اختصاصاته تشمل الشؤون المدنية والعسكرية </a:t>
            </a:r>
            <a:endParaRPr lang="en-AU" dirty="0"/>
          </a:p>
        </p:txBody>
      </p:sp>
      <p:pic>
        <p:nvPicPr>
          <p:cNvPr id="8" name="صورة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714884"/>
            <a:ext cx="2457450" cy="1866900"/>
          </a:xfrm>
          <a:prstGeom prst="rect">
            <a:avLst/>
          </a:prstGeom>
        </p:spPr>
      </p:pic>
      <p:pic>
        <p:nvPicPr>
          <p:cNvPr id="9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3714744" y="4786322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00298" y="214290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القضاء في الأندلس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زاوية مطوية 4"/>
          <p:cNvSpPr/>
          <p:nvPr/>
        </p:nvSpPr>
        <p:spPr>
          <a:xfrm>
            <a:off x="6429356" y="1000108"/>
            <a:ext cx="2714644" cy="3786214"/>
          </a:xfrm>
          <a:prstGeom prst="foldedCorner">
            <a:avLst>
              <a:gd name="adj" fmla="val 255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قاضي الجماعة :</a:t>
            </a:r>
          </a:p>
          <a:p>
            <a:pPr algn="ctr"/>
            <a:r>
              <a:rPr lang="ar-JO" dirty="0" smtClean="0"/>
              <a:t>بمثابة قاضي القضاة يقوم بالإشراف على القضاة ,ويقيم في العاصمة قرطبة </a:t>
            </a:r>
          </a:p>
          <a:p>
            <a:pPr algn="ctr"/>
            <a:r>
              <a:rPr lang="ar-JO" sz="2400" b="1" dirty="0" smtClean="0"/>
              <a:t>مهامه:</a:t>
            </a:r>
          </a:p>
          <a:p>
            <a:pPr algn="ctr"/>
            <a:r>
              <a:rPr lang="ar-JO" dirty="0" smtClean="0"/>
              <a:t>الإشراف على موارد </a:t>
            </a:r>
            <a:r>
              <a:rPr lang="ar-JO" dirty="0" err="1" smtClean="0"/>
              <a:t>الأحباس</a:t>
            </a:r>
            <a:r>
              <a:rPr lang="ar-JO" dirty="0" smtClean="0"/>
              <a:t> (الأوقاف) وسجلات </a:t>
            </a:r>
            <a:r>
              <a:rPr lang="ar-JO" dirty="0" err="1" smtClean="0"/>
              <a:t>الفتاوي</a:t>
            </a:r>
            <a:r>
              <a:rPr lang="ar-JO" dirty="0" smtClean="0"/>
              <a:t> </a:t>
            </a:r>
          </a:p>
          <a:p>
            <a:pPr algn="ctr"/>
            <a:r>
              <a:rPr lang="ar-JO" dirty="0" smtClean="0"/>
              <a:t>ويؤم بالمصلين أيام الجمع والأعياد في المساجد الكبرى </a:t>
            </a:r>
            <a:endParaRPr lang="en-AU" dirty="0"/>
          </a:p>
        </p:txBody>
      </p:sp>
      <p:sp>
        <p:nvSpPr>
          <p:cNvPr id="6" name="زاوية مطوية 5"/>
          <p:cNvSpPr/>
          <p:nvPr/>
        </p:nvSpPr>
        <p:spPr>
          <a:xfrm>
            <a:off x="3286116" y="2857496"/>
            <a:ext cx="2714644" cy="3786214"/>
          </a:xfrm>
          <a:prstGeom prst="foldedCorner">
            <a:avLst>
              <a:gd name="adj" fmla="val 255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الشروط الواجب توافرها في القاضي :</a:t>
            </a:r>
          </a:p>
          <a:p>
            <a:pPr algn="ctr"/>
            <a:r>
              <a:rPr lang="ar-JO" dirty="0" smtClean="0"/>
              <a:t>* </a:t>
            </a:r>
            <a:r>
              <a:rPr lang="ar-JO" dirty="0" err="1" smtClean="0"/>
              <a:t>ان</a:t>
            </a:r>
            <a:r>
              <a:rPr lang="ar-JO" dirty="0" smtClean="0"/>
              <a:t> يكون فقيها على مذهب الإمام مالك بن أنس (المذهب الذي </a:t>
            </a:r>
            <a:r>
              <a:rPr lang="ar-JO" dirty="0" err="1" smtClean="0"/>
              <a:t>نتشر</a:t>
            </a:r>
            <a:r>
              <a:rPr lang="ar-JO" dirty="0" smtClean="0"/>
              <a:t> في الأندلس)</a:t>
            </a:r>
          </a:p>
          <a:p>
            <a:pPr algn="ctr"/>
            <a:r>
              <a:rPr lang="ar-JO" dirty="0" smtClean="0"/>
              <a:t>* مشهوداً له بالنزاهة </a:t>
            </a:r>
            <a:r>
              <a:rPr lang="ar-JO" dirty="0" err="1" smtClean="0"/>
              <a:t>والإستقامة</a:t>
            </a:r>
            <a:r>
              <a:rPr lang="ar-JO" dirty="0" smtClean="0"/>
              <a:t> </a:t>
            </a:r>
          </a:p>
          <a:p>
            <a:pPr algn="ctr"/>
            <a:r>
              <a:rPr lang="ar-JO" dirty="0" smtClean="0"/>
              <a:t>* أن يتقن اللغة الإسبانية خاصة بداية عهد الدولة الأموية .</a:t>
            </a:r>
          </a:p>
        </p:txBody>
      </p:sp>
      <p:sp>
        <p:nvSpPr>
          <p:cNvPr id="7" name="زاوية مطوية 6"/>
          <p:cNvSpPr/>
          <p:nvPr/>
        </p:nvSpPr>
        <p:spPr>
          <a:xfrm>
            <a:off x="285720" y="1071546"/>
            <a:ext cx="2714644" cy="4143404"/>
          </a:xfrm>
          <a:prstGeom prst="foldedCorner">
            <a:avLst>
              <a:gd name="adj" fmla="val 255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من سياسة التسامح الديني التي مارسها المسلمون في الأندلس سماحهم ببقاء النظام القضائي بأيدي المسيحيين </a:t>
            </a:r>
            <a:r>
              <a:rPr lang="ar-JO" dirty="0" err="1" smtClean="0"/>
              <a:t>لادارة</a:t>
            </a:r>
            <a:r>
              <a:rPr lang="ar-JO" dirty="0" smtClean="0"/>
              <a:t> شؤونهم الخاصة وأطلق على متولي القضاء لديهم (</a:t>
            </a:r>
            <a:r>
              <a:rPr lang="ar-JO" sz="2000" b="1" dirty="0" err="1" smtClean="0"/>
              <a:t>قوموس</a:t>
            </a:r>
            <a:r>
              <a:rPr lang="ar-JO" dirty="0" smtClean="0"/>
              <a:t>)</a:t>
            </a:r>
          </a:p>
          <a:p>
            <a:pPr algn="ctr"/>
            <a:endParaRPr lang="ar-JO" dirty="0" smtClean="0"/>
          </a:p>
          <a:p>
            <a:pPr algn="ctr"/>
            <a:r>
              <a:rPr lang="ar-JO" dirty="0" err="1" smtClean="0"/>
              <a:t>الى</a:t>
            </a:r>
            <a:r>
              <a:rPr lang="ar-JO" dirty="0" smtClean="0"/>
              <a:t> جانب قاضي القضاة يوجد </a:t>
            </a:r>
            <a:r>
              <a:rPr lang="ar-JO" sz="2000" b="1" dirty="0" smtClean="0"/>
              <a:t>(صاحب الشرطة</a:t>
            </a:r>
            <a:r>
              <a:rPr lang="ar-JO" dirty="0" smtClean="0"/>
              <a:t>)ينظر ويفصل في الجرائم السياسية والمدنية وكل ما يتعلق بأمن البلاد والقضايا </a:t>
            </a:r>
            <a:r>
              <a:rPr lang="ar-JO" dirty="0" err="1" smtClean="0"/>
              <a:t>التى</a:t>
            </a:r>
            <a:r>
              <a:rPr lang="ar-JO" dirty="0" smtClean="0"/>
              <a:t> ليست من اختصاص القاضي </a:t>
            </a:r>
          </a:p>
        </p:txBody>
      </p:sp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714348" y="4857760"/>
            <a:ext cx="1162056" cy="116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500166" y="214290"/>
            <a:ext cx="6466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التقسيم الإداري </a:t>
            </a:r>
            <a:r>
              <a:rPr lang="ar-JO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 الأندلس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تمرير أفقي 3"/>
          <p:cNvSpPr/>
          <p:nvPr/>
        </p:nvSpPr>
        <p:spPr>
          <a:xfrm>
            <a:off x="3786182" y="1142984"/>
            <a:ext cx="4857784" cy="4857784"/>
          </a:xfrm>
          <a:prstGeom prst="horizontalScroll">
            <a:avLst>
              <a:gd name="adj" fmla="val 155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err="1" smtClean="0"/>
              <a:t>استفاذ</a:t>
            </a:r>
            <a:r>
              <a:rPr lang="ar-JO" dirty="0" smtClean="0"/>
              <a:t> عرب الأندلس من النظام الإداري الذي وجدوه عشية الفتح الإسلامي وأدخلوا عليه بعض التعديلات التي </a:t>
            </a:r>
            <a:r>
              <a:rPr lang="ar-JO" dirty="0" err="1" smtClean="0"/>
              <a:t>تتلائم</a:t>
            </a:r>
            <a:r>
              <a:rPr lang="ar-JO" dirty="0" smtClean="0"/>
              <a:t> طبيعة النظام الإداري الإسلامي  </a:t>
            </a:r>
          </a:p>
          <a:p>
            <a:pPr algn="ctr"/>
            <a:r>
              <a:rPr lang="ar-JO" dirty="0" smtClean="0"/>
              <a:t>قسمت الأندلس </a:t>
            </a:r>
            <a:r>
              <a:rPr lang="ar-JO" dirty="0" err="1" smtClean="0"/>
              <a:t>الي</a:t>
            </a:r>
            <a:r>
              <a:rPr lang="ar-JO" dirty="0" smtClean="0"/>
              <a:t> عدد ولايات كانت قرطبة ذات الموقع المتوسط بين الساحل والداخل قاعدة الأندلس الأولى </a:t>
            </a:r>
          </a:p>
          <a:p>
            <a:pPr algn="ctr"/>
            <a:r>
              <a:rPr lang="ar-JO" dirty="0" smtClean="0"/>
              <a:t>أمثلة على الولايات :</a:t>
            </a:r>
            <a:r>
              <a:rPr lang="ar-JO" dirty="0" err="1" smtClean="0"/>
              <a:t>طليطلة</a:t>
            </a:r>
            <a:r>
              <a:rPr lang="ar-JO" dirty="0" smtClean="0"/>
              <a:t> </a:t>
            </a:r>
            <a:r>
              <a:rPr lang="ar-JO" dirty="0" smtClean="0"/>
              <a:t>, </a:t>
            </a:r>
            <a:r>
              <a:rPr lang="ar-JO" dirty="0" err="1" smtClean="0"/>
              <a:t>ماردة</a:t>
            </a:r>
            <a:r>
              <a:rPr lang="ar-JO" dirty="0" smtClean="0"/>
              <a:t> , </a:t>
            </a:r>
            <a:r>
              <a:rPr lang="ar-JO" dirty="0" err="1" smtClean="0"/>
              <a:t>سرقسطة</a:t>
            </a:r>
            <a:r>
              <a:rPr lang="ar-JO" dirty="0" smtClean="0"/>
              <a:t> , </a:t>
            </a:r>
            <a:r>
              <a:rPr lang="ar-JO" dirty="0" err="1" smtClean="0"/>
              <a:t>أربونة</a:t>
            </a:r>
            <a:r>
              <a:rPr lang="ar-JO" dirty="0" smtClean="0"/>
              <a:t>  </a:t>
            </a:r>
            <a:endParaRPr lang="en-AU" dirty="0"/>
          </a:p>
        </p:txBody>
      </p:sp>
      <p:pic>
        <p:nvPicPr>
          <p:cNvPr id="5" name="صورة 4" descr="437e9c29-a569-49c7-94f6-43a11cc91b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3714744" cy="4267504"/>
          </a:xfrm>
          <a:prstGeom prst="rect">
            <a:avLst/>
          </a:prstGeom>
        </p:spPr>
      </p:pic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1928794" y="578643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تمرير أفقي 2"/>
          <p:cNvSpPr/>
          <p:nvPr/>
        </p:nvSpPr>
        <p:spPr>
          <a:xfrm>
            <a:off x="3714744" y="357166"/>
            <a:ext cx="5072098" cy="6000792"/>
          </a:xfrm>
          <a:prstGeom prst="horizontalScroll">
            <a:avLst>
              <a:gd name="adj" fmla="val 149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ساعدت طبيعة البلاد الجبلية في عملية التقسيم الإداري ,فحدود الأندلس الطبيعية تصلح أن تكون حدود سياسية يمكن أن تتحول </a:t>
            </a:r>
            <a:r>
              <a:rPr lang="ar-JO" dirty="0" err="1" smtClean="0"/>
              <a:t>الى</a:t>
            </a:r>
            <a:r>
              <a:rPr lang="ar-JO" dirty="0" smtClean="0"/>
              <a:t> حدود إدارية واضحة</a:t>
            </a:r>
          </a:p>
          <a:p>
            <a:pPr algn="ctr"/>
            <a:endParaRPr lang="ar-JO" dirty="0" smtClean="0"/>
          </a:p>
          <a:p>
            <a:pPr algn="ctr"/>
            <a:endParaRPr lang="ar-JO" dirty="0" smtClean="0"/>
          </a:p>
          <a:p>
            <a:pPr algn="ctr"/>
            <a:r>
              <a:rPr lang="ar-JO" dirty="0" smtClean="0"/>
              <a:t>تأثر الأندلسيون بنمط التنظيم الإداري في المشرق فاقتبسوا العديد من المصطلحات الموجودة في المشرق مثل</a:t>
            </a:r>
          </a:p>
          <a:p>
            <a:pPr algn="ctr"/>
            <a:r>
              <a:rPr lang="ar-JO" dirty="0" smtClean="0"/>
              <a:t> (</a:t>
            </a:r>
            <a:r>
              <a:rPr lang="ar-JO" dirty="0" err="1" smtClean="0"/>
              <a:t>الكورة</a:t>
            </a:r>
            <a:r>
              <a:rPr lang="ar-JO" dirty="0" smtClean="0"/>
              <a:t> : هو لفظ ظهر في مصر وبلاد الشام للدلالة على أجواء </a:t>
            </a:r>
            <a:r>
              <a:rPr lang="ar-JO" dirty="0" err="1" smtClean="0"/>
              <a:t>ادارية</a:t>
            </a:r>
            <a:r>
              <a:rPr lang="ar-JO" dirty="0" smtClean="0"/>
              <a:t> ) .</a:t>
            </a:r>
          </a:p>
          <a:p>
            <a:pPr algn="ctr"/>
            <a:r>
              <a:rPr lang="ar-JO" dirty="0" smtClean="0"/>
              <a:t> </a:t>
            </a:r>
            <a:r>
              <a:rPr lang="ar-JO" dirty="0" smtClean="0"/>
              <a:t> </a:t>
            </a:r>
            <a:endParaRPr lang="ar-JO" dirty="0" smtClean="0"/>
          </a:p>
        </p:txBody>
      </p:sp>
      <p:pic>
        <p:nvPicPr>
          <p:cNvPr id="4" name="صورة 3" descr="83e769a5-3d74-4679-a5e2-09823de782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3627239" cy="5572116"/>
          </a:xfrm>
          <a:prstGeom prst="rect">
            <a:avLst/>
          </a:prstGeom>
        </p:spPr>
      </p:pic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4429124" y="5500702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643042" y="1857364"/>
            <a:ext cx="56076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دمتم ســالميــن </a:t>
            </a:r>
          </a:p>
          <a:p>
            <a:pPr algn="ctr"/>
            <a:endParaRPr lang="ar-JO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J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نــاديــن </a:t>
            </a:r>
            <a:r>
              <a:rPr lang="ar-JO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محمــود ربــّــاع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43108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hlinkClick r:id="rId3"/>
              </a:rPr>
              <a:t>https://www.youtube.com/watch?time_continue=263&amp;v=FySz6uxSJnE&amp;feature=emb_logo</a:t>
            </a:r>
            <a:endParaRPr lang="en-AU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571472" y="4857760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522</Words>
  <PresentationFormat>عرض على الشاشة (3:4)‏</PresentationFormat>
  <Paragraphs>60</Paragraphs>
  <Slides>8</Slides>
  <Notes>0</Notes>
  <HiddenSlides>0</HiddenSlides>
  <MMClips>8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Nadeen Rabbaa</dc:creator>
  <cp:lastModifiedBy>AFC</cp:lastModifiedBy>
  <cp:revision>20</cp:revision>
  <dcterms:created xsi:type="dcterms:W3CDTF">2020-03-18T21:51:14Z</dcterms:created>
  <dcterms:modified xsi:type="dcterms:W3CDTF">2020-03-19T00:14:40Z</dcterms:modified>
</cp:coreProperties>
</file>