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نمط ذو سمات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676" autoAdjust="0"/>
    <p:restoredTop sz="81720" autoAdjust="0"/>
  </p:normalViewPr>
  <p:slideViewPr>
    <p:cSldViewPr>
      <p:cViewPr varScale="1">
        <p:scale>
          <a:sx n="75" d="100"/>
          <a:sy n="75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710E-FA79-4749-ACF6-AAB10822C41D}" type="datetimeFigureOut">
              <a:rPr lang="ar-JO" smtClean="0"/>
              <a:pPr/>
              <a:t>08/06/1438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E879-94FC-4C8E-BB32-24F393C023BC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710E-FA79-4749-ACF6-AAB10822C41D}" type="datetimeFigureOut">
              <a:rPr lang="ar-JO" smtClean="0"/>
              <a:pPr/>
              <a:t>08/06/1438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E879-94FC-4C8E-BB32-24F393C023B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710E-FA79-4749-ACF6-AAB10822C41D}" type="datetimeFigureOut">
              <a:rPr lang="ar-JO" smtClean="0"/>
              <a:pPr/>
              <a:t>08/06/1438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E879-94FC-4C8E-BB32-24F393C023B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710E-FA79-4749-ACF6-AAB10822C41D}" type="datetimeFigureOut">
              <a:rPr lang="ar-JO" smtClean="0"/>
              <a:pPr/>
              <a:t>08/06/1438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E879-94FC-4C8E-BB32-24F393C023BC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710E-FA79-4749-ACF6-AAB10822C41D}" type="datetimeFigureOut">
              <a:rPr lang="ar-JO" smtClean="0"/>
              <a:pPr/>
              <a:t>08/06/1438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E879-94FC-4C8E-BB32-24F393C023B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710E-FA79-4749-ACF6-AAB10822C41D}" type="datetimeFigureOut">
              <a:rPr lang="ar-JO" smtClean="0"/>
              <a:pPr/>
              <a:t>08/06/1438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E879-94FC-4C8E-BB32-24F393C023BC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710E-FA79-4749-ACF6-AAB10822C41D}" type="datetimeFigureOut">
              <a:rPr lang="ar-JO" smtClean="0"/>
              <a:pPr/>
              <a:t>08/06/1438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E879-94FC-4C8E-BB32-24F393C023BC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710E-FA79-4749-ACF6-AAB10822C41D}" type="datetimeFigureOut">
              <a:rPr lang="ar-JO" smtClean="0"/>
              <a:pPr/>
              <a:t>08/06/1438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E879-94FC-4C8E-BB32-24F393C023B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710E-FA79-4749-ACF6-AAB10822C41D}" type="datetimeFigureOut">
              <a:rPr lang="ar-JO" smtClean="0"/>
              <a:pPr/>
              <a:t>08/06/1438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E879-94FC-4C8E-BB32-24F393C023B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710E-FA79-4749-ACF6-AAB10822C41D}" type="datetimeFigureOut">
              <a:rPr lang="ar-JO" smtClean="0"/>
              <a:pPr/>
              <a:t>08/06/1438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E879-94FC-4C8E-BB32-24F393C023BC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710E-FA79-4749-ACF6-AAB10822C41D}" type="datetimeFigureOut">
              <a:rPr lang="ar-JO" smtClean="0"/>
              <a:pPr/>
              <a:t>08/06/1438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FE879-94FC-4C8E-BB32-24F393C023BC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0C710E-FA79-4749-ACF6-AAB10822C41D}" type="datetimeFigureOut">
              <a:rPr lang="ar-JO" smtClean="0"/>
              <a:pPr/>
              <a:t>08/06/1438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4FE879-94FC-4C8E-BB32-24F393C023BC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2910" y="2285992"/>
            <a:ext cx="7772400" cy="1470025"/>
          </a:xfrm>
        </p:spPr>
        <p:txBody>
          <a:bodyPr>
            <a:noAutofit/>
          </a:bodyPr>
          <a:lstStyle/>
          <a:p>
            <a:r>
              <a:rPr lang="ar-JO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طبيعة التغير</a:t>
            </a:r>
            <a:endParaRPr lang="ar-JO"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normAutofit/>
          </a:bodyPr>
          <a:lstStyle/>
          <a:p>
            <a:pPr algn="r"/>
            <a:r>
              <a:rPr lang="ar-JO" sz="3200" dirty="0" smtClean="0"/>
              <a:t>* نشاط صفحة 30 :</a:t>
            </a:r>
            <a:endParaRPr lang="ar-JO" sz="3200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901727"/>
              </p:ext>
            </p:extLst>
          </p:nvPr>
        </p:nvGraphicFramePr>
        <p:xfrm>
          <a:off x="251522" y="620688"/>
          <a:ext cx="8640959" cy="60383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09622"/>
                <a:gridCol w="3001288"/>
                <a:gridCol w="2321775"/>
                <a:gridCol w="2308274"/>
              </a:tblGrid>
              <a:tr h="140804"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الرقم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الأمثلة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قديمًا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حديثًا</a:t>
                      </a:r>
                      <a:endParaRPr lang="ar-JO" sz="2400" dirty="0"/>
                    </a:p>
                  </a:txBody>
                  <a:tcPr/>
                </a:tc>
              </a:tr>
              <a:tr h="1479576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1)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400" dirty="0" smtClean="0"/>
                        <a:t>وسائل</a:t>
                      </a:r>
                      <a:r>
                        <a:rPr lang="ar-JO" sz="2400" baseline="0" dirty="0" smtClean="0"/>
                        <a:t> الاتصالات والتواصل بين أفراد المجتمع 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400" dirty="0" smtClean="0"/>
                        <a:t>كان الناس يستخدمون الحمام الزاجل وساعي البريد .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400" dirty="0" smtClean="0"/>
                        <a:t>أصبح هناك تطور في وسائل التواصل الاجتماعي.</a:t>
                      </a:r>
                      <a:endParaRPr lang="ar-JO" sz="2400" dirty="0"/>
                    </a:p>
                  </a:txBody>
                  <a:tcPr/>
                </a:tc>
              </a:tr>
              <a:tr h="1131441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2)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400" dirty="0" smtClean="0"/>
                        <a:t>وسائل النقل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2400" dirty="0" smtClean="0"/>
                    </a:p>
                    <a:p>
                      <a:pPr algn="r" rtl="1"/>
                      <a:r>
                        <a:rPr lang="ar-JO" sz="2400" dirty="0" smtClean="0"/>
                        <a:t>كانوا ينتقلون </a:t>
                      </a:r>
                      <a:r>
                        <a:rPr lang="ar-JO" sz="2400" dirty="0" smtClean="0"/>
                        <a:t>عن طريق الدواب .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400" dirty="0" smtClean="0"/>
                        <a:t>تعددت وسائل النقل ،</a:t>
                      </a:r>
                      <a:r>
                        <a:rPr lang="ar-JO" sz="2400" baseline="0" dirty="0" smtClean="0"/>
                        <a:t> مثل : السيارات والطيارات والسفن .</a:t>
                      </a:r>
                      <a:endParaRPr lang="ar-JO" sz="2400" dirty="0"/>
                    </a:p>
                  </a:txBody>
                  <a:tcPr/>
                </a:tc>
              </a:tr>
              <a:tr h="917732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3)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400" dirty="0" smtClean="0"/>
                        <a:t>طرق التعلم 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نشاط</a:t>
                      </a:r>
                      <a:r>
                        <a:rPr lang="ar-JO" sz="2400" baseline="0" dirty="0" smtClean="0"/>
                        <a:t> ص28 ...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نشاط ص28 ...</a:t>
                      </a:r>
                      <a:endParaRPr lang="ar-JO" sz="2400" dirty="0"/>
                    </a:p>
                  </a:txBody>
                  <a:tcPr/>
                </a:tc>
              </a:tr>
              <a:tr h="1131441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4)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400" dirty="0" smtClean="0"/>
                        <a:t>علاج الأمراض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400" dirty="0" smtClean="0"/>
                        <a:t>كانوا يستخدمون مواد طبيعية في العلاج .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400" dirty="0" smtClean="0"/>
                        <a:t>تطورت أساليب العلاج .</a:t>
                      </a:r>
                      <a:endParaRPr lang="ar-JO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5720" y="357166"/>
            <a:ext cx="8501122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" name="مربع نص 2"/>
          <p:cNvSpPr txBox="1"/>
          <p:nvPr/>
        </p:nvSpPr>
        <p:spPr>
          <a:xfrm>
            <a:off x="500034" y="357166"/>
            <a:ext cx="807249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JO" sz="2400" dirty="0" smtClean="0"/>
              <a:t>نشاط صفحة 31 :</a:t>
            </a:r>
          </a:p>
          <a:p>
            <a:endParaRPr lang="ar-JO" sz="2400" dirty="0" smtClean="0"/>
          </a:p>
          <a:p>
            <a:pPr marL="457200" indent="-457200">
              <a:buAutoNum type="arabicParenR"/>
            </a:pPr>
            <a:r>
              <a:rPr lang="ar-JO" sz="2400" dirty="0" smtClean="0"/>
              <a:t>ما رأيك في مواقع التواصل الاجتماعي ؟</a:t>
            </a:r>
            <a:endParaRPr lang="ar-JO" sz="2400" dirty="0" smtClean="0"/>
          </a:p>
          <a:p>
            <a:pPr marL="457200" indent="-457200"/>
            <a:endParaRPr lang="ar-JO" sz="2400" dirty="0" smtClean="0"/>
          </a:p>
          <a:p>
            <a:pPr marL="457200" indent="-457200"/>
            <a:endParaRPr lang="ar-JO" sz="2400" dirty="0" smtClean="0"/>
          </a:p>
          <a:p>
            <a:pPr marL="457200" indent="-457200"/>
            <a:r>
              <a:rPr lang="ar-JO" sz="2400" dirty="0" smtClean="0"/>
              <a:t>2) كيف أثر في حياة المجتمعات ؟ </a:t>
            </a:r>
          </a:p>
          <a:p>
            <a:pPr marL="457200" indent="-457200"/>
            <a:endParaRPr lang="ar-JO" sz="2400" dirty="0"/>
          </a:p>
        </p:txBody>
      </p:sp>
      <p:sp>
        <p:nvSpPr>
          <p:cNvPr id="5" name="مربع نص 2"/>
          <p:cNvSpPr txBox="1"/>
          <p:nvPr/>
        </p:nvSpPr>
        <p:spPr>
          <a:xfrm>
            <a:off x="285720" y="3431120"/>
            <a:ext cx="8501122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JO" sz="2400" dirty="0" smtClean="0">
                <a:solidFill>
                  <a:schemeClr val="tx1"/>
                </a:solidFill>
              </a:rPr>
              <a:t>نشاط صفحة 31 :</a:t>
            </a:r>
          </a:p>
          <a:p>
            <a:endParaRPr lang="ar-JO" sz="2400" dirty="0" smtClean="0"/>
          </a:p>
          <a:p>
            <a:pPr marL="457200" indent="-457200">
              <a:buAutoNum type="arabicParenR"/>
            </a:pPr>
            <a:r>
              <a:rPr lang="ar-JO" sz="2400" dirty="0" smtClean="0">
                <a:solidFill>
                  <a:schemeClr val="tx1"/>
                </a:solidFill>
              </a:rPr>
              <a:t>كانت فكرة مفيدة لكن مع التطورات أصبحت تسوء.</a:t>
            </a:r>
            <a:endParaRPr lang="ar-JO" sz="2400" dirty="0" smtClean="0">
              <a:solidFill>
                <a:schemeClr val="tx1"/>
              </a:solidFill>
            </a:endParaRPr>
          </a:p>
          <a:p>
            <a:pPr marL="457200" indent="-457200"/>
            <a:endParaRPr lang="ar-JO" sz="2400" dirty="0" smtClean="0"/>
          </a:p>
          <a:p>
            <a:pPr marL="457200" indent="-457200"/>
            <a:r>
              <a:rPr lang="ar-JO" sz="2400" dirty="0" smtClean="0">
                <a:solidFill>
                  <a:schemeClr val="tx1"/>
                </a:solidFill>
              </a:rPr>
              <a:t>2) </a:t>
            </a:r>
            <a:r>
              <a:rPr lang="ar-JO" sz="2400" dirty="0" smtClean="0">
                <a:solidFill>
                  <a:schemeClr val="tx1"/>
                </a:solidFill>
              </a:rPr>
              <a:t>أحدث تغيرات إيجابية وأخرى سلبية.</a:t>
            </a:r>
            <a:r>
              <a:rPr lang="ar-JO" sz="2400" dirty="0" smtClean="0">
                <a:solidFill>
                  <a:schemeClr val="tx1"/>
                </a:solidFill>
              </a:rPr>
              <a:t> </a:t>
            </a:r>
            <a:endParaRPr lang="ar-JO" sz="2400" dirty="0" smtClean="0">
              <a:solidFill>
                <a:schemeClr val="tx1"/>
              </a:solidFill>
            </a:endParaRPr>
          </a:p>
          <a:p>
            <a:pPr marL="457200" indent="-457200"/>
            <a:endParaRPr lang="ar-JO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214282" y="428604"/>
            <a:ext cx="8715436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JO" sz="3200" dirty="0" smtClean="0">
                <a:solidFill>
                  <a:srgbClr val="0070C0"/>
                </a:solidFill>
              </a:rPr>
              <a:t>ثانيًا : أنماط التغير</a:t>
            </a:r>
          </a:p>
          <a:p>
            <a:pPr>
              <a:buFont typeface="Arial" pitchFamily="34" charset="0"/>
              <a:buChar char="•"/>
            </a:pPr>
            <a:endParaRPr lang="ar-JO" sz="3200" dirty="0" smtClean="0"/>
          </a:p>
          <a:p>
            <a:r>
              <a:rPr lang="ar-JO" sz="3200" dirty="0" smtClean="0">
                <a:solidFill>
                  <a:srgbClr val="000066"/>
                </a:solidFill>
              </a:rPr>
              <a:t>التغير بحد ذاته حالة طبيعية مستمرة استمرار الحياة ، وهو عملية مقبولة في المجتمعات ، ما دام أن التغير إيجابي لمصلحة الفرد والمجتمع .</a:t>
            </a:r>
          </a:p>
          <a:p>
            <a:endParaRPr lang="ar-JO" sz="3200" dirty="0" smtClean="0">
              <a:solidFill>
                <a:srgbClr val="000066"/>
              </a:solidFill>
            </a:endParaRPr>
          </a:p>
          <a:p>
            <a:r>
              <a:rPr lang="ar-JO" sz="3200" dirty="0" smtClean="0">
                <a:solidFill>
                  <a:srgbClr val="000066"/>
                </a:solidFill>
              </a:rPr>
              <a:t>إلا أن التغير بوصفه ظاهرة اجتماعية ، منه الإيجابي ومنه السلبي ، والمجتمعات التي تسعى إلى التقدم والتطور تنبذ التغيرات السلبية وتقاومها لأن لها آثارًا سلبية على المجتمع ، وتشجع كل تغير إيجابي يهدف إلى تحقيق المصلحة العامة للمجتمع </a:t>
            </a:r>
            <a:r>
              <a:rPr lang="ar-JO" sz="3200" dirty="0" smtClean="0"/>
              <a:t>. </a:t>
            </a:r>
            <a:endParaRPr lang="ar-JO" sz="3200" dirty="0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57158" y="285728"/>
            <a:ext cx="857256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JO" sz="3200" dirty="0" smtClean="0">
                <a:solidFill>
                  <a:srgbClr val="000066"/>
                </a:solidFill>
              </a:rPr>
              <a:t>تأمل التغيرات الآتية ، وبيّن ما هو إيجابي ، وما هو سلبي ، ولماذا ؟</a:t>
            </a:r>
          </a:p>
          <a:p>
            <a:endParaRPr lang="ar-JO" sz="3200" dirty="0" smtClean="0">
              <a:solidFill>
                <a:srgbClr val="000066"/>
              </a:solidFill>
            </a:endParaRPr>
          </a:p>
          <a:p>
            <a:r>
              <a:rPr lang="ar-JO" sz="3200" dirty="0" smtClean="0">
                <a:solidFill>
                  <a:srgbClr val="000066"/>
                </a:solidFill>
              </a:rPr>
              <a:t>1) ازدياد نسبة تعليم الإناث </a:t>
            </a:r>
            <a:r>
              <a:rPr lang="ar-JO" sz="3200" dirty="0" smtClean="0">
                <a:solidFill>
                  <a:srgbClr val="000066"/>
                </a:solidFill>
                <a:sym typeface="Wingdings"/>
              </a:rPr>
              <a:t> إيجابي .</a:t>
            </a:r>
          </a:p>
          <a:p>
            <a:r>
              <a:rPr lang="ar-JO" sz="3200" dirty="0" smtClean="0">
                <a:solidFill>
                  <a:srgbClr val="000066"/>
                </a:solidFill>
                <a:sym typeface="Wingdings"/>
              </a:rPr>
              <a:t>2) انتشار ظاهرة التفكك الأسري  سلبي .</a:t>
            </a:r>
            <a:endParaRPr lang="ar-JO" sz="3200" dirty="0" smtClean="0">
              <a:solidFill>
                <a:srgbClr val="000066"/>
              </a:solidFill>
            </a:endParaRPr>
          </a:p>
          <a:p>
            <a:r>
              <a:rPr lang="ar-JO" sz="3200" dirty="0" smtClean="0">
                <a:solidFill>
                  <a:srgbClr val="000066"/>
                </a:solidFill>
              </a:rPr>
              <a:t>3) مشاركة المرأة في النشاط الاقتصادي </a:t>
            </a:r>
            <a:r>
              <a:rPr lang="ar-JO" sz="3200" dirty="0" smtClean="0">
                <a:solidFill>
                  <a:srgbClr val="000066"/>
                </a:solidFill>
                <a:sym typeface="Wingdings"/>
              </a:rPr>
              <a:t> إيجابي .</a:t>
            </a:r>
          </a:p>
          <a:p>
            <a:r>
              <a:rPr lang="ar-JO" sz="3200" dirty="0" smtClean="0">
                <a:solidFill>
                  <a:srgbClr val="000066"/>
                </a:solidFill>
                <a:sym typeface="Wingdings"/>
              </a:rPr>
              <a:t>4) قضاء ساعات طويلة أمام الإنترنت  سلبي .</a:t>
            </a:r>
          </a:p>
          <a:p>
            <a:r>
              <a:rPr lang="ar-JO" sz="3200" dirty="0" smtClean="0">
                <a:solidFill>
                  <a:srgbClr val="000066"/>
                </a:solidFill>
                <a:sym typeface="Wingdings"/>
              </a:rPr>
              <a:t>5) العنف الأسري   سلبي .</a:t>
            </a:r>
            <a:endParaRPr lang="ar-JO" sz="32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57158" y="285728"/>
            <a:ext cx="8572560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JO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عمل الطالبات :</a:t>
            </a:r>
          </a:p>
          <a:p>
            <a:endParaRPr lang="ar-JO" sz="4400" dirty="0" smtClean="0"/>
          </a:p>
          <a:p>
            <a:pPr>
              <a:buFontTx/>
              <a:buChar char="-"/>
            </a:pPr>
            <a:r>
              <a:rPr lang="ar-JO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راما رمزي .</a:t>
            </a:r>
          </a:p>
          <a:p>
            <a:pPr>
              <a:buFontTx/>
              <a:buChar char="-"/>
            </a:pPr>
            <a:r>
              <a:rPr lang="ar-JO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ربى </a:t>
            </a:r>
            <a:r>
              <a:rPr lang="ar-JO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النجار.</a:t>
            </a:r>
            <a:endParaRPr lang="ar-JO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ar-JO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سارة </a:t>
            </a:r>
            <a:r>
              <a:rPr lang="ar-JO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فؤاد .</a:t>
            </a:r>
          </a:p>
          <a:p>
            <a:pPr>
              <a:buFontTx/>
              <a:buChar char="-"/>
            </a:pPr>
            <a:r>
              <a:rPr lang="ar-JO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ميار محمد.</a:t>
            </a:r>
            <a:endParaRPr lang="ar-JO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14282" y="428604"/>
            <a:ext cx="8572560" cy="6986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charset="0"/>
              <a:buChar char="•"/>
            </a:pPr>
            <a:r>
              <a:rPr lang="ar-JO" sz="3200" dirty="0" smtClean="0">
                <a:solidFill>
                  <a:srgbClr val="000066"/>
                </a:solidFill>
              </a:rPr>
              <a:t>هل تغيرت الأدوار والمسؤوليات الّتي كنتَ تُمارِسها وأنتَ طفلٌ صغيرٌ ، عن الأدوار الّتي تُمارسها حاليًا ؟ لماذا ؟ </a:t>
            </a:r>
          </a:p>
          <a:p>
            <a:endParaRPr lang="ar-JO" sz="3200" dirty="0" smtClean="0"/>
          </a:p>
          <a:p>
            <a:pPr>
              <a:buFontTx/>
              <a:buChar char="-"/>
            </a:pPr>
            <a:r>
              <a:rPr lang="ar-JO" sz="3200" dirty="0" smtClean="0">
                <a:solidFill>
                  <a:srgbClr val="0070C0"/>
                </a:solidFill>
              </a:rPr>
              <a:t>الجواب : </a:t>
            </a:r>
            <a:r>
              <a:rPr lang="ar-JO" sz="3200" dirty="0" smtClean="0">
                <a:solidFill>
                  <a:srgbClr val="000066"/>
                </a:solidFill>
              </a:rPr>
              <a:t>نعم ، لأنّه عندما يكبر الإنسان تختلف أفكارهُ وتتطوّر ، وتتغيّر احتياجاتُهُ ومتطلّباتهُ وقدراته على فعل الأشياء .</a:t>
            </a:r>
          </a:p>
          <a:p>
            <a:pPr>
              <a:buFontTx/>
              <a:buChar char="-"/>
            </a:pPr>
            <a:endParaRPr lang="ar-JO" sz="3200" dirty="0"/>
          </a:p>
          <a:p>
            <a:r>
              <a:rPr lang="ar-JO" sz="3200" dirty="0" smtClean="0">
                <a:solidFill>
                  <a:srgbClr val="000066"/>
                </a:solidFill>
              </a:rPr>
              <a:t>  إن التغير والتطور من طبيعة الحياة وسنن الكون ، إذ يمرّ الإنسان بفترات نموٍّ مختلفة تنعكس على أدواره وأنماط تفكيره ، وكذلك المجتمعات المختلفة تتغير وتتطور انسجامًا مع التغيرات التي تحدث في العالم . </a:t>
            </a:r>
          </a:p>
          <a:p>
            <a:endParaRPr lang="ar-JO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00034" y="500042"/>
            <a:ext cx="8429684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charset="0"/>
              <a:buChar char="•"/>
            </a:pPr>
            <a:r>
              <a:rPr lang="ar-JO" sz="3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أولًا أنماط التغير : </a:t>
            </a:r>
          </a:p>
          <a:p>
            <a:r>
              <a:rPr lang="ar-JO" sz="3200" dirty="0"/>
              <a:t/>
            </a:r>
            <a:br>
              <a:rPr lang="ar-JO" sz="3200" dirty="0"/>
            </a:br>
            <a:r>
              <a:rPr lang="ar-JO" sz="3200" dirty="0" smtClean="0">
                <a:solidFill>
                  <a:srgbClr val="000066"/>
                </a:solidFill>
              </a:rPr>
              <a:t>  تظهر أنماط التغير في جوانب الحياة جميعها في المجتمع ، إذ نلاحظ التغيرات في الأدوات والوسائل التي يستخدمها الإنسان ، مثل وسائل النقل وأدوات البناء وتكنولوجيا المعلومات ، ونلاحظ أيضًا تغيرات في العلاقات الاجتماعية بين أفراد المجتمع ، وتغيرات في الأدوار التي يؤديها الأفراد في داخل المجتمع .</a:t>
            </a:r>
            <a:endParaRPr lang="ar-JO" sz="32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810"/>
          </a:xfrm>
        </p:spPr>
        <p:txBody>
          <a:bodyPr>
            <a:normAutofit/>
          </a:bodyPr>
          <a:lstStyle/>
          <a:p>
            <a:pPr algn="r"/>
            <a:r>
              <a:rPr lang="ar-JO" sz="3200" dirty="0" smtClean="0"/>
              <a:t>* نشاط </a:t>
            </a:r>
            <a:r>
              <a:rPr lang="ar-JO" sz="3200" dirty="0" smtClean="0"/>
              <a:t>صفحة 28</a:t>
            </a:r>
            <a:endParaRPr lang="ar-JO" sz="32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068473"/>
              </p:ext>
            </p:extLst>
          </p:nvPr>
        </p:nvGraphicFramePr>
        <p:xfrm>
          <a:off x="251520" y="692696"/>
          <a:ext cx="8643998" cy="58190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5920"/>
                <a:gridCol w="2440921"/>
                <a:gridCol w="2489312"/>
                <a:gridCol w="2667845"/>
              </a:tblGrid>
              <a:tr h="576445">
                <a:tc>
                  <a:txBody>
                    <a:bodyPr/>
                    <a:lstStyle/>
                    <a:p>
                      <a:pPr rtl="1"/>
                      <a:r>
                        <a:rPr lang="ar-JO" sz="2000" dirty="0" smtClean="0"/>
                        <a:t>الرقم</a:t>
                      </a:r>
                      <a:endParaRPr lang="ar-J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000" dirty="0" smtClean="0"/>
                        <a:t>القضية</a:t>
                      </a:r>
                      <a:endParaRPr lang="ar-J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000" dirty="0" smtClean="0"/>
                        <a:t>الماضي </a:t>
                      </a:r>
                      <a:endParaRPr lang="ar-J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000" dirty="0" smtClean="0"/>
                        <a:t>الحاضر</a:t>
                      </a:r>
                      <a:endParaRPr lang="ar-JO" sz="2000" dirty="0"/>
                    </a:p>
                  </a:txBody>
                  <a:tcPr/>
                </a:tc>
              </a:tr>
              <a:tr h="1766987">
                <a:tc>
                  <a:txBody>
                    <a:bodyPr/>
                    <a:lstStyle/>
                    <a:p>
                      <a:pPr rtl="1"/>
                      <a:r>
                        <a:rPr lang="ar-JO" sz="2000" dirty="0" smtClean="0"/>
                        <a:t>1)</a:t>
                      </a:r>
                      <a:endParaRPr lang="ar-J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dirty="0" smtClean="0"/>
                        <a:t>حجم</a:t>
                      </a:r>
                      <a:r>
                        <a:rPr lang="ar-JO" sz="2000" baseline="0" dirty="0" smtClean="0"/>
                        <a:t> الأسرة</a:t>
                      </a:r>
                      <a:endParaRPr lang="ar-J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dirty="0" smtClean="0"/>
                        <a:t>كانوا يعيشون على شكل قبائل تعيش في بيوت متجاورة</a:t>
                      </a:r>
                      <a:r>
                        <a:rPr lang="ar-JO" sz="2000" baseline="0" dirty="0" smtClean="0"/>
                        <a:t> ويجتمعون في أماكن تتوفر فيها احتياجاتهم القليلة .</a:t>
                      </a:r>
                      <a:endParaRPr lang="ar-J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dirty="0" smtClean="0"/>
                        <a:t>أصبحوا يعيشون بشكل مستقل وقل عدد أفراد المجتمع بسبب</a:t>
                      </a:r>
                      <a:r>
                        <a:rPr lang="ar-JO" sz="2000" baseline="0" dirty="0" smtClean="0"/>
                        <a:t> بعض الظروف المعيشية .</a:t>
                      </a:r>
                      <a:endParaRPr lang="ar-JO" sz="2000" dirty="0"/>
                    </a:p>
                  </a:txBody>
                  <a:tcPr/>
                </a:tc>
              </a:tr>
              <a:tr h="1206039">
                <a:tc>
                  <a:txBody>
                    <a:bodyPr/>
                    <a:lstStyle/>
                    <a:p>
                      <a:pPr rtl="1"/>
                      <a:r>
                        <a:rPr lang="ar-JO" sz="2000" dirty="0" smtClean="0"/>
                        <a:t>2)</a:t>
                      </a:r>
                      <a:endParaRPr lang="ar-J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dirty="0" smtClean="0"/>
                        <a:t>المباني السكنية</a:t>
                      </a:r>
                      <a:endParaRPr lang="ar-J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dirty="0" smtClean="0"/>
                        <a:t>كانت البيوت بسيطة تُبنى</a:t>
                      </a:r>
                      <a:r>
                        <a:rPr lang="ar-JO" sz="2000" baseline="0" dirty="0" smtClean="0"/>
                        <a:t> حسب المواد المتوفرة ، مثل : بيوت الشعر والطين .</a:t>
                      </a:r>
                      <a:endParaRPr lang="ar-J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dirty="0" smtClean="0"/>
                        <a:t>أصبحت البيوت تُبنى من الحجر القوي والمتين .</a:t>
                      </a:r>
                      <a:endParaRPr lang="ar-JO" sz="2000" dirty="0"/>
                    </a:p>
                  </a:txBody>
                  <a:tcPr/>
                </a:tc>
              </a:tr>
              <a:tr h="1206039">
                <a:tc>
                  <a:txBody>
                    <a:bodyPr/>
                    <a:lstStyle/>
                    <a:p>
                      <a:pPr rtl="1"/>
                      <a:r>
                        <a:rPr lang="ar-JO" sz="2000" dirty="0" smtClean="0"/>
                        <a:t>3)</a:t>
                      </a:r>
                      <a:endParaRPr lang="ar-J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dirty="0" smtClean="0"/>
                        <a:t>عمل المرأة</a:t>
                      </a:r>
                      <a:endParaRPr lang="ar-J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dirty="0" smtClean="0"/>
                        <a:t>كانت المرأة تعمل في الأراضي الزراعية ، ولم يكن لها دور في النشاط الاقتصادي</a:t>
                      </a:r>
                      <a:r>
                        <a:rPr lang="ar-JO" sz="2000" baseline="0" dirty="0" smtClean="0"/>
                        <a:t> .</a:t>
                      </a:r>
                      <a:endParaRPr lang="ar-J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dirty="0" smtClean="0"/>
                        <a:t>أصبحت المرأة تعمل في مجالات متعددة وتساهم في النشاط الاقتصادي ،</a:t>
                      </a:r>
                      <a:endParaRPr lang="ar-JO" sz="2000" dirty="0"/>
                    </a:p>
                  </a:txBody>
                  <a:tcPr/>
                </a:tc>
              </a:tr>
              <a:tr h="645091">
                <a:tc>
                  <a:txBody>
                    <a:bodyPr/>
                    <a:lstStyle/>
                    <a:p>
                      <a:pPr rtl="1"/>
                      <a:r>
                        <a:rPr lang="ar-JO" sz="2000" dirty="0" smtClean="0"/>
                        <a:t>4)</a:t>
                      </a:r>
                      <a:endParaRPr lang="ar-J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dirty="0" smtClean="0"/>
                        <a:t>التعليم</a:t>
                      </a:r>
                      <a:endParaRPr lang="ar-J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dirty="0" smtClean="0"/>
                        <a:t>كان التعليم ضعيف .</a:t>
                      </a:r>
                      <a:endParaRPr lang="ar-J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000" dirty="0" smtClean="0"/>
                        <a:t>تطور التعليم وتعددت مجالاته .</a:t>
                      </a:r>
                      <a:endParaRPr lang="ar-JO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5720" y="357166"/>
            <a:ext cx="8572560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4000" dirty="0">
                <a:solidFill>
                  <a:srgbClr val="000066"/>
                </a:solidFill>
              </a:rPr>
              <a:t> </a:t>
            </a:r>
            <a:r>
              <a:rPr lang="ar-JO" sz="4000" dirty="0" smtClean="0">
                <a:solidFill>
                  <a:srgbClr val="000066"/>
                </a:solidFill>
              </a:rPr>
              <a:t> فالتغير بمفهومه العام هو التحول من حالٍ إلى حال ، إما بشكل جزئي أو كلي ، سواء كان تحولًا إيجابيًا أم سلبيًا ، ويكون ذلك على مستوى الفرد والأسرة والمجتمع والعالم كله . </a:t>
            </a:r>
            <a:endParaRPr lang="ar-JO" sz="4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11560" y="188640"/>
            <a:ext cx="8286808" cy="6986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>
              <a:buAutoNum type="arabicParenR"/>
            </a:pPr>
            <a:r>
              <a:rPr lang="ar-JO" sz="3200" dirty="0" smtClean="0">
                <a:solidFill>
                  <a:srgbClr val="0070C0"/>
                </a:solidFill>
              </a:rPr>
              <a:t>التغير على المستوى الفردي </a:t>
            </a:r>
          </a:p>
          <a:p>
            <a:pPr marL="514350" indent="-514350">
              <a:buAutoNum type="arabicParenR"/>
            </a:pPr>
            <a:endParaRPr lang="ar-JO" sz="3200" dirty="0"/>
          </a:p>
          <a:p>
            <a:pPr marL="514350" indent="-514350"/>
            <a:r>
              <a:rPr lang="ar-JO" sz="3200" dirty="0" smtClean="0">
                <a:solidFill>
                  <a:srgbClr val="000066"/>
                </a:solidFill>
              </a:rPr>
              <a:t>يمر الإنسان بمراحل متتابعة في عملية النمو ، ويتبعها تغير وتطور في الفهم والسلوك .</a:t>
            </a:r>
          </a:p>
          <a:p>
            <a:pPr marL="514350" indent="-514350"/>
            <a:endParaRPr lang="ar-JO" sz="3200" dirty="0" smtClean="0"/>
          </a:p>
          <a:p>
            <a:pPr marL="514350" indent="-514350"/>
            <a:r>
              <a:rPr lang="ar-JO" sz="3200" dirty="0" smtClean="0">
                <a:solidFill>
                  <a:srgbClr val="000066"/>
                </a:solidFill>
              </a:rPr>
              <a:t>يعد التعليم من العوامل المهمة التي تؤدي إلى</a:t>
            </a:r>
            <a:r>
              <a:rPr lang="ar-JO" sz="3200" dirty="0" smtClean="0"/>
              <a:t> </a:t>
            </a:r>
            <a:r>
              <a:rPr lang="ar-JO" sz="3200" dirty="0" smtClean="0">
                <a:solidFill>
                  <a:srgbClr val="000066"/>
                </a:solidFill>
              </a:rPr>
              <a:t>التغير في حياة الإنسان ، إذ يترتب على ذلك ازدياد معارفه واكتساب مهارات جديدة ، وهذا يساعد في صقل شخصيته وتكوين اتجاهات ثابتة نحو القضايا المختلفة </a:t>
            </a:r>
            <a:r>
              <a:rPr lang="ar-JO" sz="3200" dirty="0" smtClean="0"/>
              <a:t>. </a:t>
            </a:r>
          </a:p>
          <a:p>
            <a:pPr marL="514350" indent="-514350"/>
            <a:endParaRPr lang="ar-JO" sz="3200" dirty="0"/>
          </a:p>
          <a:p>
            <a:pPr marL="514350" indent="-514350"/>
            <a:endParaRPr lang="ar-JO" sz="3200" dirty="0" smtClean="0"/>
          </a:p>
          <a:p>
            <a:pPr marL="514350" indent="-514350"/>
            <a:endParaRPr lang="ar-JO" sz="3200" dirty="0" smtClean="0"/>
          </a:p>
          <a:p>
            <a:pPr marL="514350" indent="-514350"/>
            <a:endParaRPr lang="ar-JO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14380"/>
          </a:xfrm>
        </p:spPr>
        <p:txBody>
          <a:bodyPr>
            <a:normAutofit fontScale="90000"/>
          </a:bodyPr>
          <a:lstStyle/>
          <a:p>
            <a:pPr algn="r"/>
            <a:r>
              <a:rPr lang="ar-JO" dirty="0" smtClean="0"/>
              <a:t>نشاط صفحة 29 :</a:t>
            </a:r>
            <a:endParaRPr lang="ar-JO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127148"/>
              </p:ext>
            </p:extLst>
          </p:nvPr>
        </p:nvGraphicFramePr>
        <p:xfrm>
          <a:off x="251520" y="1052736"/>
          <a:ext cx="8568952" cy="5303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32347"/>
                <a:gridCol w="3152129"/>
                <a:gridCol w="2142238"/>
                <a:gridCol w="2142238"/>
              </a:tblGrid>
              <a:tr h="221664"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الرقم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القضية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مؤيد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معارض </a:t>
                      </a:r>
                      <a:endParaRPr lang="ar-JO" sz="2400" dirty="0"/>
                    </a:p>
                  </a:txBody>
                  <a:tcPr/>
                </a:tc>
              </a:tr>
              <a:tr h="667887"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1)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انتشار التدخين والمخدرات بين الشباب .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5400" dirty="0" smtClean="0">
                          <a:sym typeface="Wingdings"/>
                        </a:rPr>
                        <a:t></a:t>
                      </a:r>
                      <a:endParaRPr lang="ar-JO" sz="5400" dirty="0"/>
                    </a:p>
                  </a:txBody>
                  <a:tcPr/>
                </a:tc>
              </a:tr>
              <a:tr h="667887"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2)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الاعتداء على الممتلكات</a:t>
                      </a:r>
                      <a:r>
                        <a:rPr lang="ar-JO" sz="2400" baseline="0" dirty="0" smtClean="0"/>
                        <a:t> العامة .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5400" dirty="0" smtClean="0">
                          <a:sym typeface="Wingdings"/>
                        </a:rPr>
                        <a:t></a:t>
                      </a:r>
                      <a:endParaRPr lang="ar-JO" sz="5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/>
                </a:tc>
              </a:tr>
              <a:tr h="667887"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3)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التسرب من المدرسة.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5400" dirty="0" smtClean="0">
                          <a:sym typeface="Wingdings"/>
                        </a:rPr>
                        <a:t></a:t>
                      </a:r>
                      <a:endParaRPr lang="ar-JO" sz="5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/>
                </a:tc>
              </a:tr>
              <a:tr h="667887"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4)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المشاركة في المناسبات</a:t>
                      </a:r>
                      <a:r>
                        <a:rPr lang="ar-JO" sz="2400" baseline="0" dirty="0" smtClean="0"/>
                        <a:t> الوطنية .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5400" dirty="0" smtClean="0">
                          <a:sym typeface="Wingdings"/>
                        </a:rPr>
                        <a:t></a:t>
                      </a:r>
                      <a:endParaRPr lang="ar-JO" sz="5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sz="2400"/>
                    </a:p>
                  </a:txBody>
                  <a:tcPr/>
                </a:tc>
              </a:tr>
              <a:tr h="315580"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5)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2400" dirty="0" smtClean="0"/>
                        <a:t>نبذ إطلاق العيارات</a:t>
                      </a:r>
                      <a:r>
                        <a:rPr lang="ar-JO" sz="2400" baseline="0" dirty="0" smtClean="0"/>
                        <a:t> النارية .</a:t>
                      </a:r>
                      <a:endParaRPr lang="ar-J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sz="5400" dirty="0" smtClean="0">
                          <a:sym typeface="Wingdings"/>
                        </a:rPr>
                        <a:t></a:t>
                      </a:r>
                      <a:endParaRPr lang="ar-JO" sz="5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00034" y="357166"/>
            <a:ext cx="8429684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200" dirty="0" smtClean="0">
                <a:solidFill>
                  <a:srgbClr val="0070C0"/>
                </a:solidFill>
              </a:rPr>
              <a:t>2) التغير على مستوى الأسرة </a:t>
            </a:r>
            <a:endParaRPr lang="en-US" sz="3200" dirty="0" smtClean="0">
              <a:solidFill>
                <a:srgbClr val="000066"/>
              </a:solidFill>
            </a:endParaRPr>
          </a:p>
          <a:p>
            <a:endParaRPr lang="ar-JO" sz="3200" dirty="0" smtClean="0">
              <a:solidFill>
                <a:srgbClr val="000066"/>
              </a:solidFill>
            </a:endParaRPr>
          </a:p>
          <a:p>
            <a:r>
              <a:rPr lang="ar-JO" sz="3200" dirty="0" smtClean="0">
                <a:solidFill>
                  <a:srgbClr val="000066"/>
                </a:solidFill>
              </a:rPr>
              <a:t>تعد الأسرة المؤسسة الاجتماعية الأولى </a:t>
            </a:r>
            <a:r>
              <a:rPr lang="ar-JO" sz="3200" dirty="0" err="1" smtClean="0">
                <a:solidFill>
                  <a:srgbClr val="000066"/>
                </a:solidFill>
              </a:rPr>
              <a:t>المسؤولة</a:t>
            </a:r>
            <a:r>
              <a:rPr lang="ar-JO" sz="3200" dirty="0" smtClean="0">
                <a:solidFill>
                  <a:srgbClr val="000066"/>
                </a:solidFill>
              </a:rPr>
              <a:t> عن التنشئة الاجتماعية ، وتؤدي دورًا أساسيًا في سلوك الأفراد ، عن طريق التربية التي تقدمها لأفرادها ، وقد مرّت الأسرة بمراحل تطوّر عدة سواء في شكلها أو حجمها أو وظائفها ، نتيجة التطورات والمستجدات من حولها 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5720" y="357166"/>
            <a:ext cx="8572560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200" dirty="0" smtClean="0">
                <a:solidFill>
                  <a:srgbClr val="0070C0"/>
                </a:solidFill>
              </a:rPr>
              <a:t>3) التغير على مستوى المجتمع </a:t>
            </a:r>
          </a:p>
          <a:p>
            <a:endParaRPr lang="ar-JO" sz="3200" dirty="0" smtClean="0"/>
          </a:p>
          <a:p>
            <a:r>
              <a:rPr lang="ar-JO" sz="3200" dirty="0" smtClean="0">
                <a:solidFill>
                  <a:srgbClr val="000066"/>
                </a:solidFill>
              </a:rPr>
              <a:t>يتفاعل الإنسان مع محيطه الاجتماعي عن طريق العلاقات الاجتماعية والأدوار الوظيفية ، وبهذا فإن مجموع التغيّرات على مستوى الفرد والأسرة ينعكس بصورة مباشرة على المجتمع كله ، لذلك فإن التغير في المجتمع عملية مستمرة تحدث بين فترة وأخرى ، </a:t>
            </a:r>
            <a:endParaRPr lang="ar-JO" sz="32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160</TotalTime>
  <Words>683</Words>
  <Application>Microsoft Office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Slipstream</vt:lpstr>
      <vt:lpstr>طبيعة التغير</vt:lpstr>
      <vt:lpstr>PowerPoint Presentation</vt:lpstr>
      <vt:lpstr>PowerPoint Presentation</vt:lpstr>
      <vt:lpstr>* نشاط صفحة 28</vt:lpstr>
      <vt:lpstr>PowerPoint Presentation</vt:lpstr>
      <vt:lpstr>PowerPoint Presentation</vt:lpstr>
      <vt:lpstr>نشاط صفحة 29 :</vt:lpstr>
      <vt:lpstr>PowerPoint Presentation</vt:lpstr>
      <vt:lpstr>PowerPoint Presentation</vt:lpstr>
      <vt:lpstr>* نشاط صفحة 30 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طبيعة التغير</dc:title>
  <dc:creator>user</dc:creator>
  <cp:lastModifiedBy>Leader</cp:lastModifiedBy>
  <cp:revision>7</cp:revision>
  <dcterms:created xsi:type="dcterms:W3CDTF">2017-03-04T17:38:13Z</dcterms:created>
  <dcterms:modified xsi:type="dcterms:W3CDTF">2017-03-06T15:49:55Z</dcterms:modified>
</cp:coreProperties>
</file>