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99B"/>
    <a:srgbClr val="52CDF8"/>
    <a:srgbClr val="00C7F6"/>
    <a:srgbClr val="00FFFF"/>
    <a:srgbClr val="33CCCC"/>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p:scale>
          <a:sx n="86" d="100"/>
          <a:sy n="86" d="100"/>
        </p:scale>
        <p:origin x="-18"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63042-AFDD-4AD2-BC4E-F24D8754CD30}" type="doc">
      <dgm:prSet loTypeId="urn:microsoft.com/office/officeart/2005/8/layout/radial3" loCatId="cycle" qsTypeId="urn:microsoft.com/office/officeart/2005/8/quickstyle/simple1" qsCatId="simple" csTypeId="urn:microsoft.com/office/officeart/2005/8/colors/accent2_5" csCatId="accent2" phldr="1"/>
      <dgm:spPr/>
      <dgm:t>
        <a:bodyPr/>
        <a:lstStyle/>
        <a:p>
          <a:endParaRPr lang="en-AU"/>
        </a:p>
      </dgm:t>
    </dgm:pt>
    <dgm:pt modelId="{5C95F3A7-7141-4FA8-A5AB-F4D200A8C02B}">
      <dgm:prSet phldrT="[نص]"/>
      <dgm:spPr/>
      <dgm:t>
        <a:bodyPr/>
        <a:lstStyle/>
        <a:p>
          <a:r>
            <a:rPr lang="ar-JO" dirty="0" smtClean="0"/>
            <a:t>المبادرات الاقتصادية</a:t>
          </a:r>
          <a:endParaRPr lang="en-AU" dirty="0"/>
        </a:p>
      </dgm:t>
    </dgm:pt>
    <dgm:pt modelId="{45D57AA0-0570-47F9-A219-0A82D8048E2F}" type="parTrans" cxnId="{06FC78E1-4DF2-4A49-81D3-DAB51BB38211}">
      <dgm:prSet/>
      <dgm:spPr/>
      <dgm:t>
        <a:bodyPr/>
        <a:lstStyle/>
        <a:p>
          <a:endParaRPr lang="en-AU"/>
        </a:p>
      </dgm:t>
    </dgm:pt>
    <dgm:pt modelId="{F5EA7E75-7BF7-42D2-A281-39B362403507}" type="sibTrans" cxnId="{06FC78E1-4DF2-4A49-81D3-DAB51BB38211}">
      <dgm:prSet/>
      <dgm:spPr/>
      <dgm:t>
        <a:bodyPr/>
        <a:lstStyle/>
        <a:p>
          <a:endParaRPr lang="en-AU"/>
        </a:p>
      </dgm:t>
    </dgm:pt>
    <dgm:pt modelId="{31AFA3C1-6CF4-48F2-A2AE-F45C9D85E6FC}">
      <dgm:prSet phldrT="[نص]"/>
      <dgm:spPr/>
      <dgm:t>
        <a:bodyPr/>
        <a:lstStyle/>
        <a:p>
          <a:r>
            <a:rPr lang="ar-JO" dirty="0" smtClean="0"/>
            <a:t>مبادرة تطوير العقبة الاقتصادية</a:t>
          </a:r>
          <a:endParaRPr lang="en-AU" dirty="0"/>
        </a:p>
      </dgm:t>
    </dgm:pt>
    <dgm:pt modelId="{E860D058-0FE9-460B-AE66-178536766D1F}" type="parTrans" cxnId="{55D91132-5506-4C34-8823-C1A478AA7FE7}">
      <dgm:prSet/>
      <dgm:spPr/>
      <dgm:t>
        <a:bodyPr/>
        <a:lstStyle/>
        <a:p>
          <a:endParaRPr lang="en-AU"/>
        </a:p>
      </dgm:t>
    </dgm:pt>
    <dgm:pt modelId="{6D2A8195-B54E-412E-B97F-8C82688C633C}" type="sibTrans" cxnId="{55D91132-5506-4C34-8823-C1A478AA7FE7}">
      <dgm:prSet/>
      <dgm:spPr/>
      <dgm:t>
        <a:bodyPr/>
        <a:lstStyle/>
        <a:p>
          <a:endParaRPr lang="en-AU"/>
        </a:p>
      </dgm:t>
    </dgm:pt>
    <dgm:pt modelId="{EF176723-6F3C-4B55-9371-DD12FBF6A398}">
      <dgm:prSet phldrT="[نص]"/>
      <dgm:spPr/>
      <dgm:t>
        <a:bodyPr/>
        <a:lstStyle/>
        <a:p>
          <a:r>
            <a:rPr lang="ar-JO" dirty="0" smtClean="0"/>
            <a:t>مبادرة تطوير قطاع السياحة</a:t>
          </a:r>
          <a:endParaRPr lang="en-AU" dirty="0"/>
        </a:p>
      </dgm:t>
    </dgm:pt>
    <dgm:pt modelId="{83D499D0-A799-475B-BA22-FF7F9A0734AD}" type="parTrans" cxnId="{83CD87C8-953F-4384-8A50-12E01774D051}">
      <dgm:prSet/>
      <dgm:spPr/>
      <dgm:t>
        <a:bodyPr/>
        <a:lstStyle/>
        <a:p>
          <a:endParaRPr lang="en-AU"/>
        </a:p>
      </dgm:t>
    </dgm:pt>
    <dgm:pt modelId="{3AE0D157-6FC5-4ECA-B1D2-E44B3B2984D3}" type="sibTrans" cxnId="{83CD87C8-953F-4384-8A50-12E01774D051}">
      <dgm:prSet/>
      <dgm:spPr/>
      <dgm:t>
        <a:bodyPr/>
        <a:lstStyle/>
        <a:p>
          <a:endParaRPr lang="en-AU"/>
        </a:p>
      </dgm:t>
    </dgm:pt>
    <dgm:pt modelId="{F7337911-8776-454A-BA11-53B6176ACAD5}">
      <dgm:prSet phldrT="[نص]"/>
      <dgm:spPr/>
      <dgm:t>
        <a:bodyPr/>
        <a:lstStyle/>
        <a:p>
          <a:r>
            <a:rPr lang="ar-JO" dirty="0" smtClean="0"/>
            <a:t>مبادرة قطاع الزراعة</a:t>
          </a:r>
          <a:endParaRPr lang="en-AU" dirty="0"/>
        </a:p>
      </dgm:t>
    </dgm:pt>
    <dgm:pt modelId="{48F9F531-8B15-4C35-8284-3DDD88806D85}" type="parTrans" cxnId="{FCC87C91-C556-4A89-AE26-EB8B29116B15}">
      <dgm:prSet/>
      <dgm:spPr/>
      <dgm:t>
        <a:bodyPr/>
        <a:lstStyle/>
        <a:p>
          <a:endParaRPr lang="en-AU"/>
        </a:p>
      </dgm:t>
    </dgm:pt>
    <dgm:pt modelId="{598EE4CD-E098-4535-8E7E-71E572180D68}" type="sibTrans" cxnId="{FCC87C91-C556-4A89-AE26-EB8B29116B15}">
      <dgm:prSet/>
      <dgm:spPr/>
      <dgm:t>
        <a:bodyPr/>
        <a:lstStyle/>
        <a:p>
          <a:endParaRPr lang="en-AU"/>
        </a:p>
      </dgm:t>
    </dgm:pt>
    <dgm:pt modelId="{90DB89FB-2402-4A70-A64F-9F97D3213CCF}">
      <dgm:prSet phldrT="[نص]"/>
      <dgm:spPr/>
      <dgm:t>
        <a:bodyPr/>
        <a:lstStyle/>
        <a:p>
          <a:endParaRPr lang="en-AU" dirty="0"/>
        </a:p>
      </dgm:t>
    </dgm:pt>
    <dgm:pt modelId="{6356875F-4311-4E37-AD89-158074E070F4}" type="parTrans" cxnId="{54D81FBB-2C07-4E6F-8786-B54E91CBEFAC}">
      <dgm:prSet/>
      <dgm:spPr/>
      <dgm:t>
        <a:bodyPr/>
        <a:lstStyle/>
        <a:p>
          <a:endParaRPr lang="en-AU"/>
        </a:p>
      </dgm:t>
    </dgm:pt>
    <dgm:pt modelId="{95AD63CB-FB76-4025-A219-2ADD60E17BA7}" type="sibTrans" cxnId="{54D81FBB-2C07-4E6F-8786-B54E91CBEFAC}">
      <dgm:prSet/>
      <dgm:spPr/>
      <dgm:t>
        <a:bodyPr/>
        <a:lstStyle/>
        <a:p>
          <a:endParaRPr lang="en-AU"/>
        </a:p>
      </dgm:t>
    </dgm:pt>
    <dgm:pt modelId="{27EFED6F-1013-466A-96A8-780A36C0B032}" type="pres">
      <dgm:prSet presAssocID="{AE363042-AFDD-4AD2-BC4E-F24D8754CD30}" presName="composite" presStyleCnt="0">
        <dgm:presLayoutVars>
          <dgm:chMax val="1"/>
          <dgm:dir/>
          <dgm:resizeHandles val="exact"/>
        </dgm:presLayoutVars>
      </dgm:prSet>
      <dgm:spPr/>
    </dgm:pt>
    <dgm:pt modelId="{E4C62660-E6CF-48DC-A2D3-4CAE5DFB1D91}" type="pres">
      <dgm:prSet presAssocID="{AE363042-AFDD-4AD2-BC4E-F24D8754CD30}" presName="radial" presStyleCnt="0">
        <dgm:presLayoutVars>
          <dgm:animLvl val="ctr"/>
        </dgm:presLayoutVars>
      </dgm:prSet>
      <dgm:spPr/>
    </dgm:pt>
    <dgm:pt modelId="{3B619EC7-99F4-45AE-8F97-FBB2CB6090A3}" type="pres">
      <dgm:prSet presAssocID="{5C95F3A7-7141-4FA8-A5AB-F4D200A8C02B}" presName="centerShape" presStyleLbl="vennNode1" presStyleIdx="0" presStyleCnt="4" custScaleX="198846" custScaleY="111414" custLinFactNeighborX="-558" custLinFactNeighborY="-8924"/>
      <dgm:spPr/>
    </dgm:pt>
    <dgm:pt modelId="{D1DC4449-368B-4F3B-9907-D02AAABE5573}" type="pres">
      <dgm:prSet presAssocID="{31AFA3C1-6CF4-48F2-A2AE-F45C9D85E6FC}" presName="node" presStyleLbl="vennNode1" presStyleIdx="1" presStyleCnt="4" custScaleX="332985">
        <dgm:presLayoutVars>
          <dgm:bulletEnabled val="1"/>
        </dgm:presLayoutVars>
      </dgm:prSet>
      <dgm:spPr/>
    </dgm:pt>
    <dgm:pt modelId="{9BC72BBD-4D91-4719-AAE4-2A5B20857B53}" type="pres">
      <dgm:prSet presAssocID="{EF176723-6F3C-4B55-9371-DD12FBF6A398}" presName="node" presStyleLbl="vennNode1" presStyleIdx="2" presStyleCnt="4" custScaleX="231424" custScaleY="104613">
        <dgm:presLayoutVars>
          <dgm:bulletEnabled val="1"/>
        </dgm:presLayoutVars>
      </dgm:prSet>
      <dgm:spPr/>
    </dgm:pt>
    <dgm:pt modelId="{EF4CD8BA-28B1-4A12-8552-CF9E277B461E}" type="pres">
      <dgm:prSet presAssocID="{F7337911-8776-454A-BA11-53B6176ACAD5}" presName="node" presStyleLbl="vennNode1" presStyleIdx="3" presStyleCnt="4" custScaleX="256205" custScaleY="112816">
        <dgm:presLayoutVars>
          <dgm:bulletEnabled val="1"/>
        </dgm:presLayoutVars>
      </dgm:prSet>
      <dgm:spPr/>
    </dgm:pt>
  </dgm:ptLst>
  <dgm:cxnLst>
    <dgm:cxn modelId="{54D81FBB-2C07-4E6F-8786-B54E91CBEFAC}" srcId="{AE363042-AFDD-4AD2-BC4E-F24D8754CD30}" destId="{90DB89FB-2402-4A70-A64F-9F97D3213CCF}" srcOrd="1" destOrd="0" parTransId="{6356875F-4311-4E37-AD89-158074E070F4}" sibTransId="{95AD63CB-FB76-4025-A219-2ADD60E17BA7}"/>
    <dgm:cxn modelId="{DAA2CB0C-8F0A-496E-BABB-92BB35E5F4F8}" type="presOf" srcId="{EF176723-6F3C-4B55-9371-DD12FBF6A398}" destId="{9BC72BBD-4D91-4719-AAE4-2A5B20857B53}" srcOrd="0" destOrd="0" presId="urn:microsoft.com/office/officeart/2005/8/layout/radial3"/>
    <dgm:cxn modelId="{06FC78E1-4DF2-4A49-81D3-DAB51BB38211}" srcId="{AE363042-AFDD-4AD2-BC4E-F24D8754CD30}" destId="{5C95F3A7-7141-4FA8-A5AB-F4D200A8C02B}" srcOrd="0" destOrd="0" parTransId="{45D57AA0-0570-47F9-A219-0A82D8048E2F}" sibTransId="{F5EA7E75-7BF7-42D2-A281-39B362403507}"/>
    <dgm:cxn modelId="{55D91132-5506-4C34-8823-C1A478AA7FE7}" srcId="{5C95F3A7-7141-4FA8-A5AB-F4D200A8C02B}" destId="{31AFA3C1-6CF4-48F2-A2AE-F45C9D85E6FC}" srcOrd="0" destOrd="0" parTransId="{E860D058-0FE9-460B-AE66-178536766D1F}" sibTransId="{6D2A8195-B54E-412E-B97F-8C82688C633C}"/>
    <dgm:cxn modelId="{80F588BD-AD8D-4266-BDD0-726DC5EA4807}" type="presOf" srcId="{5C95F3A7-7141-4FA8-A5AB-F4D200A8C02B}" destId="{3B619EC7-99F4-45AE-8F97-FBB2CB6090A3}" srcOrd="0" destOrd="0" presId="urn:microsoft.com/office/officeart/2005/8/layout/radial3"/>
    <dgm:cxn modelId="{90488E13-5B67-436B-9C71-B167C7E3600E}" type="presOf" srcId="{F7337911-8776-454A-BA11-53B6176ACAD5}" destId="{EF4CD8BA-28B1-4A12-8552-CF9E277B461E}" srcOrd="0" destOrd="0" presId="urn:microsoft.com/office/officeart/2005/8/layout/radial3"/>
    <dgm:cxn modelId="{C682743B-27C4-45EB-913E-4477F75F22FE}" type="presOf" srcId="{31AFA3C1-6CF4-48F2-A2AE-F45C9D85E6FC}" destId="{D1DC4449-368B-4F3B-9907-D02AAABE5573}" srcOrd="0" destOrd="0" presId="urn:microsoft.com/office/officeart/2005/8/layout/radial3"/>
    <dgm:cxn modelId="{83CD87C8-953F-4384-8A50-12E01774D051}" srcId="{5C95F3A7-7141-4FA8-A5AB-F4D200A8C02B}" destId="{EF176723-6F3C-4B55-9371-DD12FBF6A398}" srcOrd="1" destOrd="0" parTransId="{83D499D0-A799-475B-BA22-FF7F9A0734AD}" sibTransId="{3AE0D157-6FC5-4ECA-B1D2-E44B3B2984D3}"/>
    <dgm:cxn modelId="{FCC87C91-C556-4A89-AE26-EB8B29116B15}" srcId="{5C95F3A7-7141-4FA8-A5AB-F4D200A8C02B}" destId="{F7337911-8776-454A-BA11-53B6176ACAD5}" srcOrd="2" destOrd="0" parTransId="{48F9F531-8B15-4C35-8284-3DDD88806D85}" sibTransId="{598EE4CD-E098-4535-8E7E-71E572180D68}"/>
    <dgm:cxn modelId="{B529C9F5-18CD-40D9-8E4A-7A31EAF1BBF5}" type="presOf" srcId="{AE363042-AFDD-4AD2-BC4E-F24D8754CD30}" destId="{27EFED6F-1013-466A-96A8-780A36C0B032}" srcOrd="0" destOrd="0" presId="urn:microsoft.com/office/officeart/2005/8/layout/radial3"/>
    <dgm:cxn modelId="{614DECC0-3427-45D8-BAF8-78FAE4DBF13A}" type="presParOf" srcId="{27EFED6F-1013-466A-96A8-780A36C0B032}" destId="{E4C62660-E6CF-48DC-A2D3-4CAE5DFB1D91}" srcOrd="0" destOrd="0" presId="urn:microsoft.com/office/officeart/2005/8/layout/radial3"/>
    <dgm:cxn modelId="{9C83C399-2177-4291-8445-A75D560B68F8}" type="presParOf" srcId="{E4C62660-E6CF-48DC-A2D3-4CAE5DFB1D91}" destId="{3B619EC7-99F4-45AE-8F97-FBB2CB6090A3}" srcOrd="0" destOrd="0" presId="urn:microsoft.com/office/officeart/2005/8/layout/radial3"/>
    <dgm:cxn modelId="{6EFCB7B2-637A-4E69-8A44-C8F11B44006C}" type="presParOf" srcId="{E4C62660-E6CF-48DC-A2D3-4CAE5DFB1D91}" destId="{D1DC4449-368B-4F3B-9907-D02AAABE5573}" srcOrd="1" destOrd="0" presId="urn:microsoft.com/office/officeart/2005/8/layout/radial3"/>
    <dgm:cxn modelId="{FEAF0F40-90E2-4FD3-981F-A42462BF817E}" type="presParOf" srcId="{E4C62660-E6CF-48DC-A2D3-4CAE5DFB1D91}" destId="{9BC72BBD-4D91-4719-AAE4-2A5B20857B53}" srcOrd="2" destOrd="0" presId="urn:microsoft.com/office/officeart/2005/8/layout/radial3"/>
    <dgm:cxn modelId="{A2BC0B3B-5171-49FA-901E-32617D6DEEFC}" type="presParOf" srcId="{E4C62660-E6CF-48DC-A2D3-4CAE5DFB1D91}" destId="{EF4CD8BA-28B1-4A12-8552-CF9E277B461E}" srcOrd="3"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FE6E-73BD-4869-A081-81F8B8DBEED9}" type="datetimeFigureOut">
              <a:rPr lang="en-US" smtClean="0"/>
              <a:pPr/>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9F11A-2173-4A24-9552-8584BB4C5E73}" type="slidenum">
              <a:rPr lang="en-US" smtClean="0"/>
              <a:pPr/>
              <a:t>‹#›</a:t>
            </a:fld>
            <a:endParaRPr lang="en-US"/>
          </a:p>
        </p:txBody>
      </p:sp>
    </p:spTree>
    <p:extLst>
      <p:ext uri="{BB962C8B-B14F-4D97-AF65-F5344CB8AC3E}">
        <p14:creationId xmlns:p14="http://schemas.microsoft.com/office/powerpoint/2010/main" xmlns="" val="319847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9F11A-2173-4A24-9552-8584BB4C5E73}" type="slidenum">
              <a:rPr lang="en-US" smtClean="0"/>
              <a:pPr/>
              <a:t>6</a:t>
            </a:fld>
            <a:endParaRPr lang="en-US"/>
          </a:p>
        </p:txBody>
      </p:sp>
    </p:spTree>
    <p:extLst>
      <p:ext uri="{BB962C8B-B14F-4D97-AF65-F5344CB8AC3E}">
        <p14:creationId xmlns:p14="http://schemas.microsoft.com/office/powerpoint/2010/main" xmlns="" val="417702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1B3A4-A67A-4D4C-B429-AD039351A33E}" type="datetime1">
              <a:rPr lang="en-US" smtClean="0"/>
              <a:pPr/>
              <a:t>3/26/2020</a:t>
            </a:fld>
            <a:endParaRPr lang="en-US"/>
          </a:p>
        </p:txBody>
      </p:sp>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Slide Number Placeholder 5"/>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102331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15141-58D6-4571-BB32-CEBCA43D74F9}" type="datetime1">
              <a:rPr lang="en-US" smtClean="0"/>
              <a:pPr/>
              <a:t>3/26/2020</a:t>
            </a:fld>
            <a:endParaRPr lang="en-US"/>
          </a:p>
        </p:txBody>
      </p:sp>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Slide Number Placeholder 5"/>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36040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3703C-5B97-4629-9CDE-B24A8493DC98}" type="datetime1">
              <a:rPr lang="en-US" smtClean="0"/>
              <a:pPr/>
              <a:t>3/26/2020</a:t>
            </a:fld>
            <a:endParaRPr lang="en-US"/>
          </a:p>
        </p:txBody>
      </p:sp>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Slide Number Placeholder 5"/>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58400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7298-A19D-4B52-8F44-2BFA18AFBDB8}" type="datetime1">
              <a:rPr lang="en-US" smtClean="0"/>
              <a:pPr/>
              <a:t>3/26/2020</a:t>
            </a:fld>
            <a:endParaRPr lang="en-US"/>
          </a:p>
        </p:txBody>
      </p:sp>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Slide Number Placeholder 5"/>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1719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6B2C9-8C4F-4EA0-B4BC-A4D0E3C371E0}" type="datetime1">
              <a:rPr lang="en-US" smtClean="0"/>
              <a:pPr/>
              <a:t>3/26/2020</a:t>
            </a:fld>
            <a:endParaRPr lang="en-US"/>
          </a:p>
        </p:txBody>
      </p:sp>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Slide Number Placeholder 5"/>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4425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BA1FE-1E82-4FC6-9A0E-48DC786ED31F}" type="datetime1">
              <a:rPr lang="en-US" smtClean="0"/>
              <a:pPr/>
              <a:t>3/26/2020</a:t>
            </a:fld>
            <a:endParaRPr lang="en-US"/>
          </a:p>
        </p:txBody>
      </p:sp>
      <p:sp>
        <p:nvSpPr>
          <p:cNvPr id="6" name="Footer Placeholder 5"/>
          <p:cNvSpPr>
            <a:spLocks noGrp="1"/>
          </p:cNvSpPr>
          <p:nvPr>
            <p:ph type="ftr" sz="quarter" idx="11"/>
          </p:nvPr>
        </p:nvSpPr>
        <p:spPr/>
        <p:txBody>
          <a:bodyPr/>
          <a:lstStyle/>
          <a:p>
            <a:r>
              <a:rPr lang="ar-JO" smtClean="0"/>
              <a:t>نادين محمود ربّاع</a:t>
            </a:r>
            <a:endParaRPr lang="en-US"/>
          </a:p>
        </p:txBody>
      </p:sp>
      <p:sp>
        <p:nvSpPr>
          <p:cNvPr id="7" name="Slide Number Placeholder 6"/>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31137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D25FC-7279-456F-84A3-3ADC2C41E7DF}" type="datetime1">
              <a:rPr lang="en-US" smtClean="0"/>
              <a:pPr/>
              <a:t>3/26/2020</a:t>
            </a:fld>
            <a:endParaRPr lang="en-US"/>
          </a:p>
        </p:txBody>
      </p:sp>
      <p:sp>
        <p:nvSpPr>
          <p:cNvPr id="8" name="Footer Placeholder 7"/>
          <p:cNvSpPr>
            <a:spLocks noGrp="1"/>
          </p:cNvSpPr>
          <p:nvPr>
            <p:ph type="ftr" sz="quarter" idx="11"/>
          </p:nvPr>
        </p:nvSpPr>
        <p:spPr/>
        <p:txBody>
          <a:bodyPr/>
          <a:lstStyle/>
          <a:p>
            <a:r>
              <a:rPr lang="ar-JO" smtClean="0"/>
              <a:t>نادين محمود ربّاع</a:t>
            </a:r>
            <a:endParaRPr lang="en-US"/>
          </a:p>
        </p:txBody>
      </p:sp>
      <p:sp>
        <p:nvSpPr>
          <p:cNvPr id="9" name="Slide Number Placeholder 8"/>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6071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B2469-EB23-4CA5-B59E-99FDFC94E426}" type="datetime1">
              <a:rPr lang="en-US" smtClean="0"/>
              <a:pPr/>
              <a:t>3/26/2020</a:t>
            </a:fld>
            <a:endParaRPr lang="en-US"/>
          </a:p>
        </p:txBody>
      </p:sp>
      <p:sp>
        <p:nvSpPr>
          <p:cNvPr id="4" name="Footer Placeholder 3"/>
          <p:cNvSpPr>
            <a:spLocks noGrp="1"/>
          </p:cNvSpPr>
          <p:nvPr>
            <p:ph type="ftr" sz="quarter" idx="11"/>
          </p:nvPr>
        </p:nvSpPr>
        <p:spPr/>
        <p:txBody>
          <a:bodyPr/>
          <a:lstStyle/>
          <a:p>
            <a:r>
              <a:rPr lang="ar-JO" smtClean="0"/>
              <a:t>نادين محمود ربّاع</a:t>
            </a:r>
            <a:endParaRPr lang="en-US"/>
          </a:p>
        </p:txBody>
      </p:sp>
      <p:sp>
        <p:nvSpPr>
          <p:cNvPr id="5" name="Slide Number Placeholder 4"/>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56459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34707-8D38-43E1-A1DD-0AA06349454C}" type="datetime1">
              <a:rPr lang="en-US" smtClean="0"/>
              <a:pPr/>
              <a:t>3/26/2020</a:t>
            </a:fld>
            <a:endParaRPr lang="en-US"/>
          </a:p>
        </p:txBody>
      </p:sp>
      <p:sp>
        <p:nvSpPr>
          <p:cNvPr id="3" name="Footer Placeholder 2"/>
          <p:cNvSpPr>
            <a:spLocks noGrp="1"/>
          </p:cNvSpPr>
          <p:nvPr>
            <p:ph type="ftr" sz="quarter" idx="11"/>
          </p:nvPr>
        </p:nvSpPr>
        <p:spPr/>
        <p:txBody>
          <a:bodyPr/>
          <a:lstStyle/>
          <a:p>
            <a:r>
              <a:rPr lang="ar-JO" smtClean="0"/>
              <a:t>نادين محمود ربّاع</a:t>
            </a:r>
            <a:endParaRPr lang="en-US"/>
          </a:p>
        </p:txBody>
      </p:sp>
      <p:sp>
        <p:nvSpPr>
          <p:cNvPr id="4" name="Slide Number Placeholder 3"/>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69672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7BDB4-BB13-4AE4-80F7-4E8CA806C6EB}" type="datetime1">
              <a:rPr lang="en-US" smtClean="0"/>
              <a:pPr/>
              <a:t>3/26/2020</a:t>
            </a:fld>
            <a:endParaRPr lang="en-US"/>
          </a:p>
        </p:txBody>
      </p:sp>
      <p:sp>
        <p:nvSpPr>
          <p:cNvPr id="6" name="Footer Placeholder 5"/>
          <p:cNvSpPr>
            <a:spLocks noGrp="1"/>
          </p:cNvSpPr>
          <p:nvPr>
            <p:ph type="ftr" sz="quarter" idx="11"/>
          </p:nvPr>
        </p:nvSpPr>
        <p:spPr/>
        <p:txBody>
          <a:bodyPr/>
          <a:lstStyle/>
          <a:p>
            <a:r>
              <a:rPr lang="ar-JO" smtClean="0"/>
              <a:t>نادين محمود ربّاع</a:t>
            </a:r>
            <a:endParaRPr lang="en-US"/>
          </a:p>
        </p:txBody>
      </p:sp>
      <p:sp>
        <p:nvSpPr>
          <p:cNvPr id="7" name="Slide Number Placeholder 6"/>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20146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A28BB-DF2A-4912-8072-0958FBEB6D3D}" type="datetime1">
              <a:rPr lang="en-US" smtClean="0"/>
              <a:pPr/>
              <a:t>3/26/2020</a:t>
            </a:fld>
            <a:endParaRPr lang="en-US"/>
          </a:p>
        </p:txBody>
      </p:sp>
      <p:sp>
        <p:nvSpPr>
          <p:cNvPr id="6" name="Footer Placeholder 5"/>
          <p:cNvSpPr>
            <a:spLocks noGrp="1"/>
          </p:cNvSpPr>
          <p:nvPr>
            <p:ph type="ftr" sz="quarter" idx="11"/>
          </p:nvPr>
        </p:nvSpPr>
        <p:spPr/>
        <p:txBody>
          <a:bodyPr/>
          <a:lstStyle/>
          <a:p>
            <a:r>
              <a:rPr lang="ar-JO" smtClean="0"/>
              <a:t>نادين محمود ربّاع</a:t>
            </a:r>
            <a:endParaRPr lang="en-US"/>
          </a:p>
        </p:txBody>
      </p:sp>
      <p:sp>
        <p:nvSpPr>
          <p:cNvPr id="7" name="Slide Number Placeholder 6"/>
          <p:cNvSpPr>
            <a:spLocks noGrp="1"/>
          </p:cNvSpPr>
          <p:nvPr>
            <p:ph type="sldNum" sz="quarter" idx="12"/>
          </p:nvPr>
        </p:nvSpPr>
        <p:spPr/>
        <p:txBody>
          <a:body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14538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038F3-E5D4-40EE-8775-CD0752B87B6E}" type="datetime1">
              <a:rPr lang="en-US" smtClean="0"/>
              <a:pPr/>
              <a:t>3/26/2020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t>نادين محمود ربّاع</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56019-B1CF-4EB3-BD07-F38C92B52307}" type="slidenum">
              <a:rPr lang="en-US" smtClean="0"/>
              <a:pPr/>
              <a:t>‹#›</a:t>
            </a:fld>
            <a:endParaRPr lang="en-US"/>
          </a:p>
        </p:txBody>
      </p:sp>
    </p:spTree>
    <p:extLst>
      <p:ext uri="{BB962C8B-B14F-4D97-AF65-F5344CB8AC3E}">
        <p14:creationId xmlns:p14="http://schemas.microsoft.com/office/powerpoint/2010/main" xmlns="" val="388181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8779" y="986150"/>
            <a:ext cx="5862503" cy="1015663"/>
          </a:xfrm>
          <a:prstGeom prst="rect">
            <a:avLst/>
          </a:prstGeom>
          <a:noFill/>
        </p:spPr>
        <p:txBody>
          <a:bodyPr wrap="none" lIns="91440" tIns="45720" rIns="91440" bIns="45720">
            <a:spAutoFit/>
          </a:bodyPr>
          <a:lstStyle/>
          <a:p>
            <a:pPr algn="ctr" rtl="1"/>
            <a:r>
              <a:rPr lang="ar-JO" sz="6000" dirty="0" smtClean="0">
                <a:ln w="0">
                  <a:solidFill>
                    <a:schemeClr val="accent2"/>
                  </a:solidFill>
                </a:ln>
                <a:solidFill>
                  <a:schemeClr val="accent2"/>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الصّف العاشر/ مادّة التّربية الوطنيّة</a:t>
            </a:r>
            <a:endParaRPr lang="en-US" sz="6000" dirty="0">
              <a:ln w="0">
                <a:solidFill>
                  <a:schemeClr val="accent2"/>
                </a:solidFill>
              </a:ln>
              <a:solidFill>
                <a:schemeClr val="accent2"/>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6" name="Rectangle 5"/>
          <p:cNvSpPr/>
          <p:nvPr/>
        </p:nvSpPr>
        <p:spPr>
          <a:xfrm>
            <a:off x="1476712" y="1883080"/>
            <a:ext cx="5279009" cy="1015663"/>
          </a:xfrm>
          <a:prstGeom prst="rect">
            <a:avLst/>
          </a:prstGeom>
          <a:noFill/>
        </p:spPr>
        <p:txBody>
          <a:bodyPr wrap="none" lIns="91440" tIns="45720" rIns="91440" bIns="45720">
            <a:spAutoFit/>
          </a:bodyPr>
          <a:lstStyle/>
          <a:p>
            <a:pPr algn="ctr" rtl="1"/>
            <a:r>
              <a:rPr lang="ar-JO" sz="6000" b="1" dirty="0" smtClean="0">
                <a:ln w="6600">
                  <a:solidFill>
                    <a:schemeClr val="accent2"/>
                  </a:solidFill>
                  <a:prstDash val="solid"/>
                </a:ln>
                <a:solidFill>
                  <a:srgbClr val="FFFFFF"/>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rPr>
              <a:t>الوحدة الخامسة/ الدّرس الثّالث</a:t>
            </a:r>
            <a:endParaRPr lang="en-US" sz="6000" b="1" dirty="0">
              <a:ln w="6600">
                <a:solidFill>
                  <a:schemeClr val="accent2"/>
                </a:solidFill>
                <a:prstDash val="solid"/>
              </a:ln>
              <a:solidFill>
                <a:srgbClr val="FFFFFF"/>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endParaRPr>
          </a:p>
        </p:txBody>
      </p:sp>
      <p:sp>
        <p:nvSpPr>
          <p:cNvPr id="8" name="Horizontal Scroll 7"/>
          <p:cNvSpPr/>
          <p:nvPr/>
        </p:nvSpPr>
        <p:spPr>
          <a:xfrm>
            <a:off x="4148489" y="2898743"/>
            <a:ext cx="4328537" cy="3281082"/>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JO" sz="4200" dirty="0" smtClean="0">
                <a:ln w="0"/>
                <a:solidFill>
                  <a:schemeClr val="tx1"/>
                </a:solidFill>
                <a:effectLst>
                  <a:outerShdw blurRad="38100" dist="19050" dir="2700000" algn="tl" rotWithShape="0">
                    <a:schemeClr val="dk1">
                      <a:alpha val="40000"/>
                    </a:schemeClr>
                  </a:outerShdw>
                </a:effectLst>
              </a:rPr>
              <a:t>المبادراتُ الاقتصاديّةُ</a:t>
            </a:r>
            <a:endParaRPr lang="en-US" sz="4200" dirty="0">
              <a:ln w="0"/>
              <a:solidFill>
                <a:schemeClr val="tx1"/>
              </a:solidFill>
              <a:effectLst>
                <a:outerShdw blurRad="38100" dist="19050" dir="2700000" algn="tl" rotWithShape="0">
                  <a:schemeClr val="dk1">
                    <a:alpha val="40000"/>
                  </a:schemeClr>
                </a:outerShdw>
              </a:effectLst>
            </a:endParaRPr>
          </a:p>
        </p:txBody>
      </p:sp>
      <p:sp>
        <p:nvSpPr>
          <p:cNvPr id="9" name="Footer Placeholder 8"/>
          <p:cNvSpPr>
            <a:spLocks noGrp="1"/>
          </p:cNvSpPr>
          <p:nvPr>
            <p:ph type="ftr" sz="quarter" idx="11"/>
          </p:nvPr>
        </p:nvSpPr>
        <p:spPr/>
        <p:txBody>
          <a:bodyPr/>
          <a:lstStyle/>
          <a:p>
            <a:r>
              <a:rPr lang="ar-JO" smtClean="0"/>
              <a:t>نادين محمود ربّاع</a:t>
            </a:r>
            <a:endParaRPr lang="en-US"/>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1423850" y="3772987"/>
            <a:ext cx="1619795" cy="1619795"/>
          </a:xfrm>
          <a:prstGeom prst="rect">
            <a:avLst/>
          </a:prstGeom>
        </p:spPr>
      </p:pic>
    </p:spTree>
    <p:extLst>
      <p:ext uri="{BB962C8B-B14F-4D97-AF65-F5344CB8AC3E}">
        <p14:creationId xmlns:p14="http://schemas.microsoft.com/office/powerpoint/2010/main" xmlns="" val="659640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4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JO" smtClean="0"/>
              <a:t>نادين محمود ربّاع</a:t>
            </a:r>
            <a:endParaRPr lang="en-US"/>
          </a:p>
        </p:txBody>
      </p:sp>
      <p:graphicFrame>
        <p:nvGraphicFramePr>
          <p:cNvPr id="6" name="رسم تخطيطي 5"/>
          <p:cNvGraphicFramePr/>
          <p:nvPr/>
        </p:nvGraphicFramePr>
        <p:xfrm>
          <a:off x="953589" y="339634"/>
          <a:ext cx="9206411" cy="579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صوت مسجّل">
            <a:hlinkClick r:id="" action="ppaction://media"/>
          </p:cNvPr>
          <p:cNvPicPr>
            <a:picLocks noRot="1" noChangeAspect="1"/>
          </p:cNvPicPr>
          <p:nvPr>
            <a:wavAudioFile r:embed="rId1" name="صوت مسجّل"/>
          </p:nvPr>
        </p:nvPicPr>
        <p:blipFill>
          <a:blip r:embed="rId7"/>
          <a:stretch>
            <a:fillRect/>
          </a:stretch>
        </p:blipFill>
        <p:spPr>
          <a:xfrm>
            <a:off x="326570" y="2950027"/>
            <a:ext cx="1449977" cy="14499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6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065" y="2111804"/>
            <a:ext cx="10650967" cy="4746196"/>
          </a:xfrm>
        </p:spPr>
        <p:txBody>
          <a:bodyPr>
            <a:normAutofit/>
          </a:bodyPr>
          <a:lstStyle/>
          <a:p>
            <a:pPr marL="0" indent="0" algn="r" rtl="1">
              <a:buNone/>
            </a:pPr>
            <a:r>
              <a:rPr lang="ar-JO" dirty="0" smtClean="0"/>
              <a:t>أطلق جلالة الملك عبد الله الثّاني مطلع العام 2000 مبادرةً لتطوير العقبة، لتغدو ملتقًى ذا مستوًى عالميّ للأعمال، وتهدف المبادرة إلى ما يأتي:</a:t>
            </a:r>
          </a:p>
          <a:p>
            <a:pPr marL="0" indent="0" algn="r" rtl="1">
              <a:buNone/>
            </a:pPr>
            <a:endParaRPr lang="ar-JO" dirty="0" smtClean="0"/>
          </a:p>
          <a:p>
            <a:pPr algn="r" rtl="1">
              <a:buFont typeface="Wingdings" panose="05000000000000000000" pitchFamily="2" charset="2"/>
              <a:buChar char="§"/>
            </a:pPr>
            <a:r>
              <a:rPr lang="ar-JO" sz="2600" dirty="0" smtClean="0">
                <a:solidFill>
                  <a:schemeClr val="accent2">
                    <a:lumMod val="75000"/>
                  </a:schemeClr>
                </a:solidFill>
              </a:rPr>
              <a:t>توفيرُ الوظائف للمجتمعات المحليّة.</a:t>
            </a:r>
          </a:p>
          <a:p>
            <a:pPr algn="r" rtl="1">
              <a:buFont typeface="Wingdings" panose="05000000000000000000" pitchFamily="2" charset="2"/>
              <a:buChar char="§"/>
            </a:pPr>
            <a:r>
              <a:rPr lang="ar-JO" sz="2600" dirty="0" smtClean="0">
                <a:solidFill>
                  <a:schemeClr val="accent2">
                    <a:lumMod val="75000"/>
                  </a:schemeClr>
                </a:solidFill>
              </a:rPr>
              <a:t>تطويرُ مهارات القوّة العاملة.</a:t>
            </a:r>
          </a:p>
          <a:p>
            <a:pPr algn="r" rtl="1">
              <a:buFont typeface="Wingdings" panose="05000000000000000000" pitchFamily="2" charset="2"/>
              <a:buChar char="§"/>
            </a:pPr>
            <a:r>
              <a:rPr lang="ar-JO" sz="2600" dirty="0" smtClean="0">
                <a:solidFill>
                  <a:schemeClr val="accent2">
                    <a:lumMod val="75000"/>
                  </a:schemeClr>
                </a:solidFill>
              </a:rPr>
              <a:t>تشجيعُ الاستثمارات.</a:t>
            </a:r>
          </a:p>
          <a:p>
            <a:pPr algn="r" rtl="1">
              <a:buFont typeface="Wingdings" panose="05000000000000000000" pitchFamily="2" charset="2"/>
              <a:buChar char="§"/>
            </a:pPr>
            <a:endParaRPr lang="ar-JO" sz="2600" dirty="0" smtClean="0">
              <a:solidFill>
                <a:schemeClr val="accent2">
                  <a:lumMod val="75000"/>
                </a:schemeClr>
              </a:solidFill>
            </a:endParaRPr>
          </a:p>
          <a:p>
            <a:pPr marL="0" indent="0" algn="r" rtl="1">
              <a:buNone/>
            </a:pPr>
            <a:r>
              <a:rPr lang="ar-JO" sz="2600" dirty="0" smtClean="0"/>
              <a:t>وقد وجّه جلالة الملك في نيسان من عام 2000، لوضع خطّةٍ شاملةٍ متكاملةٍ لتحويل العقبة إلى منطقةٍ اقتصاديّةٍ </a:t>
            </a:r>
            <a:r>
              <a:rPr lang="ar-JO" dirty="0" smtClean="0"/>
              <a:t>خاصةٍ</a:t>
            </a:r>
            <a:r>
              <a:rPr lang="ar-JO" sz="2600" dirty="0" smtClean="0"/>
              <a:t>، لتنجز في شباط من عام 2001، وأُسّسَت سلطةُ منطقة العقبة الاقتصاديّة الخاصّةِ.</a:t>
            </a:r>
          </a:p>
          <a:p>
            <a:pPr marL="0" indent="0" algn="r" rtl="1">
              <a:buNone/>
            </a:pPr>
            <a:endParaRPr lang="ar-JO" sz="2600" dirty="0">
              <a:solidFill>
                <a:schemeClr val="accent2">
                  <a:lumMod val="75000"/>
                </a:schemeClr>
              </a:solidFill>
            </a:endParaRPr>
          </a:p>
          <a:p>
            <a:pPr marL="0" indent="0" algn="r" rtl="1">
              <a:buNone/>
            </a:pPr>
            <a:endParaRPr lang="en-US" sz="2600" dirty="0"/>
          </a:p>
        </p:txBody>
      </p:sp>
      <p:sp>
        <p:nvSpPr>
          <p:cNvPr id="7" name="Bevel 6"/>
          <p:cNvSpPr/>
          <p:nvPr/>
        </p:nvSpPr>
        <p:spPr>
          <a:xfrm>
            <a:off x="6570617" y="274321"/>
            <a:ext cx="4719723" cy="1059744"/>
          </a:xfrm>
          <a:prstGeom prst="bevel">
            <a:avLst>
              <a:gd name="adj" fmla="val 291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JO" sz="2400" dirty="0" smtClean="0">
                <a:solidFill>
                  <a:schemeClr val="tx1"/>
                </a:solidFill>
              </a:rPr>
              <a:t>أولًا: مبادرة تطوير العقبة الاقتصاديّة </a:t>
            </a:r>
            <a:endParaRPr lang="en-US" sz="2400" dirty="0">
              <a:solidFill>
                <a:schemeClr val="tx1"/>
              </a:solidFill>
            </a:endParaRPr>
          </a:p>
        </p:txBody>
      </p:sp>
      <p:sp>
        <p:nvSpPr>
          <p:cNvPr id="9" name="Cloud 8"/>
          <p:cNvSpPr/>
          <p:nvPr/>
        </p:nvSpPr>
        <p:spPr>
          <a:xfrm>
            <a:off x="1376979" y="2753958"/>
            <a:ext cx="3958814" cy="2493085"/>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JO" b="1" dirty="0" smtClean="0">
                <a:solidFill>
                  <a:schemeClr val="tx1"/>
                </a:solidFill>
              </a:rPr>
              <a:t>المناطقُ الاقتصاديّةُ الخاصّةُ:-</a:t>
            </a:r>
          </a:p>
          <a:p>
            <a:pPr algn="r" rtl="1"/>
            <a:r>
              <a:rPr lang="ar-JO" dirty="0" smtClean="0">
                <a:solidFill>
                  <a:schemeClr val="tx1"/>
                </a:solidFill>
              </a:rPr>
              <a:t>هي مناطقُ تنشأُ بهدفِ تعزيز القدرة الاقتصاديّة في المملكة، باستقطاب الأنشطة الاقتصاديّةِ المختلفة، وجذبِ الاستثماراتِ لها.</a:t>
            </a:r>
            <a:endParaRPr lang="en-US" dirty="0">
              <a:solidFill>
                <a:schemeClr val="tx1"/>
              </a:solidFill>
            </a:endParaRPr>
          </a:p>
        </p:txBody>
      </p:sp>
      <p:sp>
        <p:nvSpPr>
          <p:cNvPr id="10" name="Footer Placeholder 9"/>
          <p:cNvSpPr>
            <a:spLocks noGrp="1"/>
          </p:cNvSpPr>
          <p:nvPr>
            <p:ph type="ftr" sz="quarter" idx="11"/>
          </p:nvPr>
        </p:nvSpPr>
        <p:spPr/>
        <p:txBody>
          <a:bodyPr/>
          <a:lstStyle/>
          <a:p>
            <a:r>
              <a:rPr lang="ar-JO" smtClean="0"/>
              <a:t>نادين محمود ربّاع</a:t>
            </a:r>
            <a:endParaRPr lang="en-US"/>
          </a:p>
        </p:txBody>
      </p:sp>
      <p:pic>
        <p:nvPicPr>
          <p:cNvPr id="11" name="صوت مسجّل">
            <a:hlinkClick r:id="" action="ppaction://media"/>
          </p:cNvPr>
          <p:cNvPicPr>
            <a:picLocks noRot="1" noChangeAspect="1"/>
          </p:cNvPicPr>
          <p:nvPr>
            <a:wavAudioFile r:embed="rId1" name="صوت مسجّل"/>
          </p:nvPr>
        </p:nvPicPr>
        <p:blipFill>
          <a:blip r:embed="rId3"/>
          <a:stretch>
            <a:fillRect/>
          </a:stretch>
        </p:blipFill>
        <p:spPr>
          <a:xfrm>
            <a:off x="0" y="2884714"/>
            <a:ext cx="1724298" cy="1724298"/>
          </a:xfrm>
          <a:prstGeom prst="rect">
            <a:avLst/>
          </a:prstGeom>
        </p:spPr>
      </p:pic>
    </p:spTree>
    <p:extLst>
      <p:ext uri="{BB962C8B-B14F-4D97-AF65-F5344CB8AC3E}">
        <p14:creationId xmlns:p14="http://schemas.microsoft.com/office/powerpoint/2010/main" xmlns="" val="3309489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8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ar-JO" dirty="0" smtClean="0"/>
              <a:t>انطلاقًا من الرّؤية الملكيّة السّامية في تطوير القطاع السّياحيّ، أُنشِئَت الشّركة الأردنية لإحياء التّراث في عام 2010، عن طريق صندوق الملك عبد الله الثّاني، وذلك بهدف:</a:t>
            </a:r>
            <a:endParaRPr lang="en-US" dirty="0"/>
          </a:p>
        </p:txBody>
      </p:sp>
      <p:sp>
        <p:nvSpPr>
          <p:cNvPr id="4" name="Bevel 3"/>
          <p:cNvSpPr/>
          <p:nvPr/>
        </p:nvSpPr>
        <p:spPr>
          <a:xfrm>
            <a:off x="6648995" y="248195"/>
            <a:ext cx="4704806" cy="1157332"/>
          </a:xfrm>
          <a:prstGeom prst="bevel">
            <a:avLst>
              <a:gd name="adj" fmla="val 24144"/>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JO" sz="2800" b="1" dirty="0" smtClean="0">
                <a:solidFill>
                  <a:schemeClr val="tx1"/>
                </a:solidFill>
              </a:rPr>
              <a:t>ثانيًا: مبادرة تطوير قطاع السّياحة </a:t>
            </a:r>
            <a:endParaRPr lang="en-US" sz="2800" b="1" dirty="0">
              <a:solidFill>
                <a:schemeClr val="tx1"/>
              </a:solidFill>
            </a:endParaRPr>
          </a:p>
        </p:txBody>
      </p:sp>
      <p:sp>
        <p:nvSpPr>
          <p:cNvPr id="8" name="Rectangle 7"/>
          <p:cNvSpPr/>
          <p:nvPr/>
        </p:nvSpPr>
        <p:spPr>
          <a:xfrm>
            <a:off x="7165487" y="3287557"/>
            <a:ext cx="3549130" cy="22633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JO" sz="2200" dirty="0" smtClean="0"/>
              <a:t>1- إيجاد منتجٍ سياحيّ فريدٍ من نوعه يجسّدُ الحضارات المختلفة الّتي مرّت بالمملكة الأردنيّة الهاشميّة، وذلك لإطالة مدّةِ إقامة السّيّاح.</a:t>
            </a:r>
            <a:endParaRPr lang="en-US" sz="2200" dirty="0"/>
          </a:p>
        </p:txBody>
      </p:sp>
      <p:sp>
        <p:nvSpPr>
          <p:cNvPr id="9" name="Rectangle 8"/>
          <p:cNvSpPr/>
          <p:nvPr/>
        </p:nvSpPr>
        <p:spPr>
          <a:xfrm>
            <a:off x="2389092" y="3287556"/>
            <a:ext cx="3549130" cy="22633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JO" sz="2000" dirty="0" smtClean="0"/>
              <a:t>2- إيجاد المزيد من المشاريع التّجاريّة التّنمويّة (صناعةُ السينما، وحقوقُ التّأليف والنّشر، والتّصوير، ومنظمو الرّحلاتِ والوسطاءُ) لتحقيق التّمويل الذّاتيّ.</a:t>
            </a:r>
            <a:endParaRPr lang="en-US" sz="2000" dirty="0"/>
          </a:p>
        </p:txBody>
      </p:sp>
      <p:sp>
        <p:nvSpPr>
          <p:cNvPr id="10" name="Footer Placeholder 9"/>
          <p:cNvSpPr>
            <a:spLocks noGrp="1"/>
          </p:cNvSpPr>
          <p:nvPr>
            <p:ph type="ftr" sz="quarter" idx="11"/>
          </p:nvPr>
        </p:nvSpPr>
        <p:spPr/>
        <p:txBody>
          <a:bodyPr/>
          <a:lstStyle/>
          <a:p>
            <a:r>
              <a:rPr lang="ar-JO" smtClean="0"/>
              <a:t>نادين محمود ربّاع</a:t>
            </a:r>
            <a:endParaRPr lang="en-US"/>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391885" y="4282439"/>
            <a:ext cx="1920239" cy="1920239"/>
          </a:xfrm>
          <a:prstGeom prst="rect">
            <a:avLst/>
          </a:prstGeom>
        </p:spPr>
      </p:pic>
    </p:spTree>
    <p:extLst>
      <p:ext uri="{BB962C8B-B14F-4D97-AF65-F5344CB8AC3E}">
        <p14:creationId xmlns:p14="http://schemas.microsoft.com/office/powerpoint/2010/main" xmlns="" val="3477047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71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308" y="1398495"/>
            <a:ext cx="10568492" cy="4948517"/>
          </a:xfrm>
        </p:spPr>
        <p:txBody>
          <a:bodyPr>
            <a:normAutofit fontScale="92500" lnSpcReduction="10000"/>
          </a:bodyPr>
          <a:lstStyle/>
          <a:p>
            <a:pPr marL="0" indent="0" algn="r" rtl="1">
              <a:buNone/>
            </a:pPr>
            <a:r>
              <a:rPr lang="ar-JO" sz="2500" dirty="0" smtClean="0"/>
              <a:t>تتمثّلُ الرّؤيةُ الملكيّةُ للقطاع الزّراعيّ، كما عبَّر عنها جلالةُ الملكِ، في:</a:t>
            </a:r>
            <a:r>
              <a:rPr lang="en-US" sz="2500" dirty="0" smtClean="0"/>
              <a:t>”</a:t>
            </a:r>
            <a:r>
              <a:rPr lang="ar-JO" sz="2500" dirty="0" smtClean="0"/>
              <a:t> تطوير القطاع باعتباره قطاعًا واعدًا ومحفّزًا للنموّ الاقتصاديّ، وتحسين مستوى معيشة المزارعينَ</a:t>
            </a:r>
            <a:r>
              <a:rPr lang="en-US" sz="2500" dirty="0" smtClean="0"/>
              <a:t>”</a:t>
            </a:r>
            <a:endParaRPr lang="ar-JO" sz="2500" dirty="0"/>
          </a:p>
          <a:p>
            <a:pPr marL="0" indent="0" algn="r" rtl="1">
              <a:buNone/>
            </a:pPr>
            <a:r>
              <a:rPr lang="ar-JO" sz="2500" dirty="0" smtClean="0"/>
              <a:t>عن طريق:-</a:t>
            </a:r>
          </a:p>
          <a:p>
            <a:pPr algn="r" rtl="1">
              <a:buFont typeface="Wingdings" panose="05000000000000000000" pitchFamily="2" charset="2"/>
              <a:buChar char="§"/>
            </a:pPr>
            <a:r>
              <a:rPr lang="ar-JO" sz="2400" dirty="0" smtClean="0">
                <a:solidFill>
                  <a:schemeClr val="accent2">
                    <a:lumMod val="75000"/>
                  </a:schemeClr>
                </a:solidFill>
              </a:rPr>
              <a:t>تعزيز قدراتهم على الإنتاج.</a:t>
            </a:r>
          </a:p>
          <a:p>
            <a:pPr algn="r" rtl="1">
              <a:buFont typeface="Wingdings" panose="05000000000000000000" pitchFamily="2" charset="2"/>
              <a:buChar char="§"/>
            </a:pPr>
            <a:r>
              <a:rPr lang="ar-JO" sz="2400" dirty="0" smtClean="0">
                <a:solidFill>
                  <a:schemeClr val="accent2">
                    <a:lumMod val="75000"/>
                  </a:schemeClr>
                </a:solidFill>
              </a:rPr>
              <a:t>بحث المشكلات والتّحديات الّتي تخصُّ القطاع الزّراعيّ.</a:t>
            </a:r>
          </a:p>
          <a:p>
            <a:pPr algn="r" rtl="1">
              <a:buFont typeface="Wingdings" panose="05000000000000000000" pitchFamily="2" charset="2"/>
              <a:buChar char="§"/>
            </a:pPr>
            <a:r>
              <a:rPr lang="ar-JO" sz="2400" dirty="0" smtClean="0">
                <a:solidFill>
                  <a:schemeClr val="accent2">
                    <a:lumMod val="75000"/>
                  </a:schemeClr>
                </a:solidFill>
              </a:rPr>
              <a:t>العمالة في قطاع الزّراعة، والتّأمين الصّحيّ، والإقراض، والمديونيّة، وبخاصةٍ لصغار المزارعين.</a:t>
            </a:r>
          </a:p>
          <a:p>
            <a:pPr algn="r" rtl="1">
              <a:buFont typeface="Wingdings" panose="05000000000000000000" pitchFamily="2" charset="2"/>
              <a:buChar char="§"/>
            </a:pPr>
            <a:r>
              <a:rPr lang="ar-JO" sz="2400" dirty="0" smtClean="0">
                <a:solidFill>
                  <a:schemeClr val="accent2">
                    <a:lumMod val="75000"/>
                  </a:schemeClr>
                </a:solidFill>
              </a:rPr>
              <a:t>التّغلُّب على مشكلةِ تقصِ المياه المخصّصة للزّراعة، وارتفاع أسعار مدخلات الإنتاج الزّراعيّ، وغيرها.</a:t>
            </a:r>
          </a:p>
          <a:p>
            <a:pPr algn="r" rtl="1">
              <a:buFont typeface="Wingdings" panose="05000000000000000000" pitchFamily="2" charset="2"/>
              <a:buChar char="§"/>
            </a:pPr>
            <a:endParaRPr lang="ar-JO" sz="2400" dirty="0" smtClean="0">
              <a:solidFill>
                <a:schemeClr val="accent2">
                  <a:lumMod val="75000"/>
                </a:schemeClr>
              </a:solidFill>
            </a:endParaRPr>
          </a:p>
          <a:p>
            <a:pPr marL="0" indent="0" algn="r" rtl="1">
              <a:buNone/>
            </a:pPr>
            <a:r>
              <a:rPr lang="ar-JO" sz="2500" dirty="0" smtClean="0"/>
              <a:t>لقد شهدت المملكة الأردنيّة الهاشميّة في عهد جلالة الملك عبد الله الثّاني ابن الحسين اصلاحاتٍ اقتصاديّةً ومبادراتٍ عديدةً، ففي عهد جلالتِهِ أُبرِمَت العديدُ من الاتفاقيّات التّجاريّة الحرّة الّتي كان لها الأثر الأكبر في وصول المنتج الأردنيّ والصّناعات المحليّة إلى العديد من دول العالم.</a:t>
            </a:r>
          </a:p>
          <a:p>
            <a:pPr marL="0" indent="0" algn="r" rtl="1">
              <a:buNone/>
            </a:pPr>
            <a:r>
              <a:rPr lang="ar-JO" sz="2500" dirty="0" smtClean="0"/>
              <a:t>واستطاع جلاتُهُ وبحكم علاقاتِهِ المتميّزةِ مع دول العالم كافّةً وكبار الاتقصاديين في العالم من التّرويج للأردنّ استثماريًّا، والدّعوة إلى الاستثمارِ في العديدِ منَ القطاعاتِ.</a:t>
            </a:r>
            <a:endParaRPr lang="en-US" sz="2500" dirty="0"/>
          </a:p>
        </p:txBody>
      </p:sp>
      <p:sp>
        <p:nvSpPr>
          <p:cNvPr id="5" name="Bevel 4"/>
          <p:cNvSpPr/>
          <p:nvPr/>
        </p:nvSpPr>
        <p:spPr>
          <a:xfrm>
            <a:off x="6792687" y="182881"/>
            <a:ext cx="4561114" cy="932190"/>
          </a:xfrm>
          <a:prstGeom prst="bevel">
            <a:avLst>
              <a:gd name="adj" fmla="val 274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JO" sz="2800" b="1" dirty="0" smtClean="0">
                <a:solidFill>
                  <a:schemeClr val="tx1"/>
                </a:solidFill>
              </a:rPr>
              <a:t>ثالثًا: مبادراتُ قطاع الزّراعة </a:t>
            </a:r>
            <a:endParaRPr lang="en-US" sz="2800" b="1" dirty="0">
              <a:solidFill>
                <a:schemeClr val="tx1"/>
              </a:solidFill>
            </a:endParaRPr>
          </a:p>
        </p:txBody>
      </p:sp>
      <p:sp>
        <p:nvSpPr>
          <p:cNvPr id="6" name="Footer Placeholder 5"/>
          <p:cNvSpPr>
            <a:spLocks noGrp="1"/>
          </p:cNvSpPr>
          <p:nvPr>
            <p:ph type="ftr" sz="quarter" idx="11"/>
          </p:nvPr>
        </p:nvSpPr>
        <p:spPr/>
        <p:txBody>
          <a:bodyPr/>
          <a:lstStyle/>
          <a:p>
            <a:r>
              <a:rPr lang="ar-JO" smtClean="0"/>
              <a:t>نادين محمود ربّاع</a:t>
            </a:r>
            <a:endParaRPr lang="en-US"/>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446183" y="1802175"/>
            <a:ext cx="2252950" cy="2252950"/>
          </a:xfrm>
          <a:prstGeom prst="rect">
            <a:avLst/>
          </a:prstGeom>
        </p:spPr>
      </p:pic>
    </p:spTree>
    <p:extLst>
      <p:ext uri="{BB962C8B-B14F-4D97-AF65-F5344CB8AC3E}">
        <p14:creationId xmlns:p14="http://schemas.microsoft.com/office/powerpoint/2010/main" xmlns="" val="3230571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14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r-JO" smtClean="0"/>
              <a:t>نادين محمود ربّاع</a:t>
            </a:r>
            <a:endParaRPr lang="en-US"/>
          </a:p>
        </p:txBody>
      </p:sp>
      <p:sp>
        <p:nvSpPr>
          <p:cNvPr id="6" name="Rectangle 5"/>
          <p:cNvSpPr/>
          <p:nvPr/>
        </p:nvSpPr>
        <p:spPr>
          <a:xfrm>
            <a:off x="3048000" y="1708690"/>
            <a:ext cx="6096000" cy="2585323"/>
          </a:xfrm>
          <a:prstGeom prst="rect">
            <a:avLst/>
          </a:prstGeom>
        </p:spPr>
        <p:txBody>
          <a:bodyPr>
            <a:spAutoFit/>
          </a:bodyPr>
          <a:lstStyle/>
          <a:p>
            <a:pPr algn="ctr" rtl="1"/>
            <a:r>
              <a:rPr lang="ar-JO" sz="5400" b="1" dirty="0" smtClean="0">
                <a:ln w="22225">
                  <a:solidFill>
                    <a:schemeClr val="accent2"/>
                  </a:solidFill>
                  <a:prstDash val="solid"/>
                </a:ln>
                <a:solidFill>
                  <a:schemeClr val="accent2">
                    <a:lumMod val="40000"/>
                    <a:lumOff val="60000"/>
                  </a:schemeClr>
                </a:solidFill>
              </a:rPr>
              <a:t>دمتم سالميـــــــن </a:t>
            </a:r>
          </a:p>
          <a:p>
            <a:pPr algn="ctr" rtl="1"/>
            <a:endParaRPr lang="ar-JO" sz="5400" b="1" dirty="0" smtClean="0">
              <a:ln w="22225">
                <a:solidFill>
                  <a:schemeClr val="accent2"/>
                </a:solidFill>
                <a:prstDash val="solid"/>
              </a:ln>
              <a:solidFill>
                <a:schemeClr val="accent2">
                  <a:lumMod val="40000"/>
                  <a:lumOff val="60000"/>
                </a:schemeClr>
              </a:solidFill>
            </a:endParaRPr>
          </a:p>
          <a:p>
            <a:pPr algn="ctr" rtl="1"/>
            <a:r>
              <a:rPr lang="ar-JO" sz="5400" b="1" dirty="0" smtClean="0">
                <a:ln w="22225">
                  <a:solidFill>
                    <a:schemeClr val="accent2"/>
                  </a:solidFill>
                  <a:prstDash val="solid"/>
                </a:ln>
                <a:solidFill>
                  <a:schemeClr val="accent2">
                    <a:lumMod val="40000"/>
                    <a:lumOff val="60000"/>
                  </a:schemeClr>
                </a:solidFill>
              </a:rPr>
              <a:t>نـــاديــن محمــود ربــّـاع</a:t>
            </a:r>
            <a:endParaRPr lang="ar-SA"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2684898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389</Words>
  <Application>Microsoft Office PowerPoint</Application>
  <PresentationFormat>مخصص</PresentationFormat>
  <Paragraphs>41</Paragraphs>
  <Slides>6</Slides>
  <Notes>1</Notes>
  <HiddenSlides>0</HiddenSlides>
  <MMClips>5</MMClips>
  <ScaleCrop>false</ScaleCrop>
  <HeadingPairs>
    <vt:vector size="4" baseType="variant">
      <vt:variant>
        <vt:lpstr>سمة</vt:lpstr>
      </vt:variant>
      <vt:variant>
        <vt:i4>1</vt:i4>
      </vt:variant>
      <vt:variant>
        <vt:lpstr>عناوين الشرائح</vt:lpstr>
      </vt:variant>
      <vt:variant>
        <vt:i4>6</vt:i4>
      </vt:variant>
    </vt:vector>
  </HeadingPairs>
  <TitlesOfParts>
    <vt:vector size="7" baseType="lpstr">
      <vt:lpstr>Office Theme</vt:lpstr>
      <vt:lpstr>الشريحة 1</vt:lpstr>
      <vt:lpstr>الشريحة 2</vt:lpstr>
      <vt:lpstr>الشريحة 3</vt:lpstr>
      <vt:lpstr>الشريحة 4</vt:lpstr>
      <vt:lpstr>الشريحة 5</vt:lpstr>
      <vt:lpstr>الشريحة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AFC</cp:lastModifiedBy>
  <cp:revision>73</cp:revision>
  <dcterms:created xsi:type="dcterms:W3CDTF">2020-03-20T18:40:15Z</dcterms:created>
  <dcterms:modified xsi:type="dcterms:W3CDTF">2020-03-26T02:06:22Z</dcterms:modified>
</cp:coreProperties>
</file>