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9"/>
  </p:notesMasterIdLst>
  <p:sldIdLst>
    <p:sldId id="256" r:id="rId2"/>
    <p:sldId id="264" r:id="rId3"/>
    <p:sldId id="257" r:id="rId4"/>
    <p:sldId id="259" r:id="rId5"/>
    <p:sldId id="260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5" autoAdjust="0"/>
    <p:restoredTop sz="94630" autoAdjust="0"/>
  </p:normalViewPr>
  <p:slideViewPr>
    <p:cSldViewPr snapToGrid="0">
      <p:cViewPr varScale="1">
        <p:scale>
          <a:sx n="69" d="100"/>
          <a:sy n="69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4E557-0C6B-4E76-A132-DFF486961AAE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119D3AB-9FA1-49B4-93F7-0E3F177AD620}">
      <dgm:prSet phldrT="[نص]"/>
      <dgm:spPr/>
      <dgm:t>
        <a:bodyPr/>
        <a:lstStyle/>
        <a:p>
          <a:r>
            <a:rPr lang="ar-JO" dirty="0" smtClean="0"/>
            <a:t>بعد حركات الفتح الإسلامي </a:t>
          </a:r>
          <a:endParaRPr lang="en-AU" dirty="0"/>
        </a:p>
      </dgm:t>
    </dgm:pt>
    <dgm:pt modelId="{0E30C180-B31E-4522-8F9E-D30BDAEDE019}" type="parTrans" cxnId="{A9649552-92DC-491E-B665-B802CAC707F4}">
      <dgm:prSet/>
      <dgm:spPr/>
      <dgm:t>
        <a:bodyPr/>
        <a:lstStyle/>
        <a:p>
          <a:endParaRPr lang="en-AU"/>
        </a:p>
      </dgm:t>
    </dgm:pt>
    <dgm:pt modelId="{CB4F2F10-17E9-4F2A-9F0E-6364B1FCC8E9}" type="sibTrans" cxnId="{A9649552-92DC-491E-B665-B802CAC707F4}">
      <dgm:prSet/>
      <dgm:spPr/>
      <dgm:t>
        <a:bodyPr/>
        <a:lstStyle/>
        <a:p>
          <a:endParaRPr lang="en-AU"/>
        </a:p>
      </dgm:t>
    </dgm:pt>
    <dgm:pt modelId="{511BEB0A-BC0E-4B7A-9E0E-FF1017DE298B}">
      <dgm:prSet phldrT="[نص]"/>
      <dgm:spPr/>
      <dgm:t>
        <a:bodyPr/>
        <a:lstStyle/>
        <a:p>
          <a:r>
            <a:rPr lang="ar-JO" dirty="0" smtClean="0"/>
            <a:t>بقيت معظم القبائل في مواطنها </a:t>
          </a:r>
        </a:p>
        <a:p>
          <a:r>
            <a:rPr lang="ar-JO" dirty="0" smtClean="0"/>
            <a:t>قدمت مع جيوش الفتح قبائل أخرى </a:t>
          </a:r>
          <a:endParaRPr lang="en-AU" dirty="0"/>
        </a:p>
      </dgm:t>
    </dgm:pt>
    <dgm:pt modelId="{84ED4E11-96A8-4279-9E5E-DE13D96CE8E6}" type="parTrans" cxnId="{189E0E81-6ECD-44F8-9B03-B60BDDDBE0CB}">
      <dgm:prSet/>
      <dgm:spPr/>
      <dgm:t>
        <a:bodyPr/>
        <a:lstStyle/>
        <a:p>
          <a:endParaRPr lang="en-AU"/>
        </a:p>
      </dgm:t>
    </dgm:pt>
    <dgm:pt modelId="{6725D460-B1CE-4637-8CE3-520EBB3052C6}" type="sibTrans" cxnId="{189E0E81-6ECD-44F8-9B03-B60BDDDBE0CB}">
      <dgm:prSet/>
      <dgm:spPr/>
      <dgm:t>
        <a:bodyPr/>
        <a:lstStyle/>
        <a:p>
          <a:endParaRPr lang="en-AU"/>
        </a:p>
      </dgm:t>
    </dgm:pt>
    <dgm:pt modelId="{481B329A-A4B1-4ACF-A350-97614387FF31}">
      <dgm:prSet phldrT="[نص]"/>
      <dgm:spPr/>
      <dgm:t>
        <a:bodyPr/>
        <a:lstStyle/>
        <a:p>
          <a:r>
            <a:rPr lang="ar-JO" dirty="0" smtClean="0"/>
            <a:t>جذام وكنانة وعاملة </a:t>
          </a:r>
          <a:r>
            <a:rPr lang="ar-JO" dirty="0" err="1" smtClean="0"/>
            <a:t>وبلقين</a:t>
          </a:r>
          <a:r>
            <a:rPr lang="ar-JO" dirty="0" smtClean="0"/>
            <a:t> </a:t>
          </a:r>
          <a:endParaRPr lang="en-AU" dirty="0"/>
        </a:p>
      </dgm:t>
    </dgm:pt>
    <dgm:pt modelId="{6CEEABDA-F33A-4037-AC71-2602312A32F0}" type="parTrans" cxnId="{EB885EED-AB39-40A8-B0DB-2B8E73709FFC}">
      <dgm:prSet/>
      <dgm:spPr/>
      <dgm:t>
        <a:bodyPr/>
        <a:lstStyle/>
        <a:p>
          <a:endParaRPr lang="en-AU"/>
        </a:p>
      </dgm:t>
    </dgm:pt>
    <dgm:pt modelId="{0FC1EB05-4F96-4285-9469-3F5F38AE5129}" type="sibTrans" cxnId="{EB885EED-AB39-40A8-B0DB-2B8E73709FFC}">
      <dgm:prSet/>
      <dgm:spPr/>
      <dgm:t>
        <a:bodyPr/>
        <a:lstStyle/>
        <a:p>
          <a:endParaRPr lang="en-AU"/>
        </a:p>
      </dgm:t>
    </dgm:pt>
    <dgm:pt modelId="{BD8C8175-A5E7-4993-A6FB-748AD694ABAC}">
      <dgm:prSet phldrT="[نص]"/>
      <dgm:spPr/>
      <dgm:t>
        <a:bodyPr/>
        <a:lstStyle/>
        <a:p>
          <a:r>
            <a:rPr lang="ar-JO" dirty="0" smtClean="0"/>
            <a:t>قبل الإسلام</a:t>
          </a:r>
          <a:endParaRPr lang="en-AU" dirty="0"/>
        </a:p>
      </dgm:t>
    </dgm:pt>
    <dgm:pt modelId="{E79A9F6A-9CE6-4758-8570-FF2085120BCF}" type="parTrans" cxnId="{62E8EB65-6456-4FFA-A7A1-049520D02A6A}">
      <dgm:prSet/>
      <dgm:spPr/>
      <dgm:t>
        <a:bodyPr/>
        <a:lstStyle/>
        <a:p>
          <a:endParaRPr lang="en-AU"/>
        </a:p>
      </dgm:t>
    </dgm:pt>
    <dgm:pt modelId="{674AA7FE-8B8D-4A05-A6F7-C85BE8024358}" type="sibTrans" cxnId="{62E8EB65-6456-4FFA-A7A1-049520D02A6A}">
      <dgm:prSet/>
      <dgm:spPr/>
      <dgm:t>
        <a:bodyPr/>
        <a:lstStyle/>
        <a:p>
          <a:endParaRPr lang="en-AU"/>
        </a:p>
      </dgm:t>
    </dgm:pt>
    <dgm:pt modelId="{FA26F798-723B-49F0-A79E-AF8D6EE64EF3}">
      <dgm:prSet phldrT="[نص]"/>
      <dgm:spPr/>
      <dgm:t>
        <a:bodyPr/>
        <a:lstStyle/>
        <a:p>
          <a:r>
            <a:rPr lang="ar-JO" dirty="0" smtClean="0"/>
            <a:t>تعود للأصول اليمانية </a:t>
          </a:r>
        </a:p>
        <a:p>
          <a:r>
            <a:rPr lang="ar-JO" dirty="0" smtClean="0"/>
            <a:t>واعتنق بعضها المسيحية مثل </a:t>
          </a:r>
          <a:r>
            <a:rPr lang="ar-JO" dirty="0" err="1" smtClean="0"/>
            <a:t>الغساسنة</a:t>
          </a:r>
          <a:r>
            <a:rPr lang="ar-JO" dirty="0" smtClean="0"/>
            <a:t> </a:t>
          </a:r>
          <a:endParaRPr lang="en-AU" dirty="0"/>
        </a:p>
      </dgm:t>
    </dgm:pt>
    <dgm:pt modelId="{207A2D5E-E56C-4EC2-9302-3768B0B02F00}" type="parTrans" cxnId="{68D407DF-A645-4C1A-9998-8D95C763146C}">
      <dgm:prSet/>
      <dgm:spPr/>
      <dgm:t>
        <a:bodyPr/>
        <a:lstStyle/>
        <a:p>
          <a:endParaRPr lang="en-AU"/>
        </a:p>
      </dgm:t>
    </dgm:pt>
    <dgm:pt modelId="{DFBF136E-868F-4DD6-886F-9971257B0449}" type="sibTrans" cxnId="{68D407DF-A645-4C1A-9998-8D95C763146C}">
      <dgm:prSet/>
      <dgm:spPr/>
      <dgm:t>
        <a:bodyPr/>
        <a:lstStyle/>
        <a:p>
          <a:endParaRPr lang="en-AU"/>
        </a:p>
      </dgm:t>
    </dgm:pt>
    <dgm:pt modelId="{46EF69FB-DEE1-47A7-8B22-F7086C3F1C3A}">
      <dgm:prSet phldrT="[نص]"/>
      <dgm:spPr/>
      <dgm:t>
        <a:bodyPr/>
        <a:lstStyle/>
        <a:p>
          <a:r>
            <a:rPr lang="ar-JO" dirty="0" err="1" smtClean="0"/>
            <a:t>غساسنة</a:t>
          </a:r>
          <a:r>
            <a:rPr lang="ar-JO" dirty="0" smtClean="0"/>
            <a:t> </a:t>
          </a:r>
          <a:r>
            <a:rPr lang="ar-JO" dirty="0" err="1" smtClean="0"/>
            <a:t>وسُليح</a:t>
          </a:r>
          <a:r>
            <a:rPr lang="ar-JO" dirty="0" smtClean="0"/>
            <a:t> </a:t>
          </a:r>
          <a:r>
            <a:rPr lang="ar-JO" dirty="0" err="1" smtClean="0"/>
            <a:t>وتنوخ</a:t>
          </a:r>
          <a:r>
            <a:rPr lang="ar-JO" dirty="0" smtClean="0"/>
            <a:t> </a:t>
          </a:r>
        </a:p>
      </dgm:t>
    </dgm:pt>
    <dgm:pt modelId="{AEBFCEAA-E7CD-441C-AD20-9BF7DF070A89}" type="parTrans" cxnId="{FFC097EC-E578-4480-9EE1-2C0C87CA7818}">
      <dgm:prSet/>
      <dgm:spPr/>
      <dgm:t>
        <a:bodyPr/>
        <a:lstStyle/>
        <a:p>
          <a:endParaRPr lang="en-AU"/>
        </a:p>
      </dgm:t>
    </dgm:pt>
    <dgm:pt modelId="{3C7267A7-3EAC-40FC-AA72-F7973C191108}" type="sibTrans" cxnId="{FFC097EC-E578-4480-9EE1-2C0C87CA7818}">
      <dgm:prSet/>
      <dgm:spPr/>
      <dgm:t>
        <a:bodyPr/>
        <a:lstStyle/>
        <a:p>
          <a:endParaRPr lang="en-AU"/>
        </a:p>
      </dgm:t>
    </dgm:pt>
    <dgm:pt modelId="{2C75040B-E181-4AC5-9A70-3EF7EDDEF644}" type="pres">
      <dgm:prSet presAssocID="{AED4E557-0C6B-4E76-A132-DFF486961A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CEE9264-6198-4FB3-BF0A-50BCF7F00227}" type="pres">
      <dgm:prSet presAssocID="{A119D3AB-9FA1-49B4-93F7-0E3F177AD620}" presName="vertFlow" presStyleCnt="0"/>
      <dgm:spPr/>
    </dgm:pt>
    <dgm:pt modelId="{7C36ECF7-0E46-42F3-AE29-0DD1CF3D06CC}" type="pres">
      <dgm:prSet presAssocID="{A119D3AB-9FA1-49B4-93F7-0E3F177AD620}" presName="header" presStyleLbl="node1" presStyleIdx="0" presStyleCnt="2"/>
      <dgm:spPr/>
      <dgm:t>
        <a:bodyPr/>
        <a:lstStyle/>
        <a:p>
          <a:endParaRPr lang="en-AU"/>
        </a:p>
      </dgm:t>
    </dgm:pt>
    <dgm:pt modelId="{1B865A50-F623-4BF0-B884-3C7853FE4136}" type="pres">
      <dgm:prSet presAssocID="{84ED4E11-96A8-4279-9E5E-DE13D96CE8E6}" presName="parTrans" presStyleLbl="sibTrans2D1" presStyleIdx="0" presStyleCnt="4"/>
      <dgm:spPr/>
      <dgm:t>
        <a:bodyPr/>
        <a:lstStyle/>
        <a:p>
          <a:endParaRPr lang="en-AU"/>
        </a:p>
      </dgm:t>
    </dgm:pt>
    <dgm:pt modelId="{7FE5BBCA-98D1-40C7-9F82-6ED4D29832D6}" type="pres">
      <dgm:prSet presAssocID="{511BEB0A-BC0E-4B7A-9E0E-FF1017DE298B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A01B6E6-2E51-4B50-A725-3C7B8CCF02C2}" type="pres">
      <dgm:prSet presAssocID="{6725D460-B1CE-4637-8CE3-520EBB3052C6}" presName="sibTrans" presStyleLbl="sibTrans2D1" presStyleIdx="1" presStyleCnt="4"/>
      <dgm:spPr/>
      <dgm:t>
        <a:bodyPr/>
        <a:lstStyle/>
        <a:p>
          <a:endParaRPr lang="en-AU"/>
        </a:p>
      </dgm:t>
    </dgm:pt>
    <dgm:pt modelId="{553EDDC3-FB11-439D-8E10-9A31E364DACE}" type="pres">
      <dgm:prSet presAssocID="{481B329A-A4B1-4ACF-A350-97614387FF31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A78512-8774-45C8-ADDE-69EBA7560070}" type="pres">
      <dgm:prSet presAssocID="{A119D3AB-9FA1-49B4-93F7-0E3F177AD620}" presName="hSp" presStyleCnt="0"/>
      <dgm:spPr/>
    </dgm:pt>
    <dgm:pt modelId="{F0432E61-6664-4FC4-8654-5E1DAF29F775}" type="pres">
      <dgm:prSet presAssocID="{BD8C8175-A5E7-4993-A6FB-748AD694ABAC}" presName="vertFlow" presStyleCnt="0"/>
      <dgm:spPr/>
    </dgm:pt>
    <dgm:pt modelId="{B6E4B2D6-CCAE-49B0-9361-5B6CEA5EE3FC}" type="pres">
      <dgm:prSet presAssocID="{BD8C8175-A5E7-4993-A6FB-748AD694ABAC}" presName="header" presStyleLbl="node1" presStyleIdx="1" presStyleCnt="2"/>
      <dgm:spPr/>
      <dgm:t>
        <a:bodyPr/>
        <a:lstStyle/>
        <a:p>
          <a:endParaRPr lang="en-AU"/>
        </a:p>
      </dgm:t>
    </dgm:pt>
    <dgm:pt modelId="{69C1C32A-16B0-47E9-A8EF-E04C335D925C}" type="pres">
      <dgm:prSet presAssocID="{207A2D5E-E56C-4EC2-9302-3768B0B02F00}" presName="parTrans" presStyleLbl="sibTrans2D1" presStyleIdx="2" presStyleCnt="4"/>
      <dgm:spPr/>
      <dgm:t>
        <a:bodyPr/>
        <a:lstStyle/>
        <a:p>
          <a:endParaRPr lang="en-AU"/>
        </a:p>
      </dgm:t>
    </dgm:pt>
    <dgm:pt modelId="{0BC3DE54-DFE2-400C-94A9-4AF0649337A9}" type="pres">
      <dgm:prSet presAssocID="{FA26F798-723B-49F0-A79E-AF8D6EE64EF3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A14A1D-DF2A-42C9-AFCA-9946EFA56F32}" type="pres">
      <dgm:prSet presAssocID="{DFBF136E-868F-4DD6-886F-9971257B0449}" presName="sibTrans" presStyleLbl="sibTrans2D1" presStyleIdx="3" presStyleCnt="4"/>
      <dgm:spPr/>
      <dgm:t>
        <a:bodyPr/>
        <a:lstStyle/>
        <a:p>
          <a:endParaRPr lang="en-AU"/>
        </a:p>
      </dgm:t>
    </dgm:pt>
    <dgm:pt modelId="{B343E7F2-E658-4A19-8AEE-7702C383148E}" type="pres">
      <dgm:prSet presAssocID="{46EF69FB-DEE1-47A7-8B22-F7086C3F1C3A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B885EED-AB39-40A8-B0DB-2B8E73709FFC}" srcId="{A119D3AB-9FA1-49B4-93F7-0E3F177AD620}" destId="{481B329A-A4B1-4ACF-A350-97614387FF31}" srcOrd="1" destOrd="0" parTransId="{6CEEABDA-F33A-4037-AC71-2602312A32F0}" sibTransId="{0FC1EB05-4F96-4285-9469-3F5F38AE5129}"/>
    <dgm:cxn modelId="{A9649552-92DC-491E-B665-B802CAC707F4}" srcId="{AED4E557-0C6B-4E76-A132-DFF486961AAE}" destId="{A119D3AB-9FA1-49B4-93F7-0E3F177AD620}" srcOrd="0" destOrd="0" parTransId="{0E30C180-B31E-4522-8F9E-D30BDAEDE019}" sibTransId="{CB4F2F10-17E9-4F2A-9F0E-6364B1FCC8E9}"/>
    <dgm:cxn modelId="{7614274D-6D49-4012-8C01-61200985F60B}" type="presOf" srcId="{207A2D5E-E56C-4EC2-9302-3768B0B02F00}" destId="{69C1C32A-16B0-47E9-A8EF-E04C335D925C}" srcOrd="0" destOrd="0" presId="urn:microsoft.com/office/officeart/2005/8/layout/lProcess1"/>
    <dgm:cxn modelId="{189E0E81-6ECD-44F8-9B03-B60BDDDBE0CB}" srcId="{A119D3AB-9FA1-49B4-93F7-0E3F177AD620}" destId="{511BEB0A-BC0E-4B7A-9E0E-FF1017DE298B}" srcOrd="0" destOrd="0" parTransId="{84ED4E11-96A8-4279-9E5E-DE13D96CE8E6}" sibTransId="{6725D460-B1CE-4637-8CE3-520EBB3052C6}"/>
    <dgm:cxn modelId="{5AC58A2B-F6D0-4B96-9625-953479054A61}" type="presOf" srcId="{FA26F798-723B-49F0-A79E-AF8D6EE64EF3}" destId="{0BC3DE54-DFE2-400C-94A9-4AF0649337A9}" srcOrd="0" destOrd="0" presId="urn:microsoft.com/office/officeart/2005/8/layout/lProcess1"/>
    <dgm:cxn modelId="{FFC097EC-E578-4480-9EE1-2C0C87CA7818}" srcId="{BD8C8175-A5E7-4993-A6FB-748AD694ABAC}" destId="{46EF69FB-DEE1-47A7-8B22-F7086C3F1C3A}" srcOrd="1" destOrd="0" parTransId="{AEBFCEAA-E7CD-441C-AD20-9BF7DF070A89}" sibTransId="{3C7267A7-3EAC-40FC-AA72-F7973C191108}"/>
    <dgm:cxn modelId="{C15E14F3-82E1-402D-87A0-89834DAC66B6}" type="presOf" srcId="{A119D3AB-9FA1-49B4-93F7-0E3F177AD620}" destId="{7C36ECF7-0E46-42F3-AE29-0DD1CF3D06CC}" srcOrd="0" destOrd="0" presId="urn:microsoft.com/office/officeart/2005/8/layout/lProcess1"/>
    <dgm:cxn modelId="{50441532-006B-479D-B1E5-38883EBBD94B}" type="presOf" srcId="{481B329A-A4B1-4ACF-A350-97614387FF31}" destId="{553EDDC3-FB11-439D-8E10-9A31E364DACE}" srcOrd="0" destOrd="0" presId="urn:microsoft.com/office/officeart/2005/8/layout/lProcess1"/>
    <dgm:cxn modelId="{C88AD38A-7553-4881-96D5-E1BD9BFE4E0E}" type="presOf" srcId="{BD8C8175-A5E7-4993-A6FB-748AD694ABAC}" destId="{B6E4B2D6-CCAE-49B0-9361-5B6CEA5EE3FC}" srcOrd="0" destOrd="0" presId="urn:microsoft.com/office/officeart/2005/8/layout/lProcess1"/>
    <dgm:cxn modelId="{84095D13-72E0-4F72-848D-40DBCFB4D80E}" type="presOf" srcId="{46EF69FB-DEE1-47A7-8B22-F7086C3F1C3A}" destId="{B343E7F2-E658-4A19-8AEE-7702C383148E}" srcOrd="0" destOrd="0" presId="urn:microsoft.com/office/officeart/2005/8/layout/lProcess1"/>
    <dgm:cxn modelId="{54EF6AF8-BC0B-4505-BC44-8005DB65126C}" type="presOf" srcId="{84ED4E11-96A8-4279-9E5E-DE13D96CE8E6}" destId="{1B865A50-F623-4BF0-B884-3C7853FE4136}" srcOrd="0" destOrd="0" presId="urn:microsoft.com/office/officeart/2005/8/layout/lProcess1"/>
    <dgm:cxn modelId="{AC3901AE-3088-43B9-8E98-7A94861FCCDA}" type="presOf" srcId="{DFBF136E-868F-4DD6-886F-9971257B0449}" destId="{B3A14A1D-DF2A-42C9-AFCA-9946EFA56F32}" srcOrd="0" destOrd="0" presId="urn:microsoft.com/office/officeart/2005/8/layout/lProcess1"/>
    <dgm:cxn modelId="{4DBE3D3A-B4B7-4348-B678-CDF9959D0DDD}" type="presOf" srcId="{6725D460-B1CE-4637-8CE3-520EBB3052C6}" destId="{3A01B6E6-2E51-4B50-A725-3C7B8CCF02C2}" srcOrd="0" destOrd="0" presId="urn:microsoft.com/office/officeart/2005/8/layout/lProcess1"/>
    <dgm:cxn modelId="{946C198F-135D-43BA-A6B8-F20A09EA35AB}" type="presOf" srcId="{AED4E557-0C6B-4E76-A132-DFF486961AAE}" destId="{2C75040B-E181-4AC5-9A70-3EF7EDDEF644}" srcOrd="0" destOrd="0" presId="urn:microsoft.com/office/officeart/2005/8/layout/lProcess1"/>
    <dgm:cxn modelId="{7DF954FE-96E8-455B-AC8D-1EB810B1D8C8}" type="presOf" srcId="{511BEB0A-BC0E-4B7A-9E0E-FF1017DE298B}" destId="{7FE5BBCA-98D1-40C7-9F82-6ED4D29832D6}" srcOrd="0" destOrd="0" presId="urn:microsoft.com/office/officeart/2005/8/layout/lProcess1"/>
    <dgm:cxn modelId="{68D407DF-A645-4C1A-9998-8D95C763146C}" srcId="{BD8C8175-A5E7-4993-A6FB-748AD694ABAC}" destId="{FA26F798-723B-49F0-A79E-AF8D6EE64EF3}" srcOrd="0" destOrd="0" parTransId="{207A2D5E-E56C-4EC2-9302-3768B0B02F00}" sibTransId="{DFBF136E-868F-4DD6-886F-9971257B0449}"/>
    <dgm:cxn modelId="{62E8EB65-6456-4FFA-A7A1-049520D02A6A}" srcId="{AED4E557-0C6B-4E76-A132-DFF486961AAE}" destId="{BD8C8175-A5E7-4993-A6FB-748AD694ABAC}" srcOrd="1" destOrd="0" parTransId="{E79A9F6A-9CE6-4758-8570-FF2085120BCF}" sibTransId="{674AA7FE-8B8D-4A05-A6F7-C85BE8024358}"/>
    <dgm:cxn modelId="{F685642B-FCA0-4081-8EA7-3E41FF23D0C4}" type="presParOf" srcId="{2C75040B-E181-4AC5-9A70-3EF7EDDEF644}" destId="{5CEE9264-6198-4FB3-BF0A-50BCF7F00227}" srcOrd="0" destOrd="0" presId="urn:microsoft.com/office/officeart/2005/8/layout/lProcess1"/>
    <dgm:cxn modelId="{210A528B-67CA-4029-8916-89901A65866F}" type="presParOf" srcId="{5CEE9264-6198-4FB3-BF0A-50BCF7F00227}" destId="{7C36ECF7-0E46-42F3-AE29-0DD1CF3D06CC}" srcOrd="0" destOrd="0" presId="urn:microsoft.com/office/officeart/2005/8/layout/lProcess1"/>
    <dgm:cxn modelId="{B25BFD19-FD08-450F-88FF-F65B8614669A}" type="presParOf" srcId="{5CEE9264-6198-4FB3-BF0A-50BCF7F00227}" destId="{1B865A50-F623-4BF0-B884-3C7853FE4136}" srcOrd="1" destOrd="0" presId="urn:microsoft.com/office/officeart/2005/8/layout/lProcess1"/>
    <dgm:cxn modelId="{9319AA89-009D-4C7B-A399-4D32EB1D64D2}" type="presParOf" srcId="{5CEE9264-6198-4FB3-BF0A-50BCF7F00227}" destId="{7FE5BBCA-98D1-40C7-9F82-6ED4D29832D6}" srcOrd="2" destOrd="0" presId="urn:microsoft.com/office/officeart/2005/8/layout/lProcess1"/>
    <dgm:cxn modelId="{BCDE6CFC-42F2-4C04-9EEA-1CE08DB3D29F}" type="presParOf" srcId="{5CEE9264-6198-4FB3-BF0A-50BCF7F00227}" destId="{3A01B6E6-2E51-4B50-A725-3C7B8CCF02C2}" srcOrd="3" destOrd="0" presId="urn:microsoft.com/office/officeart/2005/8/layout/lProcess1"/>
    <dgm:cxn modelId="{4559C98D-1BE2-4F90-AAD8-4C7381ED1C1E}" type="presParOf" srcId="{5CEE9264-6198-4FB3-BF0A-50BCF7F00227}" destId="{553EDDC3-FB11-439D-8E10-9A31E364DACE}" srcOrd="4" destOrd="0" presId="urn:microsoft.com/office/officeart/2005/8/layout/lProcess1"/>
    <dgm:cxn modelId="{70B053DA-C2DD-459E-945A-EC64EA90D824}" type="presParOf" srcId="{2C75040B-E181-4AC5-9A70-3EF7EDDEF644}" destId="{FEA78512-8774-45C8-ADDE-69EBA7560070}" srcOrd="1" destOrd="0" presId="urn:microsoft.com/office/officeart/2005/8/layout/lProcess1"/>
    <dgm:cxn modelId="{41749107-6839-478A-B128-5A5557CC9935}" type="presParOf" srcId="{2C75040B-E181-4AC5-9A70-3EF7EDDEF644}" destId="{F0432E61-6664-4FC4-8654-5E1DAF29F775}" srcOrd="2" destOrd="0" presId="urn:microsoft.com/office/officeart/2005/8/layout/lProcess1"/>
    <dgm:cxn modelId="{A91E67FC-0995-473A-A307-3EB286E5BA94}" type="presParOf" srcId="{F0432E61-6664-4FC4-8654-5E1DAF29F775}" destId="{B6E4B2D6-CCAE-49B0-9361-5B6CEA5EE3FC}" srcOrd="0" destOrd="0" presId="urn:microsoft.com/office/officeart/2005/8/layout/lProcess1"/>
    <dgm:cxn modelId="{8774CE01-FD15-4373-AEB3-0D7E24C4809E}" type="presParOf" srcId="{F0432E61-6664-4FC4-8654-5E1DAF29F775}" destId="{69C1C32A-16B0-47E9-A8EF-E04C335D925C}" srcOrd="1" destOrd="0" presId="urn:microsoft.com/office/officeart/2005/8/layout/lProcess1"/>
    <dgm:cxn modelId="{9F0E8EB5-77DC-4AE6-A15E-2359A5A31A28}" type="presParOf" srcId="{F0432E61-6664-4FC4-8654-5E1DAF29F775}" destId="{0BC3DE54-DFE2-400C-94A9-4AF0649337A9}" srcOrd="2" destOrd="0" presId="urn:microsoft.com/office/officeart/2005/8/layout/lProcess1"/>
    <dgm:cxn modelId="{BFED23EA-5EF8-4459-84FF-9A7A022A6356}" type="presParOf" srcId="{F0432E61-6664-4FC4-8654-5E1DAF29F775}" destId="{B3A14A1D-DF2A-42C9-AFCA-9946EFA56F32}" srcOrd="3" destOrd="0" presId="urn:microsoft.com/office/officeart/2005/8/layout/lProcess1"/>
    <dgm:cxn modelId="{46D9615A-9EAF-4E1C-88E2-663D3EA6FABA}" type="presParOf" srcId="{F0432E61-6664-4FC4-8654-5E1DAF29F775}" destId="{B343E7F2-E658-4A19-8AEE-7702C383148E}" srcOrd="4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074A-4087-43B6-B34C-80E74A430F8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F2AD5-F7A4-41E8-A075-18B82FCD5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78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E867-801D-4C63-93E5-466595C06910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80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EA30-C648-4428-9B61-32A931A8392C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3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62B-E9EB-4FE1-AD64-5B4BBE1ECED4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44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0805-2366-42FA-AFCF-2BDC9C2BF5E1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542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43BD-4D05-44B7-8565-7EA5E32E41CA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30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6B82-5061-4D24-8CDD-0DC9A8DBB3E4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12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618-A771-4434-BC59-4ACA1B4F305E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95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B538-195B-4FF5-8573-6246697B3566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90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753C-B030-4462-BA2D-83DD70ABEDBA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50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60CF-5BB6-4D45-B7C5-57D9B10A484C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84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9C5C-D783-4911-9E96-78BFA7983E81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440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F248-D07B-4EDA-968B-C8E6BD722552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945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293-9424-4A13-A284-5940A849C109}" type="datetime1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463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02C0-395C-4FAE-B778-916BCD6BFB2B}" type="datetime1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83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851B-4DCF-4801-AC52-C23459FD9B5E}" type="datetime1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977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C43-2198-4C31-989F-B5E013D3CE55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7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7B2-AE93-49D7-AC41-259D129D1037}" type="datetime1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5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D0965E-DBA8-4675-A435-AB8895AC1777}" type="datetime1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CDD64F-777F-41EC-B9D9-AED221FDF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431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4642" y="1121090"/>
            <a:ext cx="51315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السّابع / مادّة التاريخ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9686" y="2229086"/>
            <a:ext cx="55595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6600" b="0" cap="none" spc="0" dirty="0" smtClean="0">
                <a:ln w="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الرّابعة / الدرس الثاني </a:t>
            </a:r>
            <a:endParaRPr lang="en-US" sz="6600" b="0" cap="none" spc="0" dirty="0">
              <a:ln w="0">
                <a:solidFill>
                  <a:schemeClr val="tx1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435927" y="3309752"/>
            <a:ext cx="5062614" cy="280774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القبائل العربية في الأردن </a:t>
            </a:r>
          </a:p>
          <a:p>
            <a:pPr algn="ctr"/>
            <a:r>
              <a:rPr lang="ar-JO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صدرِ الإسلام والعصر الأموي 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7612" y="6117497"/>
            <a:ext cx="6672887" cy="365125"/>
          </a:xfrm>
        </p:spPr>
        <p:txBody>
          <a:bodyPr/>
          <a:lstStyle/>
          <a:p>
            <a:pPr algn="ctr" rtl="1"/>
            <a:r>
              <a:rPr lang="ar-JO" sz="1400" dirty="0" smtClean="0"/>
              <a:t>نــــاديــن محــمود ربــّـاع</a:t>
            </a:r>
            <a:endParaRPr lang="en-US" sz="1400" dirty="0"/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360218" y="3747653"/>
            <a:ext cx="2466110" cy="2466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58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5970684" y="6132657"/>
            <a:ext cx="1233681" cy="365125"/>
          </a:xfrm>
        </p:spPr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834008" y="1095678"/>
            <a:ext cx="998388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JO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النتاجات</a:t>
            </a:r>
            <a:r>
              <a:rPr lang="ar-JO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</a:p>
          <a:p>
            <a:pPr algn="r"/>
            <a:endParaRPr lang="ar-JO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JO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التعرف على أهم القبائل العربية في الأردن . </a:t>
            </a:r>
          </a:p>
          <a:p>
            <a:pPr algn="r"/>
            <a:r>
              <a:rPr lang="ar-JO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توضيح مواقف القبائل العربية في الأردن</a:t>
            </a:r>
          </a:p>
          <a:p>
            <a:pPr algn="r"/>
            <a:r>
              <a:rPr lang="ar-JO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من الفتح الإسلامي لبلاد الشام .</a:t>
            </a:r>
          </a:p>
          <a:p>
            <a:pPr algn="r"/>
            <a:r>
              <a:rPr lang="ar-JO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تحليل الدور السياسي للقبائل العربية في الأردن </a:t>
            </a:r>
            <a:endParaRPr lang="ar-SA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0" y="2930234"/>
            <a:ext cx="2265219" cy="226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6677891" y="0"/>
            <a:ext cx="5250385" cy="2632363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-JO" sz="2200" dirty="0" smtClean="0"/>
          </a:p>
          <a:p>
            <a:pPr algn="ctr" rtl="1"/>
            <a:r>
              <a:rPr lang="ar-JO" sz="2200" dirty="0" smtClean="0"/>
              <a:t>كان للقبائل العربية القاطنة في بلاد الشام ومن بينها </a:t>
            </a:r>
            <a:r>
              <a:rPr lang="ar-JO" sz="2200" dirty="0" err="1" smtClean="0"/>
              <a:t>الاردن</a:t>
            </a:r>
            <a:r>
              <a:rPr lang="ar-JO" sz="2200" dirty="0" smtClean="0"/>
              <a:t> دورا مهما في المجالات السياسية والعسكرية والاقتصادية </a:t>
            </a:r>
            <a:r>
              <a:rPr lang="en-US" sz="2200" dirty="0" smtClean="0"/>
              <a:t>;</a:t>
            </a:r>
            <a:r>
              <a:rPr lang="ar-JO" sz="2200" dirty="0" smtClean="0"/>
              <a:t> بسبب اهتمام الحلفاء الأمويين بهذه القبائل</a:t>
            </a:r>
          </a:p>
          <a:p>
            <a:pPr algn="ctr" rtl="1"/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52743" y="6147680"/>
            <a:ext cx="6672887" cy="365125"/>
          </a:xfrm>
        </p:spPr>
        <p:txBody>
          <a:bodyPr/>
          <a:lstStyle/>
          <a:p>
            <a:pPr algn="ctr" rtl="1"/>
            <a:r>
              <a:rPr lang="ar-JO" sz="1400" smtClean="0"/>
              <a:t>نــــاديــن محــمود ربــّـاع</a:t>
            </a:r>
            <a:endParaRPr lang="en-US" sz="1400" dirty="0"/>
          </a:p>
        </p:txBody>
      </p:sp>
      <p:sp>
        <p:nvSpPr>
          <p:cNvPr id="5" name="مستطيل 4"/>
          <p:cNvSpPr/>
          <p:nvPr/>
        </p:nvSpPr>
        <p:spPr>
          <a:xfrm rot="19055216">
            <a:off x="10570685" y="707914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JO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مقدمة</a:t>
            </a:r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Double Wave 3"/>
          <p:cNvSpPr/>
          <p:nvPr/>
        </p:nvSpPr>
        <p:spPr>
          <a:xfrm>
            <a:off x="1146992" y="396077"/>
            <a:ext cx="4840941" cy="914400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3200" dirty="0" smtClean="0"/>
              <a:t>أولًا: أهم القبائل العربية في الأردن</a:t>
            </a:r>
            <a:endParaRPr lang="en-US" sz="32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1745672"/>
            <a:ext cx="728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/>
              <a:t>هاجرت العديد من القبائل العربية </a:t>
            </a:r>
            <a:r>
              <a:rPr lang="ar-JO" sz="2400" b="1" dirty="0" err="1" smtClean="0"/>
              <a:t>الى</a:t>
            </a:r>
            <a:r>
              <a:rPr lang="ar-JO" sz="2400" b="1" dirty="0" smtClean="0"/>
              <a:t> جنوب </a:t>
            </a:r>
            <a:r>
              <a:rPr lang="ar-JO" sz="2400" b="1" dirty="0" err="1" smtClean="0"/>
              <a:t>الاردن</a:t>
            </a:r>
            <a:r>
              <a:rPr lang="ar-JO" sz="2400" b="1" dirty="0" smtClean="0"/>
              <a:t> من الجزيرة العربية </a:t>
            </a:r>
            <a:endParaRPr lang="en-AU" sz="2400" b="1" dirty="0"/>
          </a:p>
        </p:txBody>
      </p:sp>
      <p:graphicFrame>
        <p:nvGraphicFramePr>
          <p:cNvPr id="12" name="رسم تخطيطي 11"/>
          <p:cNvGraphicFramePr/>
          <p:nvPr/>
        </p:nvGraphicFramePr>
        <p:xfrm>
          <a:off x="175491" y="983673"/>
          <a:ext cx="6405418" cy="587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صورة 12" descr="359063e0-ebce-4f75-a340-3245eb1056f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802" y="2092036"/>
            <a:ext cx="4175325" cy="4765964"/>
          </a:xfrm>
          <a:prstGeom prst="rect">
            <a:avLst/>
          </a:prstGeom>
        </p:spPr>
      </p:pic>
      <p:pic>
        <p:nvPicPr>
          <p:cNvPr id="9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8"/>
          <a:stretch>
            <a:fillRect/>
          </a:stretch>
        </p:blipFill>
        <p:spPr>
          <a:xfrm>
            <a:off x="2715491" y="5237018"/>
            <a:ext cx="1620982" cy="1620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32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3200400" y="333332"/>
            <a:ext cx="6661937" cy="100046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3200" dirty="0" smtClean="0"/>
              <a:t>ثانيًا: مواقف القبائل العربية في الأردن من الفتح لإسلامي لبلاد الشام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9434944" y="1381964"/>
            <a:ext cx="2757055" cy="5032691"/>
          </a:xfrm>
          <a:prstGeom prst="foldedCorner">
            <a:avLst>
              <a:gd name="adj" fmla="val 3023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1* قبائل عربية أسلمت وشاركت في العمليات العسكرية </a:t>
            </a:r>
            <a:r>
              <a:rPr lang="ar-JO" sz="2200" b="1" dirty="0" smtClean="0">
                <a:solidFill>
                  <a:schemeClr val="tx1"/>
                </a:solidFill>
              </a:rPr>
              <a:t>ضد الروم </a:t>
            </a:r>
            <a:r>
              <a:rPr lang="ar-JO" sz="2200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ar-JO" sz="22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شاركوا في معركة اليرموك وفي جيش عمرو بن العاص الذي تولى فتح مصر</a:t>
            </a:r>
          </a:p>
          <a:p>
            <a:pPr algn="r" rtl="1"/>
            <a:endParaRPr lang="ar-JO" sz="22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مثل : بطون من غسان ولخم وجذم وعاملة </a:t>
            </a:r>
            <a:r>
              <a:rPr lang="ar-JO" sz="2200" dirty="0" err="1" smtClean="0">
                <a:solidFill>
                  <a:schemeClr val="tx1"/>
                </a:solidFill>
              </a:rPr>
              <a:t>وبلقين</a:t>
            </a:r>
            <a:r>
              <a:rPr lang="ar-JO" sz="2200" dirty="0" smtClean="0">
                <a:solidFill>
                  <a:schemeClr val="tx1"/>
                </a:solidFill>
              </a:rPr>
              <a:t> </a:t>
            </a:r>
            <a:r>
              <a:rPr lang="ar-JO" sz="2200" dirty="0" err="1" smtClean="0">
                <a:solidFill>
                  <a:schemeClr val="tx1"/>
                </a:solidFill>
              </a:rPr>
              <a:t>وقضاعة</a:t>
            </a:r>
            <a:r>
              <a:rPr lang="ar-JO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59242" y="6091515"/>
            <a:ext cx="6672887" cy="365125"/>
          </a:xfrm>
        </p:spPr>
        <p:txBody>
          <a:bodyPr/>
          <a:lstStyle/>
          <a:p>
            <a:pPr algn="ctr" rtl="1"/>
            <a:r>
              <a:rPr lang="ar-JO" sz="1400" smtClean="0"/>
              <a:t>نــــاديــن محــمود ربــّـاع</a:t>
            </a:r>
            <a:endParaRPr lang="en-US" sz="1400" dirty="0"/>
          </a:p>
        </p:txBody>
      </p:sp>
      <p:sp>
        <p:nvSpPr>
          <p:cNvPr id="10" name="Folded Corner 7"/>
          <p:cNvSpPr/>
          <p:nvPr/>
        </p:nvSpPr>
        <p:spPr>
          <a:xfrm>
            <a:off x="5126180" y="1801092"/>
            <a:ext cx="2757055" cy="4378036"/>
          </a:xfrm>
          <a:prstGeom prst="foldedCorner">
            <a:avLst>
              <a:gd name="adj" fmla="val 3023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2* قبائل عربية ارتبطت بمعاهدات وتحالفات سابقة مع الروم أجبرتها على الوقوف </a:t>
            </a:r>
            <a:r>
              <a:rPr lang="ar-JO" sz="2200" dirty="0" err="1" smtClean="0">
                <a:solidFill>
                  <a:schemeClr val="tx1"/>
                </a:solidFill>
              </a:rPr>
              <a:t>الى</a:t>
            </a:r>
            <a:r>
              <a:rPr lang="ar-JO" sz="2200" dirty="0" smtClean="0">
                <a:solidFill>
                  <a:schemeClr val="tx1"/>
                </a:solidFill>
              </a:rPr>
              <a:t> جانبهم </a:t>
            </a:r>
            <a:r>
              <a:rPr lang="ar-JO" sz="2200" b="1" dirty="0" smtClean="0">
                <a:solidFill>
                  <a:schemeClr val="tx1"/>
                </a:solidFill>
              </a:rPr>
              <a:t>ضد المسلمين </a:t>
            </a:r>
          </a:p>
          <a:p>
            <a:pPr algn="r" rtl="1"/>
            <a:endParaRPr lang="ar-JO" sz="22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ثم تحولت هذه القبائل </a:t>
            </a:r>
            <a:r>
              <a:rPr lang="ar-JO" sz="2200" dirty="0" err="1" smtClean="0">
                <a:solidFill>
                  <a:schemeClr val="tx1"/>
                </a:solidFill>
              </a:rPr>
              <a:t>الي</a:t>
            </a:r>
            <a:r>
              <a:rPr lang="ar-JO" sz="2200" dirty="0" smtClean="0">
                <a:solidFill>
                  <a:schemeClr val="tx1"/>
                </a:solidFill>
              </a:rPr>
              <a:t> جانب المسلمين بعد معركة اليرموك وسقوط الحكم الروماني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1" name="Folded Corner 7"/>
          <p:cNvSpPr/>
          <p:nvPr/>
        </p:nvSpPr>
        <p:spPr>
          <a:xfrm>
            <a:off x="290945" y="1381965"/>
            <a:ext cx="3810000" cy="5476035"/>
          </a:xfrm>
          <a:prstGeom prst="foldedCorner">
            <a:avLst>
              <a:gd name="adj" fmla="val 3023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JO" sz="22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3* قبائل عربية (مسيحية) ضاقت ذرعا بالحكم الروماني البيزنطي وكانت تتطلع بفطرتها العربية نحو التخلص من هذا الحكم .</a:t>
            </a:r>
          </a:p>
          <a:p>
            <a:pPr algn="r" rtl="1"/>
            <a:endParaRPr lang="ar-JO" sz="22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لم يتخلف معظمها عن مساندة الجيوش الإسلامية مثل :</a:t>
            </a:r>
          </a:p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لخم وجذام وعاملة </a:t>
            </a:r>
            <a:r>
              <a:rPr lang="ar-JO" sz="2200" dirty="0" err="1" smtClean="0">
                <a:solidFill>
                  <a:schemeClr val="tx1"/>
                </a:solidFill>
              </a:rPr>
              <a:t>وبلقين</a:t>
            </a:r>
            <a:r>
              <a:rPr lang="ar-JO" sz="2200" dirty="0" smtClean="0">
                <a:solidFill>
                  <a:schemeClr val="tx1"/>
                </a:solidFill>
              </a:rPr>
              <a:t> وبطون من غسان </a:t>
            </a:r>
          </a:p>
          <a:p>
            <a:pPr algn="r" rtl="1"/>
            <a:endParaRPr lang="ar-JO" sz="2200" dirty="0" smtClean="0">
              <a:solidFill>
                <a:schemeClr val="tx1"/>
              </a:solidFill>
            </a:endParaRPr>
          </a:p>
          <a:p>
            <a:pPr algn="r" rtl="1"/>
            <a:r>
              <a:rPr lang="ar-JO" sz="2200" dirty="0" smtClean="0">
                <a:solidFill>
                  <a:schemeClr val="tx1"/>
                </a:solidFill>
              </a:rPr>
              <a:t>وبعضهم لم يقف على الحياد بسبب مصالحتهم للمسلمين فحسب بل قاموا بمساعدتهم وتقديم المؤن اللازمة لجيوشهم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3962400" y="5223164"/>
            <a:ext cx="1634836" cy="1634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43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4059382" y="374073"/>
            <a:ext cx="4322618" cy="1593273"/>
          </a:xfrm>
          <a:prstGeom prst="doubleWave">
            <a:avLst>
              <a:gd name="adj1" fmla="val 6250"/>
              <a:gd name="adj2" fmla="val 41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3200" dirty="0" smtClean="0"/>
              <a:t>ثالثاً : الدور السياسيُّ لقبائل العربية في الأردن</a:t>
            </a:r>
            <a:endParaRPr lang="en-US" sz="3200" dirty="0"/>
          </a:p>
        </p:txBody>
      </p:sp>
      <p:sp>
        <p:nvSpPr>
          <p:cNvPr id="6" name="AutoShape 2" descr="blob:https://web.whatsapp.com/63b6fffa-3292-438d-bae9-998990585e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8226" y="6101878"/>
            <a:ext cx="6672887" cy="365125"/>
          </a:xfrm>
        </p:spPr>
        <p:txBody>
          <a:bodyPr/>
          <a:lstStyle/>
          <a:p>
            <a:pPr algn="ctr" rtl="1"/>
            <a:r>
              <a:rPr lang="ar-JO" sz="1400" smtClean="0"/>
              <a:t>نــــاديــن محــمود ربــّـاع</a:t>
            </a:r>
            <a:endParaRPr lang="en-US" sz="1400" dirty="0"/>
          </a:p>
        </p:txBody>
      </p:sp>
      <p:sp>
        <p:nvSpPr>
          <p:cNvPr id="13" name="انفجار 1 12"/>
          <p:cNvSpPr/>
          <p:nvPr/>
        </p:nvSpPr>
        <p:spPr>
          <a:xfrm>
            <a:off x="8285019" y="1066800"/>
            <a:ext cx="3906981" cy="3117273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JO" b="1" dirty="0" smtClean="0"/>
              <a:t>الوقوف إلى جانب الأمويين في تثبيت حكمهم كمبايعة معاوية بن أبي سفيان ثم ابنه يزيد بن معاوية </a:t>
            </a:r>
            <a:endParaRPr lang="en-AU" b="1" dirty="0"/>
          </a:p>
        </p:txBody>
      </p:sp>
      <p:sp>
        <p:nvSpPr>
          <p:cNvPr id="14" name="انفجار 1 13"/>
          <p:cNvSpPr/>
          <p:nvPr/>
        </p:nvSpPr>
        <p:spPr>
          <a:xfrm>
            <a:off x="6705598" y="3103418"/>
            <a:ext cx="3532910" cy="375458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JO" b="1" dirty="0" smtClean="0"/>
              <a:t>المشاركة في فتح الأندلس , واستيطان أعداد كبيرة  هذه القبائل في العديد من المدن الأندلسية بعد الفتح </a:t>
            </a:r>
          </a:p>
        </p:txBody>
      </p:sp>
      <p:sp>
        <p:nvSpPr>
          <p:cNvPr id="15" name="انفجار 1 14"/>
          <p:cNvSpPr/>
          <p:nvPr/>
        </p:nvSpPr>
        <p:spPr>
          <a:xfrm>
            <a:off x="2618510" y="3075708"/>
            <a:ext cx="4253344" cy="3782292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JO" b="1" dirty="0" smtClean="0"/>
              <a:t>المشاركة في الفتوحات الإسلامية في شمال إفريقيا والتصدي لخطر البيزنطيين    ( جذام وغسان بقيادة حسان بن نعمان الغساني )</a:t>
            </a:r>
            <a:endParaRPr lang="en-AU" b="1" dirty="0"/>
          </a:p>
        </p:txBody>
      </p:sp>
      <p:sp>
        <p:nvSpPr>
          <p:cNvPr id="16" name="انفجار 1 15"/>
          <p:cNvSpPr/>
          <p:nvPr/>
        </p:nvSpPr>
        <p:spPr>
          <a:xfrm>
            <a:off x="0" y="1052946"/>
            <a:ext cx="4281056" cy="333894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JO" b="1" dirty="0" smtClean="0"/>
              <a:t>الوقوف إلى جانب الأمويين في التصدي لجيوش الثورة العباسية </a:t>
            </a:r>
            <a:endParaRPr lang="en-AU" b="1" dirty="0"/>
          </a:p>
        </p:txBody>
      </p:sp>
      <p:pic>
        <p:nvPicPr>
          <p:cNvPr id="9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512616" y="4364181"/>
            <a:ext cx="2493819" cy="2493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5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207194" y="6215784"/>
            <a:ext cx="1427644" cy="365125"/>
          </a:xfrm>
        </p:spPr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 dirty="0"/>
          </a:p>
        </p:txBody>
      </p:sp>
      <p:pic>
        <p:nvPicPr>
          <p:cNvPr id="8" name="صورة 7" descr="3782bd58-180f-40ca-b665-922978575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37" y="360218"/>
            <a:ext cx="9753600" cy="5943600"/>
          </a:xfrm>
          <a:prstGeom prst="rect">
            <a:avLst/>
          </a:prstGeom>
        </p:spPr>
      </p:pic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374072" y="4544291"/>
            <a:ext cx="1849582" cy="184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6941" y="1755481"/>
            <a:ext cx="3126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دمتم سالمين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8683" y="3050284"/>
            <a:ext cx="5123518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نــاديــن </a:t>
            </a:r>
            <a:r>
              <a:rPr lang="ar-JO" sz="5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محمود ربّاع</a:t>
            </a:r>
            <a:endParaRPr lang="en-US" sz="5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نــــاديــن محــمود ربــّـاع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9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503</TotalTime>
  <Words>354</Words>
  <Application>Microsoft Office PowerPoint</Application>
  <PresentationFormat>مخصص</PresentationFormat>
  <Paragraphs>53</Paragraphs>
  <Slides>7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Droplet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AFC</cp:lastModifiedBy>
  <cp:revision>121</cp:revision>
  <dcterms:created xsi:type="dcterms:W3CDTF">2020-03-17T12:26:53Z</dcterms:created>
  <dcterms:modified xsi:type="dcterms:W3CDTF">2020-03-22T16:56:21Z</dcterms:modified>
</cp:coreProperties>
</file>