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35255-9560-4D6D-B3C5-682B63D12F9D}" type="datetimeFigureOut">
              <a:rPr lang="en-US" smtClean="0"/>
              <a:pPr/>
              <a:t>2/26/17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6EB42-2A18-4F3E-99B0-23D65A9CAA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35255-9560-4D6D-B3C5-682B63D12F9D}" type="datetimeFigureOut">
              <a:rPr lang="en-US" smtClean="0"/>
              <a:pPr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6EB42-2A18-4F3E-99B0-23D65A9CA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35255-9560-4D6D-B3C5-682B63D12F9D}" type="datetimeFigureOut">
              <a:rPr lang="en-US" smtClean="0"/>
              <a:pPr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6EB42-2A18-4F3E-99B0-23D65A9CA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35255-9560-4D6D-B3C5-682B63D12F9D}" type="datetimeFigureOut">
              <a:rPr lang="en-US" smtClean="0"/>
              <a:pPr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6EB42-2A18-4F3E-99B0-23D65A9CA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35255-9560-4D6D-B3C5-682B63D12F9D}" type="datetimeFigureOut">
              <a:rPr lang="en-US" smtClean="0"/>
              <a:pPr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6EB42-2A18-4F3E-99B0-23D65A9CAA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35255-9560-4D6D-B3C5-682B63D12F9D}" type="datetimeFigureOut">
              <a:rPr lang="en-US" smtClean="0"/>
              <a:pPr/>
              <a:t>2/26/17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6EB42-2A18-4F3E-99B0-23D65A9CA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35255-9560-4D6D-B3C5-682B63D12F9D}" type="datetimeFigureOut">
              <a:rPr lang="en-US" smtClean="0"/>
              <a:pPr/>
              <a:t>2/26/17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6EB42-2A18-4F3E-99B0-23D65A9CA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35255-9560-4D6D-B3C5-682B63D12F9D}" type="datetimeFigureOut">
              <a:rPr lang="en-US" smtClean="0"/>
              <a:pPr/>
              <a:t>2/26/17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6EB42-2A18-4F3E-99B0-23D65A9CA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35255-9560-4D6D-B3C5-682B63D12F9D}" type="datetimeFigureOut">
              <a:rPr lang="en-US" smtClean="0"/>
              <a:pPr/>
              <a:t>2/26/17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6EB42-2A18-4F3E-99B0-23D65A9CAA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35255-9560-4D6D-B3C5-682B63D12F9D}" type="datetimeFigureOut">
              <a:rPr lang="en-US" smtClean="0"/>
              <a:pPr/>
              <a:t>2/26/17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6EB42-2A18-4F3E-99B0-23D65A9CA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35255-9560-4D6D-B3C5-682B63D12F9D}" type="datetimeFigureOut">
              <a:rPr lang="en-US" smtClean="0"/>
              <a:pPr/>
              <a:t>2/26/17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6EB42-2A18-4F3E-99B0-23D65A9CAA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8835255-9560-4D6D-B3C5-682B63D12F9D}" type="datetimeFigureOut">
              <a:rPr lang="en-US" smtClean="0"/>
              <a:pPr/>
              <a:t>2/26/17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CD6EB42-2A18-4F3E-99B0-23D65A9CAA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الموارد المائية </a:t>
            </a: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" name="Picture 2" descr="water-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295400"/>
            <a:ext cx="8153400" cy="556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dirty="0" smtClean="0"/>
              <a:t>مجالات استخدام الماء في حياة الإنسان :</a:t>
            </a:r>
            <a:br>
              <a:rPr lang="ar-JO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sz="2000" dirty="0" smtClean="0"/>
              <a:t>1-يعد الماء من أهم العناصر لحياة الإنسان </a:t>
            </a:r>
            <a:r>
              <a:rPr lang="ar-JO" sz="2000" dirty="0" err="1" smtClean="0"/>
              <a:t>اد</a:t>
            </a:r>
            <a:r>
              <a:rPr lang="ar-JO" sz="2000" dirty="0" smtClean="0"/>
              <a:t> يشكل </a:t>
            </a:r>
          </a:p>
          <a:p>
            <a:pPr>
              <a:buNone/>
            </a:pPr>
            <a:r>
              <a:rPr lang="ar-JO" sz="2000" dirty="0" smtClean="0"/>
              <a:t>نحو 60% من وزن جسمه</a:t>
            </a:r>
          </a:p>
          <a:p>
            <a:pPr>
              <a:buNone/>
            </a:pPr>
            <a:endParaRPr lang="ar-JO" dirty="0" smtClean="0"/>
          </a:p>
          <a:p>
            <a:r>
              <a:rPr lang="ar-JO" sz="2000" dirty="0" smtClean="0"/>
              <a:t>2-أيضاً يعد أكثر الموارد الطبيعية وجوداً على الأرض حيث يغطي نحو 71% من </a:t>
            </a:r>
          </a:p>
          <a:p>
            <a:pPr>
              <a:buNone/>
            </a:pPr>
            <a:r>
              <a:rPr lang="ar-JO" sz="2000" dirty="0" smtClean="0"/>
              <a:t>مساحة الكرة الأرضية</a:t>
            </a:r>
            <a:endParaRPr lang="en-US" sz="20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dirty="0" smtClean="0"/>
              <a:t>ما أهمية المياه </a:t>
            </a:r>
            <a:r>
              <a:rPr lang="ar-JO" dirty="0" err="1" smtClean="0"/>
              <a:t>العدبة</a:t>
            </a:r>
            <a:r>
              <a:rPr lang="ar-JO" dirty="0" smtClean="0"/>
              <a:t> 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sz="2400" dirty="0" smtClean="0"/>
              <a:t>1-شكلت بيئات مناسبة لاستقرار البشرية </a:t>
            </a:r>
          </a:p>
          <a:p>
            <a:endParaRPr lang="ar-JO" sz="2400" dirty="0" smtClean="0"/>
          </a:p>
          <a:p>
            <a:r>
              <a:rPr lang="ar-JO" sz="2400" dirty="0" smtClean="0"/>
              <a:t>2-قيام الحضارات الأولى كحضارات بلاد الرافدين </a:t>
            </a:r>
            <a:r>
              <a:rPr lang="ar-JO" sz="2400" dirty="0" err="1" smtClean="0"/>
              <a:t>و</a:t>
            </a:r>
            <a:r>
              <a:rPr lang="ar-JO" sz="2400" dirty="0" smtClean="0"/>
              <a:t> الحضارة المصرية القديمة </a:t>
            </a:r>
            <a:r>
              <a:rPr lang="ar-JO" sz="2400" dirty="0" err="1" smtClean="0"/>
              <a:t>و</a:t>
            </a:r>
            <a:r>
              <a:rPr lang="ar-JO" sz="2400" dirty="0" smtClean="0"/>
              <a:t> الحضارة الصينية </a:t>
            </a:r>
            <a:r>
              <a:rPr lang="ar-JO" sz="2400" dirty="0" err="1" smtClean="0"/>
              <a:t>و</a:t>
            </a:r>
            <a:r>
              <a:rPr lang="ar-JO" sz="2400" dirty="0" smtClean="0"/>
              <a:t> الهندية</a:t>
            </a:r>
            <a:endParaRPr lang="en-US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2468562"/>
          </a:xfrm>
        </p:spPr>
        <p:txBody>
          <a:bodyPr>
            <a:normAutofit/>
          </a:bodyPr>
          <a:lstStyle/>
          <a:p>
            <a:r>
              <a:rPr lang="ar-JO" dirty="0" smtClean="0"/>
              <a:t>علل : قام الإنسان بحفر القنوات وبناء السدود ؟</a:t>
            </a:r>
            <a:br>
              <a:rPr lang="ar-JO" dirty="0" smtClean="0"/>
            </a:br>
            <a:r>
              <a:rPr lang="ar-JO" sz="2700" dirty="0" smtClean="0"/>
              <a:t>- نتيجة لتزايد أعداد السكان وزيادة الطلب على المياه</a:t>
            </a:r>
            <a:endParaRPr lang="en-US" sz="2700" dirty="0"/>
          </a:p>
        </p:txBody>
      </p:sp>
      <p:pic>
        <p:nvPicPr>
          <p:cNvPr id="4" name="Content Placeholder 3" descr="تنزيل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2743200"/>
            <a:ext cx="8153400" cy="4114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2400" dirty="0" smtClean="0"/>
              <a:t>الحصاد المائي : عملية تجميع وتخزين مياه الجريان السطحية الناتجة عن هطول الأمطار للاستفادة منها في أغراض الزراعة وإثراء الغطاء النباتي </a:t>
            </a:r>
            <a:r>
              <a:rPr lang="ar-JO" sz="2400" dirty="0" err="1" smtClean="0"/>
              <a:t>وتغدية</a:t>
            </a:r>
            <a:r>
              <a:rPr lang="ar-JO" sz="2400" dirty="0" smtClean="0"/>
              <a:t> الحوض الجوفي وتوفير مياه الشرب للإنسان والحيوان</a:t>
            </a:r>
            <a:endParaRPr lang="en-US" sz="2400" dirty="0"/>
          </a:p>
        </p:txBody>
      </p:sp>
      <p:pic>
        <p:nvPicPr>
          <p:cNvPr id="4" name="Content Placeholder 3" descr="حصاد المياه 111-w4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2362200"/>
            <a:ext cx="8153400" cy="449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ما هي مصادر المياه 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JO" sz="3600" dirty="0" smtClean="0"/>
              <a:t>1- الأمطار :</a:t>
            </a:r>
          </a:p>
          <a:p>
            <a:pPr algn="r" rtl="1">
              <a:buNone/>
            </a:pPr>
            <a:endParaRPr lang="ar-JO" dirty="0" smtClean="0"/>
          </a:p>
          <a:p>
            <a:pPr algn="r" rtl="1"/>
            <a:r>
              <a:rPr lang="ar-JO" sz="2800" dirty="0" smtClean="0"/>
              <a:t>سؤال : ما تأثير معدلات سقوط الأمطار ؟</a:t>
            </a:r>
          </a:p>
          <a:p>
            <a:pPr algn="ctr" rtl="1">
              <a:buNone/>
            </a:pPr>
            <a:r>
              <a:rPr lang="ar-JO" sz="2400" dirty="0" smtClean="0"/>
              <a:t>-كثافة ونوع الغطاء النباتي في الأردن .</a:t>
            </a:r>
          </a:p>
          <a:p>
            <a:pPr algn="r" rtl="1"/>
            <a:endParaRPr lang="ar-JO" dirty="0" smtClean="0"/>
          </a:p>
          <a:p>
            <a:pPr algn="r" rtl="1"/>
            <a:r>
              <a:rPr lang="ar-JO" sz="2800" dirty="0" smtClean="0"/>
              <a:t>علل : تعد أمطار الوطن العربي قليلة ومعظمها يُفقد بالتبخر ؟ </a:t>
            </a:r>
          </a:p>
          <a:p>
            <a:pPr algn="ctr" rtl="1">
              <a:buNone/>
            </a:pPr>
            <a:r>
              <a:rPr lang="ar-JO" sz="2400" dirty="0" smtClean="0"/>
              <a:t>- بسبب ارتفاع درجات الحرارة صيفاً 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 smtClean="0"/>
              <a:t>2- المياه السطحية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>
            <a:normAutofit/>
          </a:bodyPr>
          <a:lstStyle/>
          <a:p>
            <a:r>
              <a:rPr lang="ar-JO" sz="2800" dirty="0" smtClean="0"/>
              <a:t>هي المياه التي تجري على سطح الأرض كالأنهار والبحيرات الداخلية والمستنقعات والبحار والمحيطات والجليد</a:t>
            </a:r>
            <a:endParaRPr lang="en-US" sz="2800" dirty="0"/>
          </a:p>
        </p:txBody>
      </p:sp>
      <p:pic>
        <p:nvPicPr>
          <p:cNvPr id="4" name="Picture 3" descr="تنزيل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667000"/>
            <a:ext cx="8153400" cy="4191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 smtClean="0"/>
              <a:t>3-المياه الجوفية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JO" sz="2400" dirty="0" smtClean="0"/>
              <a:t>هي المياه الموجودة في باطن الأرض والتي تسربت خلال فترة </a:t>
            </a:r>
          </a:p>
          <a:p>
            <a:pPr algn="r" rtl="1">
              <a:buNone/>
            </a:pPr>
            <a:r>
              <a:rPr lang="ar-JO" sz="2400" dirty="0" smtClean="0"/>
              <a:t>زمنية إلى طبقات الأرض .</a:t>
            </a:r>
          </a:p>
          <a:p>
            <a:pPr>
              <a:buNone/>
            </a:pPr>
            <a:endParaRPr lang="ar-JO" sz="2800" dirty="0" smtClean="0"/>
          </a:p>
          <a:p>
            <a:pPr algn="r" rtl="1">
              <a:buFontTx/>
              <a:buChar char="-"/>
            </a:pPr>
            <a:r>
              <a:rPr lang="ar-JO" sz="4000" dirty="0" smtClean="0"/>
              <a:t>تقسم إلى : </a:t>
            </a:r>
          </a:p>
          <a:p>
            <a:pPr algn="r" rtl="1">
              <a:buFontTx/>
              <a:buChar char="-"/>
            </a:pPr>
            <a:r>
              <a:rPr lang="ar-JO" sz="2800" dirty="0" smtClean="0"/>
              <a:t>1- المياه الجوفية المتجددة : </a:t>
            </a:r>
            <a:r>
              <a:rPr lang="ar-JO" sz="2400" dirty="0" smtClean="0"/>
              <a:t>هي المياه القريبة من سطح الأرض .</a:t>
            </a:r>
          </a:p>
          <a:p>
            <a:pPr algn="r" rtl="1">
              <a:buFontTx/>
              <a:buChar char="-"/>
            </a:pPr>
            <a:endParaRPr lang="ar-JO" sz="2400" dirty="0" smtClean="0"/>
          </a:p>
          <a:p>
            <a:pPr algn="r" rtl="1">
              <a:buFontTx/>
              <a:buChar char="-"/>
            </a:pPr>
            <a:r>
              <a:rPr lang="ar-JO" sz="2400" dirty="0" smtClean="0"/>
              <a:t>2- المياه الجوفية غير المتجددة : هي المياه التي تكونت مند عصور جيولوجية قديمة 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458200" cy="3733800"/>
          </a:xfrm>
        </p:spPr>
        <p:txBody>
          <a:bodyPr>
            <a:normAutofit/>
          </a:bodyPr>
          <a:lstStyle/>
          <a:p>
            <a:pPr algn="r" rtl="1"/>
            <a:r>
              <a:rPr lang="ar-JO" sz="4900" dirty="0" smtClean="0"/>
              <a:t>عمل الطالبتان :</a:t>
            </a:r>
            <a:br>
              <a:rPr lang="ar-JO" sz="4900" dirty="0" smtClean="0"/>
            </a:br>
            <a:r>
              <a:rPr lang="ar-JO" sz="4900" dirty="0" smtClean="0"/>
              <a:t/>
            </a:r>
            <a:br>
              <a:rPr lang="ar-JO" sz="4900" dirty="0" smtClean="0"/>
            </a:br>
            <a:r>
              <a:rPr lang="ar-JO" sz="3600" dirty="0" smtClean="0"/>
              <a:t>1- راما ماهر</a:t>
            </a:r>
            <a:r>
              <a:rPr lang="ar-JO" sz="4900" smtClean="0"/>
              <a:t/>
            </a:r>
            <a:br>
              <a:rPr lang="ar-JO" sz="4900" smtClean="0"/>
            </a:br>
            <a:r>
              <a:rPr lang="ar-JO" dirty="0" smtClean="0"/>
              <a:t/>
            </a:r>
            <a:br>
              <a:rPr lang="ar-JO" dirty="0" smtClean="0"/>
            </a:b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</TotalTime>
  <Words>214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الموارد المائية </vt:lpstr>
      <vt:lpstr>مجالات استخدام الماء في حياة الإنسان : </vt:lpstr>
      <vt:lpstr>ما أهمية المياه العدبة ؟</vt:lpstr>
      <vt:lpstr>علل : قام الإنسان بحفر القنوات وبناء السدود ؟ - نتيجة لتزايد أعداد السكان وزيادة الطلب على المياه</vt:lpstr>
      <vt:lpstr>الحصاد المائي : عملية تجميع وتخزين مياه الجريان السطحية الناتجة عن هطول الأمطار للاستفادة منها في أغراض الزراعة وإثراء الغطاء النباتي وتغدية الحوض الجوفي وتوفير مياه الشرب للإنسان والحيوان</vt:lpstr>
      <vt:lpstr>ما هي مصادر المياه ؟</vt:lpstr>
      <vt:lpstr>2- المياه السطحية :</vt:lpstr>
      <vt:lpstr>3-المياه الجوفية :</vt:lpstr>
      <vt:lpstr>عمل الطالبتان :  1- راما ماهر  </vt:lpstr>
    </vt:vector>
  </TitlesOfParts>
  <Company>Sabre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الموارد المائية</dc:title>
  <dc:creator>User</dc:creator>
  <cp:lastModifiedBy>User</cp:lastModifiedBy>
  <cp:revision>12</cp:revision>
  <dcterms:created xsi:type="dcterms:W3CDTF">2017-02-25T16:04:26Z</dcterms:created>
  <dcterms:modified xsi:type="dcterms:W3CDTF">2017-02-26T19:47:43Z</dcterms:modified>
</cp:coreProperties>
</file>