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FF8F2B6-3355-4FF4-BF01-1471209A58E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069DA5-D29A-4424-A62C-432662FC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F2B6-3355-4FF4-BF01-1471209A58E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9DA5-D29A-4424-A62C-432662FC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F8F2B6-3355-4FF4-BF01-1471209A58E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A069DA5-D29A-4424-A62C-432662FC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F2B6-3355-4FF4-BF01-1471209A58E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069DA5-D29A-4424-A62C-432662FC68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F2B6-3355-4FF4-BF01-1471209A58E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A069DA5-D29A-4424-A62C-432662FC68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FF8F2B6-3355-4FF4-BF01-1471209A58E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069DA5-D29A-4424-A62C-432662FC68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FF8F2B6-3355-4FF4-BF01-1471209A58E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069DA5-D29A-4424-A62C-432662FC68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F2B6-3355-4FF4-BF01-1471209A58E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069DA5-D29A-4424-A62C-432662FC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F2B6-3355-4FF4-BF01-1471209A58E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069DA5-D29A-4424-A62C-432662FC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F2B6-3355-4FF4-BF01-1471209A58E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069DA5-D29A-4424-A62C-432662FC68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FF8F2B6-3355-4FF4-BF01-1471209A58E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A069DA5-D29A-4424-A62C-432662FC68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F8F2B6-3355-4FF4-BF01-1471209A58E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069DA5-D29A-4424-A62C-432662FC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438400" y="25146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التراث الوطني       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752600" y="762000"/>
            <a:ext cx="6629400" cy="39703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ar-JO" sz="3600" dirty="0" smtClean="0">
                <a:solidFill>
                  <a:schemeClr val="accent2">
                    <a:lumMod val="75000"/>
                  </a:schemeClr>
                </a:solidFill>
              </a:rPr>
              <a:t>ماذا يعني لك تراث ؟</a:t>
            </a:r>
          </a:p>
          <a:p>
            <a:pPr algn="r"/>
            <a:r>
              <a:rPr lang="ar-JO" sz="2400" dirty="0" smtClean="0"/>
              <a:t>التراث هو ذلك  الموروث الحضاري الذي يشمل كل ماخلفته الاجيال السابقة في مختلف المجالات المادية والمعنوية, من تراث المسموع </a:t>
            </a:r>
          </a:p>
          <a:p>
            <a:pPr algn="r"/>
            <a:r>
              <a:rPr lang="ar-JO" sz="2400" dirty="0" smtClean="0"/>
              <a:t>( روايات الشفوية , وحكيات , وفنون غنائية ....), وتراث المكتوب   (كالوثائق , والكتب ,والمخطوطات )بلاضافة الي تراث المبني (كالاثار,  وزخارف ,والنقوش ..... )ويوجد انواع اخرى كأدوات الزينة , والحلي والملابس وغيرها.</a:t>
            </a:r>
          </a:p>
          <a:p>
            <a:pPr algn="r"/>
            <a:r>
              <a:rPr lang="ar-JO" sz="2400" dirty="0" smtClean="0"/>
              <a:t>وهذا السجل بكامل حمولته يشكل هوية الجتمع وخصوصية التي تميزة عن باقي المجتمعات )</a:t>
            </a:r>
            <a:endParaRPr lang="en-U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3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524000" y="990600"/>
            <a:ext cx="685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اولا : انواع التراث</a:t>
            </a:r>
          </a:p>
          <a:p>
            <a:pPr algn="r"/>
            <a:r>
              <a:rPr lang="ar-JO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JO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يقسم التراث الي قسمين, هما:</a:t>
            </a:r>
            <a:r>
              <a:rPr lang="ar-JO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r"/>
            <a:r>
              <a:rPr lang="ar-JO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1_ التراث المادي </a:t>
            </a:r>
          </a:p>
          <a:p>
            <a:pPr algn="r"/>
            <a:r>
              <a:rPr lang="ar-JO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هو تراث الذي عملته  يد الانسان كالمباني, وماتكشفه الحفريات, وتضمه الامتاحف, كما يشمل باقي المدن تاريخية , والعمائر الدينية, والمعالم المعمارية , والتحصينات العسكرية , والمنحوتات والمسكوكات ,والادوات الفخارية ,والخزفية ,والزجاجية ,والمنسوجات والاسلحة ,وادوات الزينة . </a:t>
            </a:r>
            <a:r>
              <a:rPr lang="ar-JO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916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533400" y="685800"/>
            <a:ext cx="8001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200" dirty="0" smtClean="0">
                <a:solidFill>
                  <a:schemeClr val="accent2">
                    <a:lumMod val="75000"/>
                  </a:schemeClr>
                </a:solidFill>
              </a:rPr>
              <a:t>2_ التراث المعنوي</a:t>
            </a:r>
            <a:r>
              <a:rPr lang="ar-JO" dirty="0" smtClean="0"/>
              <a:t>  </a:t>
            </a:r>
          </a:p>
          <a:p>
            <a:pPr algn="r"/>
            <a:r>
              <a:rPr lang="ar-JO" sz="2400" dirty="0" smtClean="0"/>
              <a:t>ويقسم الى قسمين: </a:t>
            </a:r>
          </a:p>
          <a:p>
            <a:pPr marL="457200" indent="-457200" algn="r">
              <a:buAutoNum type="arabic1Minus"/>
            </a:pPr>
            <a:r>
              <a:rPr lang="ar-JO" sz="2400" dirty="0" smtClean="0"/>
              <a:t>تراث الفكري: ويشمل ما عرف عن السلف من العلوم ,والمعارف الدينية , وماقدمه السابقون من علماء, وكتاب, ومفكرين وسياسين كانو شهودا على </a:t>
            </a:r>
          </a:p>
          <a:p>
            <a:pPr marL="457200" indent="-457200" algn="r"/>
            <a:r>
              <a:rPr lang="ar-JO" sz="2400" dirty="0" smtClean="0"/>
              <a:t>عصورهم , كما يشمل الفنون الادبية  , و الفنون الزخرفية والخطية</a:t>
            </a:r>
          </a:p>
          <a:p>
            <a:pPr marL="457200" indent="-457200" algn="r"/>
            <a:r>
              <a:rPr lang="ar-JO" sz="2400" dirty="0" smtClean="0"/>
              <a:t> </a:t>
            </a:r>
          </a:p>
          <a:p>
            <a:pPr marL="457200" indent="-457200" algn="r"/>
            <a:r>
              <a:rPr lang="ar-JO" sz="2400" dirty="0" smtClean="0"/>
              <a:t>ب- تراث اجتماعي وحياتي :قوامة قواعد السلوك , والعادات الجتماعية, والامثال</a:t>
            </a:r>
          </a:p>
          <a:p>
            <a:pPr marL="457200" indent="-457200" algn="r"/>
            <a:r>
              <a:rPr lang="ar-JO" sz="2400" dirty="0" smtClean="0"/>
              <a:t>والتقاليد , ومنظومة القيم الاجتماعية , والموروثات الشفهية كالحكايات , والزجل  واللهجات والأزياء ,والفنون الشعبية كالغناء,و الموسيقى ,و والرقص ,ولاهازيج ونحو ذلك . </a:t>
            </a:r>
          </a:p>
          <a:p>
            <a:pPr marL="457200" indent="-457200" algn="r"/>
            <a:endParaRPr lang="ar-JO" sz="2400" dirty="0" smtClean="0"/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447800" y="1295400"/>
            <a:ext cx="6172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200" dirty="0" smtClean="0">
                <a:solidFill>
                  <a:srgbClr val="7030A0"/>
                </a:solidFill>
              </a:rPr>
              <a:t>ثانيا : اهمية التراث</a:t>
            </a:r>
          </a:p>
          <a:p>
            <a:pPr algn="r"/>
            <a:r>
              <a:rPr lang="ar-JO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1- يمثل التراث دعامة اساسية من دعامات الهوية الوطنية </a:t>
            </a:r>
          </a:p>
          <a:p>
            <a:pPr algn="r"/>
            <a:r>
              <a:rPr lang="ar-JO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2- يبين لنا الانجازات الشعوب ورقتها </a:t>
            </a:r>
          </a:p>
          <a:p>
            <a:pPr algn="r"/>
            <a:r>
              <a:rPr lang="ar-JO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3- ينمي في النفوس الاعتزاز بلاجداد ومنجزاتهم ويدفعنا للحفاظ عليها </a:t>
            </a:r>
          </a:p>
          <a:p>
            <a:pPr algn="r"/>
            <a:r>
              <a:rPr lang="ar-JO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4- التراث صلة بين الماضي والحاضر والمستقبل </a:t>
            </a:r>
          </a:p>
          <a:p>
            <a:pPr algn="r"/>
            <a:r>
              <a:rPr lang="ar-JO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5- يساهم في التنمية الاقتصادية</a:t>
            </a:r>
            <a:r>
              <a:rPr lang="ar-JO" sz="3200" dirty="0" smtClean="0">
                <a:solidFill>
                  <a:srgbClr val="7030A0"/>
                </a:solidFill>
              </a:rPr>
              <a:t> </a:t>
            </a:r>
            <a:r>
              <a:rPr lang="ar-JO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من خلال تنشيط  حركة السياحة 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4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371600" y="53340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800" dirty="0" smtClean="0">
                <a:solidFill>
                  <a:schemeClr val="accent2"/>
                </a:solidFill>
              </a:rPr>
              <a:t>ثالثا: الاخطار التي تهدد  التراث                                                     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1295400"/>
            <a:ext cx="32766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14478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dirty="0" smtClean="0">
                <a:solidFill>
                  <a:schemeClr val="accent2"/>
                </a:solidFill>
              </a:rPr>
              <a:t>الاخطار التي تهدد  التراث 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648200" y="20574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209800" y="2362200"/>
            <a:ext cx="243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24400" y="2362200"/>
            <a:ext cx="198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09800" y="2286000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05600" y="2362200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562600" y="2590800"/>
            <a:ext cx="1828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العوامل الطيبيعية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143000" y="2590800"/>
            <a:ext cx="1905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العوامل  البشيرية </a:t>
            </a:r>
            <a:endParaRPr lang="en-US" dirty="0"/>
          </a:p>
        </p:txBody>
      </p:sp>
      <p:cxnSp>
        <p:nvCxnSpPr>
          <p:cNvPr id="49" name="Straight Connector 48"/>
          <p:cNvCxnSpPr>
            <a:stCxn id="29" idx="2"/>
          </p:cNvCxnSpPr>
          <p:nvPr/>
        </p:nvCxnSpPr>
        <p:spPr>
          <a:xfrm>
            <a:off x="2095500" y="3048000"/>
            <a:ext cx="38100" cy="304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629400" y="2971800"/>
            <a:ext cx="76200" cy="3200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143000" y="3276600"/>
            <a:ext cx="19050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الحرائق 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5715000" y="3276600"/>
            <a:ext cx="16764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الامطار واالسيول 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1066800" y="3962400"/>
            <a:ext cx="19812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النزاعات المسلحة والحروب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5715000" y="3962400"/>
            <a:ext cx="16764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الرياح والعواصف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1066800" y="4724400"/>
            <a:ext cx="19812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اعمال الهدم والتخريب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990600" y="5562600"/>
            <a:ext cx="20574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قلة الوعي لدى المواطنين باهمية تلوث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5715000" y="4724400"/>
            <a:ext cx="16764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الهزات الارضية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791200" y="5486400"/>
            <a:ext cx="18288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نمو النباتات</a:t>
            </a:r>
            <a:endParaRPr lang="en-US" dirty="0"/>
          </a:p>
        </p:txBody>
      </p:sp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762000" y="1600200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dirty="0" smtClean="0"/>
              <a:t>عمل طالبتان : ريم الكرمي</a:t>
            </a:r>
          </a:p>
          <a:p>
            <a:r>
              <a:rPr lang="ar-JO" sz="2000" dirty="0" smtClean="0"/>
              <a:t>زين الزغول</a:t>
            </a:r>
          </a:p>
          <a:p>
            <a:endParaRPr lang="ar-JO" sz="2000" dirty="0"/>
          </a:p>
          <a:p>
            <a:r>
              <a:rPr lang="ar-JO" sz="2000" dirty="0" smtClean="0"/>
              <a:t>باشراف المعلمة :  نادين رباع </a:t>
            </a:r>
            <a:endParaRPr lang="en-US" sz="2000" dirty="0"/>
          </a:p>
        </p:txBody>
      </p:sp>
    </p:spTree>
  </p:cSld>
  <p:clrMapOvr>
    <a:masterClrMapping/>
  </p:clrMapOvr>
  <p:transition>
    <p:pull dir="r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</TotalTime>
  <Words>320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Hamzeh</dc:creator>
  <cp:lastModifiedBy>Hamzeh</cp:lastModifiedBy>
  <cp:revision>10</cp:revision>
  <dcterms:created xsi:type="dcterms:W3CDTF">2017-04-08T14:34:29Z</dcterms:created>
  <dcterms:modified xsi:type="dcterms:W3CDTF">2017-04-12T02:32:57Z</dcterms:modified>
</cp:coreProperties>
</file>