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56" r:id="rId2"/>
    <p:sldId id="257" r:id="rId3"/>
    <p:sldId id="259" r:id="rId4"/>
    <p:sldId id="258" r:id="rId5"/>
    <p:sldId id="260" r:id="rId6"/>
    <p:sldId id="261" r:id="rId7"/>
    <p:sldId id="262" r:id="rId8"/>
    <p:sldId id="263" r:id="rId9"/>
    <p:sldId id="264" r:id="rId10"/>
    <p:sldId id="265" r:id="rId11"/>
    <p:sldId id="266" r:id="rId12"/>
    <p:sldId id="269"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BD9584-11AD-4825-BA7E-0AF12F6CD062}" type="datetimeFigureOut">
              <a:rPr lang="en-US" smtClean="0"/>
              <a:t>3/15/2017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D61B1B-3CB2-487E-B022-7174EA6030EF}" type="slidenum">
              <a:rPr lang="en-US" smtClean="0"/>
              <a:t>‹#›</a:t>
            </a:fld>
            <a:endParaRPr lang="en-US"/>
          </a:p>
        </p:txBody>
      </p:sp>
    </p:spTree>
    <p:extLst>
      <p:ext uri="{BB962C8B-B14F-4D97-AF65-F5344CB8AC3E}">
        <p14:creationId xmlns:p14="http://schemas.microsoft.com/office/powerpoint/2010/main" val="3241329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D61B1B-3CB2-487E-B022-7174EA6030EF}" type="slidenum">
              <a:rPr lang="en-US" smtClean="0"/>
              <a:t>3</a:t>
            </a:fld>
            <a:endParaRPr lang="en-US"/>
          </a:p>
        </p:txBody>
      </p:sp>
    </p:spTree>
    <p:extLst>
      <p:ext uri="{BB962C8B-B14F-4D97-AF65-F5344CB8AC3E}">
        <p14:creationId xmlns:p14="http://schemas.microsoft.com/office/powerpoint/2010/main" val="1975210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3FD9996-CC50-4348-B022-5E4575E9350A}" type="datetimeFigureOut">
              <a:rPr lang="en-US" smtClean="0"/>
              <a:t>3/15/2017</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25039F7-CC65-41FF-BC13-8E5F93DE3F1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FD9996-CC50-4348-B022-5E4575E9350A}"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039F7-CC65-41FF-BC13-8E5F93DE3F1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FD9996-CC50-4348-B022-5E4575E9350A}"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039F7-CC65-41FF-BC13-8E5F93DE3F1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83FD9996-CC50-4348-B022-5E4575E9350A}" type="datetimeFigureOut">
              <a:rPr lang="en-US" smtClean="0"/>
              <a:t>3/15/2017</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825039F7-CC65-41FF-BC13-8E5F93DE3F1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83FD9996-CC50-4348-B022-5E4575E9350A}" type="datetimeFigureOut">
              <a:rPr lang="en-US" smtClean="0"/>
              <a:t>3/15/2017</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825039F7-CC65-41FF-BC13-8E5F93DE3F11}"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83FD9996-CC50-4348-B022-5E4575E9350A}" type="datetimeFigureOut">
              <a:rPr lang="en-US" smtClean="0"/>
              <a:t>3/15/2017</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825039F7-CC65-41FF-BC13-8E5F93DE3F1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3FD9996-CC50-4348-B022-5E4575E9350A}" type="datetimeFigureOut">
              <a:rPr lang="en-US" smtClean="0"/>
              <a:t>3/15/2017</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825039F7-CC65-41FF-BC13-8E5F93DE3F1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FD9996-CC50-4348-B022-5E4575E9350A}" type="datetimeFigureOut">
              <a:rPr lang="en-US" smtClean="0"/>
              <a:t>3/15/2017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5039F7-CC65-41FF-BC13-8E5F93DE3F1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83FD9996-CC50-4348-B022-5E4575E9350A}" type="datetimeFigureOut">
              <a:rPr lang="en-US" smtClean="0"/>
              <a:t>3/15/2017</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825039F7-CC65-41FF-BC13-8E5F93DE3F1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3FD9996-CC50-4348-B022-5E4575E9350A}" type="datetimeFigureOut">
              <a:rPr lang="en-US" smtClean="0"/>
              <a:t>3/15/2017</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825039F7-CC65-41FF-BC13-8E5F93DE3F1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83FD9996-CC50-4348-B022-5E4575E9350A}" type="datetimeFigureOut">
              <a:rPr lang="en-US" smtClean="0"/>
              <a:t>3/15/2017</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825039F7-CC65-41FF-BC13-8E5F93DE3F1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3FD9996-CC50-4348-B022-5E4575E9350A}" type="datetimeFigureOut">
              <a:rPr lang="en-US" smtClean="0"/>
              <a:t>3/15/2017</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25039F7-CC65-41FF-BC13-8E5F93DE3F1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smtClean="0"/>
              <a:t>نظام الحكم والإدارة في الاندلس </a:t>
            </a:r>
            <a:endParaRPr lang="en-US" dirty="0"/>
          </a:p>
        </p:txBody>
      </p:sp>
    </p:spTree>
    <p:extLst>
      <p:ext uri="{BB962C8B-B14F-4D97-AF65-F5344CB8AC3E}">
        <p14:creationId xmlns:p14="http://schemas.microsoft.com/office/powerpoint/2010/main" val="17162770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smtClean="0"/>
              <a:t>رابعا: التقسيم الاداري في الاندلس </a:t>
            </a:r>
            <a:br>
              <a:rPr lang="ar-JO" dirty="0" smtClean="0"/>
            </a:br>
            <a:endParaRPr lang="en-US" dirty="0"/>
          </a:p>
        </p:txBody>
      </p:sp>
      <p:sp>
        <p:nvSpPr>
          <p:cNvPr id="3" name="Content Placeholder 2"/>
          <p:cNvSpPr>
            <a:spLocks noGrp="1"/>
          </p:cNvSpPr>
          <p:nvPr>
            <p:ph idx="1"/>
          </p:nvPr>
        </p:nvSpPr>
        <p:spPr>
          <a:xfrm>
            <a:off x="1066800" y="1752600"/>
            <a:ext cx="6781800" cy="4221163"/>
          </a:xfrm>
        </p:spPr>
        <p:txBody>
          <a:bodyPr>
            <a:normAutofit fontScale="92500" lnSpcReduction="20000"/>
          </a:bodyPr>
          <a:lstStyle/>
          <a:p>
            <a:pPr algn="r"/>
            <a:r>
              <a:rPr lang="ar-JO" dirty="0" smtClean="0"/>
              <a:t>استفاد عرب الاندلس من النظام الاداري الذي وجدوه في الاندلس عشيه الفتح الاسلامي وادخلوا عليه بعض التعديلات ا التي تتلائم وطبيعة النظام الاداري الاسلامي في عصره </a:t>
            </a:r>
          </a:p>
          <a:p>
            <a:pPr algn="r"/>
            <a:r>
              <a:rPr lang="ar-JO" dirty="0" smtClean="0"/>
              <a:t>  بحسب ما اقتبسوه من النظم الإدارية في المشرق الاسلامي </a:t>
            </a:r>
          </a:p>
          <a:p>
            <a:pPr algn="r"/>
            <a:r>
              <a:rPr lang="ar-JO" dirty="0" smtClean="0"/>
              <a:t>وقسمت الاندلس الى عدد من الولايات وكانت مدينه قرطبة ذات الموقع المتوسط بين الساحل والداخل قاعده الاندلس الاولى </a:t>
            </a:r>
            <a:endParaRPr lang="en-US" dirty="0"/>
          </a:p>
        </p:txBody>
      </p:sp>
    </p:spTree>
    <p:extLst>
      <p:ext uri="{BB962C8B-B14F-4D97-AF65-F5344CB8AC3E}">
        <p14:creationId xmlns:p14="http://schemas.microsoft.com/office/powerpoint/2010/main" val="31752818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smtClean="0"/>
              <a:t>اشهر الولايات </a:t>
            </a:r>
            <a:br>
              <a:rPr lang="ar-JO" dirty="0" smtClean="0"/>
            </a:br>
            <a:endParaRPr lang="en-US" dirty="0"/>
          </a:p>
        </p:txBody>
      </p:sp>
      <p:sp>
        <p:nvSpPr>
          <p:cNvPr id="3" name="Content Placeholder 2"/>
          <p:cNvSpPr>
            <a:spLocks noGrp="1"/>
          </p:cNvSpPr>
          <p:nvPr>
            <p:ph idx="1"/>
          </p:nvPr>
        </p:nvSpPr>
        <p:spPr/>
        <p:txBody>
          <a:bodyPr/>
          <a:lstStyle/>
          <a:p>
            <a:pPr algn="r"/>
            <a:r>
              <a:rPr lang="ar-JO" dirty="0" smtClean="0"/>
              <a:t>. ولاية الاندلس (قرطبة وأشبيليه)</a:t>
            </a:r>
          </a:p>
          <a:p>
            <a:pPr algn="r"/>
            <a:r>
              <a:rPr lang="ar-JO" dirty="0" smtClean="0"/>
              <a:t>. ولاية طليله</a:t>
            </a:r>
          </a:p>
          <a:p>
            <a:pPr algn="r"/>
            <a:r>
              <a:rPr lang="ar-JO" dirty="0" smtClean="0"/>
              <a:t>.ولاية مارده </a:t>
            </a:r>
          </a:p>
          <a:p>
            <a:pPr algn="r"/>
            <a:r>
              <a:rPr lang="ar-JO" dirty="0" smtClean="0"/>
              <a:t>. ولاية سرقسطة</a:t>
            </a:r>
          </a:p>
          <a:p>
            <a:pPr algn="r"/>
            <a:r>
              <a:rPr lang="ar-JO" dirty="0" smtClean="0"/>
              <a:t>.ولاية أربونه </a:t>
            </a:r>
            <a:endParaRPr lang="en-US" dirty="0"/>
          </a:p>
        </p:txBody>
      </p:sp>
    </p:spTree>
    <p:extLst>
      <p:ext uri="{BB962C8B-B14F-4D97-AF65-F5344CB8AC3E}">
        <p14:creationId xmlns:p14="http://schemas.microsoft.com/office/powerpoint/2010/main" val="1279339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381000"/>
            <a:ext cx="7772400" cy="5715000"/>
          </a:xfrm>
          <a:prstGeom prst="rect">
            <a:avLst/>
          </a:prstGeom>
        </p:spPr>
      </p:pic>
    </p:spTree>
    <p:extLst>
      <p:ext uri="{BB962C8B-B14F-4D97-AF65-F5344CB8AC3E}">
        <p14:creationId xmlns:p14="http://schemas.microsoft.com/office/powerpoint/2010/main" val="11432524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5135562"/>
          </a:xfrm>
        </p:spPr>
        <p:txBody>
          <a:bodyPr>
            <a:normAutofit/>
          </a:bodyPr>
          <a:lstStyle/>
          <a:p>
            <a:r>
              <a:rPr lang="ar-JO" dirty="0" smtClean="0"/>
              <a:t>وكل وال هو مسؤول عن شؤون ولايته ويتبع لكل ولاية مجموعه من المدن وهي الكور وكل كوره يتبعها عده اقاليم (قرى كبيره) وكل اقليم يتبعه عده اجزاء (ارياف) وساعدت طبيعة البلاد الجبلية في الاسلامي </a:t>
            </a:r>
            <a:endParaRPr lang="en-US" dirty="0"/>
          </a:p>
        </p:txBody>
      </p:sp>
    </p:spTree>
    <p:extLst>
      <p:ext uri="{BB962C8B-B14F-4D97-AF65-F5344CB8AC3E}">
        <p14:creationId xmlns:p14="http://schemas.microsoft.com/office/powerpoint/2010/main" val="10384423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11762"/>
          </a:xfrm>
        </p:spPr>
        <p:txBody>
          <a:bodyPr>
            <a:normAutofit fontScale="90000"/>
          </a:bodyPr>
          <a:lstStyle/>
          <a:p>
            <a:r>
              <a:rPr lang="ar-JO" dirty="0" smtClean="0"/>
              <a:t>عمليه التقسيم الاداري فحدود الاندلس الطبيعة تصلح لان تكون حدود سياسه يمكن ان تتحول الى حدود اداريه واضحه وتتأثر الاندلس بنمط التنظيم الاداري في المشرق فاقتبسوا العديد من المصطلحات والنظم  الإدارية الموجودة في المشرق</a:t>
            </a:r>
            <a:endParaRPr lang="en-US" dirty="0"/>
          </a:p>
        </p:txBody>
      </p:sp>
    </p:spTree>
    <p:extLst>
      <p:ext uri="{BB962C8B-B14F-4D97-AF65-F5344CB8AC3E}">
        <p14:creationId xmlns:p14="http://schemas.microsoft.com/office/powerpoint/2010/main" val="42061900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 اولا: الخلافة في الاندلس </a:t>
            </a:r>
            <a:endParaRPr lang="en-US" dirty="0"/>
          </a:p>
        </p:txBody>
      </p:sp>
      <p:sp>
        <p:nvSpPr>
          <p:cNvPr id="3" name="Content Placeholder 2"/>
          <p:cNvSpPr>
            <a:spLocks noGrp="1"/>
          </p:cNvSpPr>
          <p:nvPr>
            <p:ph idx="1"/>
          </p:nvPr>
        </p:nvSpPr>
        <p:spPr/>
        <p:txBody>
          <a:bodyPr>
            <a:normAutofit fontScale="85000" lnSpcReduction="20000"/>
          </a:bodyPr>
          <a:lstStyle/>
          <a:p>
            <a:pPr algn="r"/>
            <a:r>
              <a:rPr lang="ar-JO" dirty="0" smtClean="0"/>
              <a:t>فتحت الاندلس عام (92ه/ 711م) في عهد الخليفة الاموي الوليد بن عبد الملك فأصبحت ولاية تابعه للخلافة الأموية في بلاد الشام ولا سقطت الخلافة الأموية بالمشرق عام (132ه/750م) حاول ولاة الاندلس ان يمونوا أمراء </a:t>
            </a:r>
          </a:p>
          <a:p>
            <a:pPr algn="r"/>
            <a:r>
              <a:rPr lang="ar-JO" dirty="0" smtClean="0"/>
              <a:t>مستقلين لا يتبعون احدا بعد سقوط الخلافة الأموية .</a:t>
            </a:r>
          </a:p>
          <a:p>
            <a:pPr algn="r"/>
            <a:r>
              <a:rPr lang="ar-JO" dirty="0" smtClean="0"/>
              <a:t>ومنذ قدوم الامير عبد الرحمن الداخل اصبحت الاندلس اماره امويه تتوارثها الأسرة الأموية (138-316ه) وكانت مستقله سياسيا عن الدولة العباسية في المشرق ولم تعترف بها فقطعت الخطبة للخليفة العباسي ورغم ذلك لم يلقب الامراء انفسهم بلقب خلفاء واكتفوا بلقب الامير او الامام                                </a:t>
            </a:r>
            <a:endParaRPr lang="ar-JO" dirty="0"/>
          </a:p>
          <a:p>
            <a:r>
              <a:rPr lang="ar-JO" dirty="0" smtClean="0"/>
              <a:t> </a:t>
            </a:r>
            <a:endParaRPr lang="en-US" dirty="0"/>
          </a:p>
        </p:txBody>
      </p:sp>
    </p:spTree>
    <p:extLst>
      <p:ext uri="{BB962C8B-B14F-4D97-AF65-F5344CB8AC3E}">
        <p14:creationId xmlns:p14="http://schemas.microsoft.com/office/powerpoint/2010/main" val="19485946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848600" cy="5105400"/>
          </a:xfrm>
        </p:spPr>
        <p:txBody>
          <a:bodyPr>
            <a:normAutofit fontScale="90000"/>
          </a:bodyPr>
          <a:lstStyle/>
          <a:p>
            <a:r>
              <a:rPr lang="ar-JO" dirty="0" smtClean="0"/>
              <a:t>وفي عهد الخليفة عبد الرحمن الناصر تحولت الاندلس من اماره الى خلافه واستمر لقب خليفه في ذريه عبد الرحمن الناصر من بعده حتى سقوط الدولة الأموية في الاندلس عام (422ه-1030م) وكان نظام الخلافة في الاندلس يقوم على اساس التوريث  </a:t>
            </a:r>
            <a:endParaRPr lang="en-US" dirty="0"/>
          </a:p>
        </p:txBody>
      </p:sp>
    </p:spTree>
    <p:extLst>
      <p:ext uri="{BB962C8B-B14F-4D97-AF65-F5344CB8AC3E}">
        <p14:creationId xmlns:p14="http://schemas.microsoft.com/office/powerpoint/2010/main" val="8976595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smtClean="0"/>
              <a:t>وهكذا اصبح في العالم الاسلامي ثلاث خلافات هي </a:t>
            </a:r>
            <a:endParaRPr lang="en-US" dirty="0"/>
          </a:p>
        </p:txBody>
      </p:sp>
      <p:sp>
        <p:nvSpPr>
          <p:cNvPr id="3" name="Content Placeholder 2"/>
          <p:cNvSpPr>
            <a:spLocks noGrp="1"/>
          </p:cNvSpPr>
          <p:nvPr>
            <p:ph idx="1"/>
          </p:nvPr>
        </p:nvSpPr>
        <p:spPr>
          <a:xfrm>
            <a:off x="1676400" y="2133600"/>
            <a:ext cx="5715000" cy="3992563"/>
          </a:xfrm>
        </p:spPr>
        <p:txBody>
          <a:bodyPr/>
          <a:lstStyle/>
          <a:p>
            <a:pPr algn="r"/>
            <a:r>
              <a:rPr lang="ar-JO" dirty="0" smtClean="0"/>
              <a:t>1- الخلافة العباسية في بغداد</a:t>
            </a:r>
          </a:p>
          <a:p>
            <a:pPr algn="r"/>
            <a:r>
              <a:rPr lang="ar-JO" dirty="0" smtClean="0"/>
              <a:t>2- الخلافة الفاطمية في شمال افريقيا ومصر وبلاد الشام واليمن والحجاز .</a:t>
            </a:r>
          </a:p>
          <a:p>
            <a:pPr algn="r"/>
            <a:r>
              <a:rPr lang="ar-JO" dirty="0" smtClean="0"/>
              <a:t>3- الخلافة الأموية في الاندلس </a:t>
            </a:r>
            <a:endParaRPr lang="en-US" dirty="0"/>
          </a:p>
        </p:txBody>
      </p:sp>
    </p:spTree>
    <p:extLst>
      <p:ext uri="{BB962C8B-B14F-4D97-AF65-F5344CB8AC3E}">
        <p14:creationId xmlns:p14="http://schemas.microsoft.com/office/powerpoint/2010/main" val="19767446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ثانيا: الوزارة والحجابة في الاندلس </a:t>
            </a:r>
            <a:endParaRPr lang="en-US" dirty="0"/>
          </a:p>
        </p:txBody>
      </p:sp>
      <p:sp>
        <p:nvSpPr>
          <p:cNvPr id="3" name="Content Placeholder 2"/>
          <p:cNvSpPr>
            <a:spLocks noGrp="1"/>
          </p:cNvSpPr>
          <p:nvPr>
            <p:ph idx="1"/>
          </p:nvPr>
        </p:nvSpPr>
        <p:spPr/>
        <p:txBody>
          <a:bodyPr>
            <a:normAutofit fontScale="85000" lnSpcReduction="20000"/>
          </a:bodyPr>
          <a:lstStyle/>
          <a:p>
            <a:pPr algn="r"/>
            <a:r>
              <a:rPr lang="ar-JO" dirty="0" smtClean="0"/>
              <a:t>كان نظام الوزارة في الاندلس يشبه الى حد كبير نظام الوزارة في الخلافة العباسية وكان رئيس الوزراء اول الامر الخليفة نفسه .</a:t>
            </a:r>
          </a:p>
          <a:p>
            <a:pPr algn="r"/>
            <a:r>
              <a:rPr lang="ar-JO" dirty="0" smtClean="0"/>
              <a:t>ثم تطور هذا الامر فأصبح (الحاجب)هو رئيس الوزراء الفعلي .</a:t>
            </a:r>
          </a:p>
          <a:p>
            <a:pPr algn="r"/>
            <a:r>
              <a:rPr lang="ar-JO" dirty="0" smtClean="0"/>
              <a:t>والحاجب في الاندلس لم يكن ذلك الرجل الذي يقف بباب الخليفة ليحجبه عن الخاصة والعامة كما كان الحال في المشرق الاسلامي وانما قصد به رئيس الوزراء ولما ضعفت الخلافة الأموية في الاندلس اخذ نفوذ الحاجب يقوى شيئا فشيئا حتى استبد بكل امور الدولة وصار اختصاصه يشمل الشؤون المدنية  والعسكرية ومن اشهر من تولى منصب الحجابة الحاجب المنصور بن ابي عامر الذي اسس الدولة العامرية في الاندلس </a:t>
            </a:r>
            <a:endParaRPr lang="ar-JO" dirty="0"/>
          </a:p>
        </p:txBody>
      </p:sp>
    </p:spTree>
    <p:extLst>
      <p:ext uri="{BB962C8B-B14F-4D97-AF65-F5344CB8AC3E}">
        <p14:creationId xmlns:p14="http://schemas.microsoft.com/office/powerpoint/2010/main" val="3955121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ثالثا: القضاء في الاندلس </a:t>
            </a:r>
            <a:endParaRPr lang="en-US" dirty="0"/>
          </a:p>
        </p:txBody>
      </p:sp>
      <p:sp>
        <p:nvSpPr>
          <p:cNvPr id="3" name="Content Placeholder 2"/>
          <p:cNvSpPr>
            <a:spLocks noGrp="1"/>
          </p:cNvSpPr>
          <p:nvPr>
            <p:ph idx="1"/>
          </p:nvPr>
        </p:nvSpPr>
        <p:spPr/>
        <p:txBody>
          <a:bodyPr/>
          <a:lstStyle/>
          <a:p>
            <a:r>
              <a:rPr lang="ar-JO" dirty="0" smtClean="0"/>
              <a:t>احتل القضاء في الاندلس اهميه كبيره من قبل الخلفاء فقد تطور القضاء في الاندلس فعين الخليفة منصب قاضي الجماعة وهو بمثابه قاضي القضاة ويقوم بالأشراف على القضاة في البلاد ويقيم في العاصمة قرطبة وكان يختار منصب قاضي الجماعة من بين قضاه الاقاليم المشهود لهم بالتفوق بالقضاء وعلو العلم وقوه الحزم </a:t>
            </a:r>
            <a:endParaRPr lang="en-US" dirty="0"/>
          </a:p>
        </p:txBody>
      </p:sp>
    </p:spTree>
    <p:extLst>
      <p:ext uri="{BB962C8B-B14F-4D97-AF65-F5344CB8AC3E}">
        <p14:creationId xmlns:p14="http://schemas.microsoft.com/office/powerpoint/2010/main" val="4009553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315200" cy="5745162"/>
          </a:xfrm>
        </p:spPr>
        <p:txBody>
          <a:bodyPr>
            <a:normAutofit fontScale="90000"/>
          </a:bodyPr>
          <a:lstStyle/>
          <a:p>
            <a:pPr algn="r"/>
            <a:r>
              <a:rPr lang="ar-JO" dirty="0" smtClean="0"/>
              <a:t/>
            </a:r>
            <a:br>
              <a:rPr lang="ar-JO" dirty="0" smtClean="0"/>
            </a:br>
            <a:r>
              <a:rPr lang="ar-JO" dirty="0" smtClean="0"/>
              <a:t>مهام قاضي الجماعة</a:t>
            </a:r>
            <a:br>
              <a:rPr lang="ar-JO" dirty="0" smtClean="0"/>
            </a:br>
            <a:r>
              <a:rPr lang="ar-JO" dirty="0" smtClean="0"/>
              <a:t>1- تنفيذ الاشراف على موارد الاحباس </a:t>
            </a:r>
            <a:br>
              <a:rPr lang="ar-JO" dirty="0" smtClean="0"/>
            </a:br>
            <a:r>
              <a:rPr lang="ar-JO" dirty="0" smtClean="0"/>
              <a:t> (الاوقاف)</a:t>
            </a:r>
            <a:br>
              <a:rPr lang="ar-JO" dirty="0" smtClean="0"/>
            </a:br>
            <a:r>
              <a:rPr lang="ar-JO" dirty="0" smtClean="0"/>
              <a:t>2- سجلات الفتاوى</a:t>
            </a:r>
            <a:br>
              <a:rPr lang="ar-JO" dirty="0" smtClean="0"/>
            </a:br>
            <a:r>
              <a:rPr lang="ar-JO" dirty="0" smtClean="0"/>
              <a:t>يؤم المصلين في ايام الجمع والاعياد خصوصا في المساجد الكبرى في قرطبة او الزهراء  </a:t>
            </a:r>
            <a:br>
              <a:rPr lang="ar-JO" dirty="0" smtClean="0"/>
            </a:br>
            <a:endParaRPr lang="en-US" dirty="0"/>
          </a:p>
        </p:txBody>
      </p:sp>
    </p:spTree>
    <p:extLst>
      <p:ext uri="{BB962C8B-B14F-4D97-AF65-F5344CB8AC3E}">
        <p14:creationId xmlns:p14="http://schemas.microsoft.com/office/powerpoint/2010/main" val="21343575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772400" cy="5715000"/>
          </a:xfrm>
        </p:spPr>
        <p:txBody>
          <a:bodyPr>
            <a:normAutofit fontScale="90000"/>
          </a:bodyPr>
          <a:lstStyle/>
          <a:p>
            <a:r>
              <a:rPr lang="ar-JO" dirty="0" smtClean="0"/>
              <a:t>وكان يشترط في تعيين القاضي ان يكون فقيها على الامام مالك بن انس وهو المذهب الذي انتشر في </a:t>
            </a:r>
            <a:r>
              <a:rPr lang="ar-JO" dirty="0" smtClean="0"/>
              <a:t>القضائي </a:t>
            </a:r>
            <a:r>
              <a:rPr lang="ar-JO" dirty="0" smtClean="0"/>
              <a:t>بأيدي </a:t>
            </a:r>
            <a:r>
              <a:rPr lang="ar-JO" dirty="0"/>
              <a:t>المسيحالاندلس ويشترط ان يكون مشهودا له بالنزاهة الاستقامة وان يتقن اللغة الإسبانية خاصه في بداية الدولة الأموية . </a:t>
            </a:r>
            <a:br>
              <a:rPr lang="ar-JO" dirty="0"/>
            </a:br>
            <a:r>
              <a:rPr lang="ar-JO" dirty="0"/>
              <a:t>ومن سياسه التسامح الديني التي مارسها المسلمون في الاندلس سماحهم ببقاء النظام يين </a:t>
            </a:r>
            <a:r>
              <a:rPr lang="ar-JO" dirty="0" smtClean="0"/>
              <a:t>القاضي</a:t>
            </a:r>
            <a:endParaRPr lang="en-US" dirty="0"/>
          </a:p>
        </p:txBody>
      </p:sp>
    </p:spTree>
    <p:extLst>
      <p:ext uri="{BB962C8B-B14F-4D97-AF65-F5344CB8AC3E}">
        <p14:creationId xmlns:p14="http://schemas.microsoft.com/office/powerpoint/2010/main" val="8405484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543800" cy="4724400"/>
          </a:xfrm>
        </p:spPr>
        <p:txBody>
          <a:bodyPr>
            <a:normAutofit fontScale="90000"/>
          </a:bodyPr>
          <a:lstStyle/>
          <a:p>
            <a:r>
              <a:rPr lang="ar-JO" dirty="0" smtClean="0"/>
              <a:t>أنفسهم لا دراه شؤونهم الخاصة وأطلق على متولى القضاء لديهم اسم قومس والى جانب القاض في الاندلس كان يوجد صاحب الشرطة الذي ينظر ويفصل في الجرائم السياسية والمدينة وكل ما يتعلق بحفظ الامن في البلاد وهو بمثابه قاض للجنايات التي لا تدخل مهامه ضمن اختصاص</a:t>
            </a:r>
            <a:endParaRPr lang="en-US" dirty="0"/>
          </a:p>
        </p:txBody>
      </p:sp>
    </p:spTree>
    <p:extLst>
      <p:ext uri="{BB962C8B-B14F-4D97-AF65-F5344CB8AC3E}">
        <p14:creationId xmlns:p14="http://schemas.microsoft.com/office/powerpoint/2010/main" val="24219570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71</TotalTime>
  <Words>572</Words>
  <Application>Microsoft Office PowerPoint</Application>
  <PresentationFormat>On-screen Show (4:3)</PresentationFormat>
  <Paragraphs>33</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Verve</vt:lpstr>
      <vt:lpstr>نظام الحكم والإدارة في الاندلس </vt:lpstr>
      <vt:lpstr> اولا: الخلافة في الاندلس </vt:lpstr>
      <vt:lpstr>وفي عهد الخليفة عبد الرحمن الناصر تحولت الاندلس من اماره الى خلافه واستمر لقب خليفه في ذريه عبد الرحمن الناصر من بعده حتى سقوط الدولة الأموية في الاندلس عام (422ه-1030م) وكان نظام الخلافة في الاندلس يقوم على اساس التوريث  </vt:lpstr>
      <vt:lpstr>وهكذا اصبح في العالم الاسلامي ثلاث خلافات هي </vt:lpstr>
      <vt:lpstr>ثانيا: الوزارة والحجابة في الاندلس </vt:lpstr>
      <vt:lpstr>ثالثا: القضاء في الاندلس </vt:lpstr>
      <vt:lpstr> مهام قاضي الجماعة 1- تنفيذ الاشراف على موارد الاحباس   (الاوقاف) 2- سجلات الفتاوى يؤم المصلين في ايام الجمع والاعياد خصوصا في المساجد الكبرى في قرطبة او الزهراء   </vt:lpstr>
      <vt:lpstr>وكان يشترط في تعيين القاضي ان يكون فقيها على الامام مالك بن انس وهو المذهب الذي انتشر في القضائي بأيدي المسيحالاندلس ويشترط ان يكون مشهودا له بالنزاهة الاستقامة وان يتقن اللغة الإسبانية خاصه في بداية الدولة الأموية .  ومن سياسه التسامح الديني التي مارسها المسلمون في الاندلس سماحهم ببقاء النظام يين القاضي</vt:lpstr>
      <vt:lpstr>أنفسهم لا دراه شؤونهم الخاصة وأطلق على متولى القضاء لديهم اسم قومس والى جانب القاض في الاندلس كان يوجد صاحب الشرطة الذي ينظر ويفصل في الجرائم السياسية والمدينة وكل ما يتعلق بحفظ الامن في البلاد وهو بمثابه قاض للجنايات التي لا تدخل مهامه ضمن اختصاص</vt:lpstr>
      <vt:lpstr>رابعا: التقسيم الاداري في الاندلس  </vt:lpstr>
      <vt:lpstr>اشهر الولايات  </vt:lpstr>
      <vt:lpstr>PowerPoint Presentation</vt:lpstr>
      <vt:lpstr>وكل وال هو مسؤول عن شؤون ولايته ويتبع لكل ولاية مجموعه من المدن وهي الكور وكل كوره يتبعها عده اقاليم (قرى كبيره) وكل اقليم يتبعه عده اجزاء (ارياف) وساعدت طبيعة البلاد الجبلية في الاسلامي </vt:lpstr>
      <vt:lpstr>عمليه التقسيم الاداري فحدود الاندلس الطبيعة تصلح لان تكون حدود سياسه يمكن ان تتحول الى حدود اداريه واضحه وتتأثر الاندلس بنمط التنظيم الاداري في المشرق فاقتبسوا العديد من المصطلحات والنظم  الإدارية الموجودة في المشرق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الحكم والاداره في الاندلس</dc:title>
  <dc:creator>Raeda alaween</dc:creator>
  <cp:lastModifiedBy>Amer</cp:lastModifiedBy>
  <cp:revision>17</cp:revision>
  <dcterms:created xsi:type="dcterms:W3CDTF">2017-03-15T05:35:15Z</dcterms:created>
  <dcterms:modified xsi:type="dcterms:W3CDTF">2017-03-15T19:13:55Z</dcterms:modified>
</cp:coreProperties>
</file>