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8F39BBD-6D80-44C5-A1FB-0B0F8BA0A760}" type="datetimeFigureOut">
              <a:rPr lang="ar-JO" smtClean="0"/>
              <a:t>27/07/1438</a:t>
            </a:fld>
            <a:endParaRPr lang="ar-JO"/>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JO"/>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5697189-1488-4D74-997D-A7FF60F4C734}" type="slidenum">
              <a:rPr lang="ar-JO" smtClean="0"/>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8F39BBD-6D80-44C5-A1FB-0B0F8BA0A760}" type="datetimeFigureOut">
              <a:rPr lang="ar-JO" smtClean="0"/>
              <a:t>27/07/1438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75697189-1488-4D74-997D-A7FF60F4C734}"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8F39BBD-6D80-44C5-A1FB-0B0F8BA0A760}" type="datetimeFigureOut">
              <a:rPr lang="ar-JO" smtClean="0"/>
              <a:t>27/07/1438</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75697189-1488-4D74-997D-A7FF60F4C734}"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8F39BBD-6D80-44C5-A1FB-0B0F8BA0A760}" type="datetimeFigureOut">
              <a:rPr lang="ar-JO" smtClean="0"/>
              <a:t>27/07/1438</a:t>
            </a:fld>
            <a:endParaRPr lang="ar-JO"/>
          </a:p>
        </p:txBody>
      </p:sp>
      <p:sp>
        <p:nvSpPr>
          <p:cNvPr id="5" name="عنصر نائب للتذييل 4"/>
          <p:cNvSpPr>
            <a:spLocks noGrp="1"/>
          </p:cNvSpPr>
          <p:nvPr>
            <p:ph type="ftr" sz="quarter" idx="11"/>
          </p:nvPr>
        </p:nvSpPr>
        <p:spPr>
          <a:xfrm>
            <a:off x="457200" y="6480969"/>
            <a:ext cx="4260056" cy="300831"/>
          </a:xfrm>
        </p:spPr>
        <p:txBody>
          <a:bodyPr/>
          <a:lstStyle/>
          <a:p>
            <a:endParaRPr lang="ar-JO"/>
          </a:p>
        </p:txBody>
      </p:sp>
      <p:sp>
        <p:nvSpPr>
          <p:cNvPr id="6" name="عنصر نائب لرقم الشريحة 5"/>
          <p:cNvSpPr>
            <a:spLocks noGrp="1"/>
          </p:cNvSpPr>
          <p:nvPr>
            <p:ph type="sldNum" sz="quarter" idx="12"/>
          </p:nvPr>
        </p:nvSpPr>
        <p:spPr/>
        <p:txBody>
          <a:bodyPr/>
          <a:lstStyle/>
          <a:p>
            <a:fld id="{75697189-1488-4D74-997D-A7FF60F4C734}" type="slidenum">
              <a:rPr lang="ar-JO" smtClean="0"/>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8F39BBD-6D80-44C5-A1FB-0B0F8BA0A760}" type="datetimeFigureOut">
              <a:rPr lang="ar-JO" smtClean="0"/>
              <a:t>27/07/1438</a:t>
            </a:fld>
            <a:endParaRPr lang="ar-JO"/>
          </a:p>
        </p:txBody>
      </p:sp>
      <p:sp>
        <p:nvSpPr>
          <p:cNvPr id="5" name="عنصر نائب للتذييل 4"/>
          <p:cNvSpPr>
            <a:spLocks noGrp="1"/>
          </p:cNvSpPr>
          <p:nvPr>
            <p:ph type="ftr" sz="quarter" idx="11"/>
          </p:nvPr>
        </p:nvSpPr>
        <p:spPr>
          <a:xfrm>
            <a:off x="2619376" y="6480969"/>
            <a:ext cx="4260056" cy="300831"/>
          </a:xfrm>
        </p:spPr>
        <p:txBody>
          <a:bodyPr/>
          <a:lstStyle/>
          <a:p>
            <a:endParaRPr lang="ar-JO"/>
          </a:p>
        </p:txBody>
      </p:sp>
      <p:sp>
        <p:nvSpPr>
          <p:cNvPr id="6" name="عنصر نائب لرقم الشريحة 5"/>
          <p:cNvSpPr>
            <a:spLocks noGrp="1"/>
          </p:cNvSpPr>
          <p:nvPr>
            <p:ph type="sldNum" sz="quarter" idx="12"/>
          </p:nvPr>
        </p:nvSpPr>
        <p:spPr>
          <a:xfrm>
            <a:off x="8451056" y="809624"/>
            <a:ext cx="502920" cy="300831"/>
          </a:xfrm>
        </p:spPr>
        <p:txBody>
          <a:bodyPr/>
          <a:lstStyle/>
          <a:p>
            <a:fld id="{75697189-1488-4D74-997D-A7FF60F4C734}" type="slidenum">
              <a:rPr lang="ar-JO" smtClean="0"/>
              <a:t>‹#›</a:t>
            </a:fld>
            <a:endParaRPr lang="ar-JO"/>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8F39BBD-6D80-44C5-A1FB-0B0F8BA0A760}" type="datetimeFigureOut">
              <a:rPr lang="ar-JO" smtClean="0"/>
              <a:t>27/07/1438</a:t>
            </a:fld>
            <a:endParaRPr lang="ar-JO"/>
          </a:p>
        </p:txBody>
      </p:sp>
      <p:sp>
        <p:nvSpPr>
          <p:cNvPr id="6" name="عنصر نائب للتذييل 5"/>
          <p:cNvSpPr>
            <a:spLocks noGrp="1"/>
          </p:cNvSpPr>
          <p:nvPr>
            <p:ph type="ftr" sz="quarter" idx="11"/>
          </p:nvPr>
        </p:nvSpPr>
        <p:spPr>
          <a:xfrm>
            <a:off x="457200" y="6480969"/>
            <a:ext cx="4260056" cy="301752"/>
          </a:xfrm>
        </p:spPr>
        <p:txBody>
          <a:bodyPr/>
          <a:lstStyle/>
          <a:p>
            <a:endParaRPr lang="ar-JO"/>
          </a:p>
        </p:txBody>
      </p:sp>
      <p:sp>
        <p:nvSpPr>
          <p:cNvPr id="7" name="عنصر نائب لرقم الشريحة 6"/>
          <p:cNvSpPr>
            <a:spLocks noGrp="1"/>
          </p:cNvSpPr>
          <p:nvPr>
            <p:ph type="sldNum" sz="quarter" idx="12"/>
          </p:nvPr>
        </p:nvSpPr>
        <p:spPr>
          <a:xfrm>
            <a:off x="7589520" y="6480969"/>
            <a:ext cx="502920" cy="301752"/>
          </a:xfrm>
        </p:spPr>
        <p:txBody>
          <a:bodyPr/>
          <a:lstStyle/>
          <a:p>
            <a:fld id="{75697189-1488-4D74-997D-A7FF60F4C734}" type="slidenum">
              <a:rPr lang="ar-JO" smtClean="0"/>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8F39BBD-6D80-44C5-A1FB-0B0F8BA0A760}" type="datetimeFigureOut">
              <a:rPr lang="ar-JO" smtClean="0"/>
              <a:t>27/07/1438</a:t>
            </a:fld>
            <a:endParaRPr lang="ar-JO"/>
          </a:p>
        </p:txBody>
      </p:sp>
      <p:sp>
        <p:nvSpPr>
          <p:cNvPr id="8" name="عنصر نائب للتذييل 7"/>
          <p:cNvSpPr>
            <a:spLocks noGrp="1"/>
          </p:cNvSpPr>
          <p:nvPr>
            <p:ph type="ftr" sz="quarter" idx="11"/>
          </p:nvPr>
        </p:nvSpPr>
        <p:spPr>
          <a:xfrm>
            <a:off x="457200" y="6480969"/>
            <a:ext cx="4261104" cy="301752"/>
          </a:xfrm>
        </p:spPr>
        <p:txBody>
          <a:bodyPr/>
          <a:lstStyle/>
          <a:p>
            <a:endParaRPr lang="ar-JO"/>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75697189-1488-4D74-997D-A7FF60F4C734}" type="slidenum">
              <a:rPr lang="ar-JO" smtClean="0"/>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8F39BBD-6D80-44C5-A1FB-0B0F8BA0A760}" type="datetimeFigureOut">
              <a:rPr lang="ar-JO" smtClean="0"/>
              <a:t>27/07/1438</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75697189-1488-4D74-997D-A7FF60F4C734}"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8F39BBD-6D80-44C5-A1FB-0B0F8BA0A760}" type="datetimeFigureOut">
              <a:rPr lang="ar-JO" smtClean="0"/>
              <a:t>27/07/1438</a:t>
            </a:fld>
            <a:endParaRPr lang="ar-JO"/>
          </a:p>
        </p:txBody>
      </p:sp>
      <p:sp>
        <p:nvSpPr>
          <p:cNvPr id="3" name="عنصر نائب للتذييل 2"/>
          <p:cNvSpPr>
            <a:spLocks noGrp="1"/>
          </p:cNvSpPr>
          <p:nvPr>
            <p:ph type="ftr" sz="quarter" idx="11"/>
          </p:nvPr>
        </p:nvSpPr>
        <p:spPr>
          <a:xfrm>
            <a:off x="457200" y="6481890"/>
            <a:ext cx="4260056" cy="300831"/>
          </a:xfrm>
        </p:spPr>
        <p:txBody>
          <a:bodyPr/>
          <a:lstStyle/>
          <a:p>
            <a:endParaRPr lang="ar-JO"/>
          </a:p>
        </p:txBody>
      </p:sp>
      <p:sp>
        <p:nvSpPr>
          <p:cNvPr id="4" name="عنصر نائب لرقم الشريحة 3"/>
          <p:cNvSpPr>
            <a:spLocks noGrp="1"/>
          </p:cNvSpPr>
          <p:nvPr>
            <p:ph type="sldNum" sz="quarter" idx="12"/>
          </p:nvPr>
        </p:nvSpPr>
        <p:spPr>
          <a:xfrm>
            <a:off x="7589520" y="6480969"/>
            <a:ext cx="502920" cy="301752"/>
          </a:xfrm>
        </p:spPr>
        <p:txBody>
          <a:bodyPr/>
          <a:lstStyle/>
          <a:p>
            <a:fld id="{75697189-1488-4D74-997D-A7FF60F4C734}"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8F39BBD-6D80-44C5-A1FB-0B0F8BA0A760}" type="datetimeFigureOut">
              <a:rPr lang="ar-JO" smtClean="0"/>
              <a:t>27/07/1438</a:t>
            </a:fld>
            <a:endParaRPr lang="ar-JO"/>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JO"/>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75697189-1488-4D74-997D-A7FF60F4C734}" type="slidenum">
              <a:rPr lang="ar-JO" smtClean="0"/>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8F39BBD-6D80-44C5-A1FB-0B0F8BA0A760}" type="datetimeFigureOut">
              <a:rPr lang="ar-JO" smtClean="0"/>
              <a:t>27/07/1438</a:t>
            </a:fld>
            <a:endParaRPr lang="ar-JO"/>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JO"/>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75697189-1488-4D74-997D-A7FF60F4C734}" type="slidenum">
              <a:rPr lang="ar-JO" smtClean="0"/>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8F39BBD-6D80-44C5-A1FB-0B0F8BA0A760}" type="datetimeFigureOut">
              <a:rPr lang="ar-JO" smtClean="0"/>
              <a:t>27/07/1438</a:t>
            </a:fld>
            <a:endParaRPr lang="ar-JO"/>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JO"/>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5697189-1488-4D74-997D-A7FF60F4C734}" type="slidenum">
              <a:rPr lang="ar-JO" smtClean="0"/>
              <a:t>‹#›</a:t>
            </a:fld>
            <a:endParaRPr lang="ar-JO"/>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40544" y="332656"/>
            <a:ext cx="8062912" cy="6192688"/>
          </a:xfrm>
        </p:spPr>
        <p:txBody>
          <a:bodyPr/>
          <a:lstStyle/>
          <a:p>
            <a:endParaRPr lang="ar-JO" dirty="0" smtClean="0"/>
          </a:p>
          <a:p>
            <a:endParaRPr lang="ar-JO" dirty="0"/>
          </a:p>
          <a:p>
            <a:endParaRPr lang="ar-JO" dirty="0" smtClean="0"/>
          </a:p>
          <a:p>
            <a:pPr algn="ctr"/>
            <a:r>
              <a:rPr lang="ar-JO" sz="5400" dirty="0">
                <a:solidFill>
                  <a:schemeClr val="accent1">
                    <a:lumMod val="60000"/>
                    <a:lumOff val="40000"/>
                  </a:schemeClr>
                </a:solidFill>
              </a:rPr>
              <a:t>نظام الحكم و الإدارة في الأندلس</a:t>
            </a:r>
            <a:endParaRPr lang="en-US" sz="5400" dirty="0">
              <a:solidFill>
                <a:schemeClr val="accent1">
                  <a:lumMod val="60000"/>
                  <a:lumOff val="40000"/>
                </a:schemeClr>
              </a:solidFill>
            </a:endParaRPr>
          </a:p>
          <a:p>
            <a:endParaRPr lang="ar-JO" dirty="0" smtClean="0">
              <a:solidFill>
                <a:schemeClr val="accent1">
                  <a:lumMod val="60000"/>
                  <a:lumOff val="40000"/>
                </a:schemeClr>
              </a:solidFill>
            </a:endParaRPr>
          </a:p>
          <a:p>
            <a:pPr algn="ctr"/>
            <a:r>
              <a:rPr lang="ar-JO" sz="3600" dirty="0" smtClean="0"/>
              <a:t>إعداد الطالبة </a:t>
            </a:r>
            <a:r>
              <a:rPr lang="ar-JO" sz="3600" dirty="0" smtClean="0">
                <a:solidFill>
                  <a:schemeClr val="accent1">
                    <a:lumMod val="60000"/>
                    <a:lumOff val="40000"/>
                  </a:schemeClr>
                </a:solidFill>
              </a:rPr>
              <a:t>:</a:t>
            </a:r>
            <a:r>
              <a:rPr lang="ar-JO" sz="3600" dirty="0" smtClean="0"/>
              <a:t> خزامى عبيدات</a:t>
            </a:r>
          </a:p>
          <a:p>
            <a:pPr algn="ctr"/>
            <a:r>
              <a:rPr lang="ar-JO" sz="3600" dirty="0" smtClean="0"/>
              <a:t>الصف </a:t>
            </a:r>
            <a:r>
              <a:rPr lang="ar-JO" sz="3600" dirty="0" smtClean="0">
                <a:solidFill>
                  <a:schemeClr val="accent1">
                    <a:lumMod val="60000"/>
                    <a:lumOff val="40000"/>
                  </a:schemeClr>
                </a:solidFill>
              </a:rPr>
              <a:t>:</a:t>
            </a:r>
            <a:r>
              <a:rPr lang="ar-JO" sz="3600" dirty="0" smtClean="0"/>
              <a:t> الثامن </a:t>
            </a:r>
            <a:r>
              <a:rPr lang="ar-JO" sz="3600" dirty="0" smtClean="0">
                <a:solidFill>
                  <a:schemeClr val="accent1">
                    <a:lumMod val="60000"/>
                    <a:lumOff val="40000"/>
                  </a:schemeClr>
                </a:solidFill>
              </a:rPr>
              <a:t>(</a:t>
            </a:r>
            <a:r>
              <a:rPr lang="ar-JO" sz="3600" dirty="0" smtClean="0"/>
              <a:t>أ</a:t>
            </a:r>
            <a:r>
              <a:rPr lang="ar-JO" sz="3600" dirty="0" smtClean="0">
                <a:solidFill>
                  <a:schemeClr val="accent1">
                    <a:lumMod val="60000"/>
                    <a:lumOff val="40000"/>
                  </a:schemeClr>
                </a:solidFill>
              </a:rPr>
              <a:t>)</a:t>
            </a:r>
          </a:p>
          <a:p>
            <a:endParaRPr lang="ar-JO" dirty="0" smtClean="0"/>
          </a:p>
        </p:txBody>
      </p:sp>
    </p:spTree>
    <p:extLst>
      <p:ext uri="{BB962C8B-B14F-4D97-AF65-F5344CB8AC3E}">
        <p14:creationId xmlns:p14="http://schemas.microsoft.com/office/powerpoint/2010/main" val="399887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r>
              <a:rPr lang="ar-JO" dirty="0"/>
              <a:t>والحاجب في الأندلس لم يكن ذلك الرجل الذي يقف بباب الخليفة ليحجبه عن الخاصة والعامة كما كان الحال في المشرق الإسلامي، </a:t>
            </a:r>
            <a:r>
              <a:rPr lang="ar-JO" dirty="0">
                <a:solidFill>
                  <a:srgbClr val="FFC000"/>
                </a:solidFill>
              </a:rPr>
              <a:t>وانما قُصِد به رئيس الوزراء. </a:t>
            </a:r>
            <a:endParaRPr lang="ar-JO" dirty="0" smtClean="0">
              <a:solidFill>
                <a:srgbClr val="FFC000"/>
              </a:solidFill>
            </a:endParaRPr>
          </a:p>
          <a:p>
            <a:pPr marL="64008" indent="0">
              <a:buNone/>
            </a:pPr>
            <a:endParaRPr lang="ar-JO" dirty="0" smtClean="0"/>
          </a:p>
          <a:p>
            <a:pPr marL="64008" indent="0">
              <a:buNone/>
            </a:pPr>
            <a:r>
              <a:rPr lang="ar-JO" dirty="0" smtClean="0">
                <a:solidFill>
                  <a:schemeClr val="accent1">
                    <a:lumMod val="60000"/>
                    <a:lumOff val="40000"/>
                  </a:schemeClr>
                </a:solidFill>
              </a:rPr>
              <a:t>أثر ضعف </a:t>
            </a:r>
            <a:r>
              <a:rPr lang="ar-JO" dirty="0">
                <a:solidFill>
                  <a:schemeClr val="accent1">
                    <a:lumMod val="60000"/>
                    <a:lumOff val="40000"/>
                  </a:schemeClr>
                </a:solidFill>
              </a:rPr>
              <a:t>الخلافة الأموية في </a:t>
            </a:r>
            <a:r>
              <a:rPr lang="ar-JO" dirty="0" smtClean="0">
                <a:solidFill>
                  <a:schemeClr val="accent1">
                    <a:lumMod val="60000"/>
                    <a:lumOff val="40000"/>
                  </a:schemeClr>
                </a:solidFill>
              </a:rPr>
              <a:t>الأندلس:</a:t>
            </a:r>
          </a:p>
          <a:p>
            <a:pPr marL="64008" indent="0">
              <a:buNone/>
            </a:pPr>
            <a:r>
              <a:rPr lang="ar-JO" dirty="0" smtClean="0"/>
              <a:t> </a:t>
            </a:r>
            <a:r>
              <a:rPr lang="ar-JO" dirty="0" smtClean="0">
                <a:solidFill>
                  <a:schemeClr val="accent1">
                    <a:lumMod val="60000"/>
                    <a:lumOff val="40000"/>
                  </a:schemeClr>
                </a:solidFill>
              </a:rPr>
              <a:t>1.</a:t>
            </a:r>
            <a:r>
              <a:rPr lang="ar-JO" dirty="0" smtClean="0"/>
              <a:t>أخذ </a:t>
            </a:r>
            <a:r>
              <a:rPr lang="ar-JO" dirty="0"/>
              <a:t>نفوذ الحاجب يقوى شيئاً فشيئاً حتى استبد بكل أمور </a:t>
            </a:r>
            <a:r>
              <a:rPr lang="ar-JO" dirty="0" smtClean="0"/>
              <a:t>الدولة</a:t>
            </a:r>
          </a:p>
          <a:p>
            <a:pPr marL="64008" indent="0">
              <a:buNone/>
            </a:pPr>
            <a:r>
              <a:rPr lang="ar-JO" dirty="0" smtClean="0"/>
              <a:t> </a:t>
            </a:r>
            <a:r>
              <a:rPr lang="ar-JO" dirty="0" smtClean="0">
                <a:solidFill>
                  <a:schemeClr val="accent1">
                    <a:lumMod val="60000"/>
                    <a:lumOff val="40000"/>
                  </a:schemeClr>
                </a:solidFill>
              </a:rPr>
              <a:t>2.</a:t>
            </a:r>
            <a:r>
              <a:rPr lang="ar-JO" dirty="0" smtClean="0"/>
              <a:t>وصار </a:t>
            </a:r>
            <a:r>
              <a:rPr lang="ar-JO" dirty="0"/>
              <a:t>اختصاصه يشمل الشؤون المدنية والعسكرية.</a:t>
            </a:r>
            <a:endParaRPr lang="en-US" dirty="0"/>
          </a:p>
          <a:p>
            <a:pPr marL="64008" indent="0">
              <a:buNone/>
            </a:pPr>
            <a:endParaRPr lang="ar-JO" dirty="0"/>
          </a:p>
        </p:txBody>
      </p:sp>
    </p:spTree>
    <p:extLst>
      <p:ext uri="{BB962C8B-B14F-4D97-AF65-F5344CB8AC3E}">
        <p14:creationId xmlns:p14="http://schemas.microsoft.com/office/powerpoint/2010/main" val="279479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a:bodyPr>
          <a:lstStyle/>
          <a:p>
            <a:pPr marL="64008" indent="0">
              <a:buNone/>
            </a:pPr>
            <a:r>
              <a:rPr lang="ar-JO" sz="2800" dirty="0">
                <a:solidFill>
                  <a:schemeClr val="accent1">
                    <a:lumMod val="60000"/>
                    <a:lumOff val="40000"/>
                  </a:schemeClr>
                </a:solidFill>
              </a:rPr>
              <a:t>ومن أشهر من تولى منصب </a:t>
            </a:r>
            <a:r>
              <a:rPr lang="ar-JO" sz="2800" dirty="0" smtClean="0">
                <a:solidFill>
                  <a:schemeClr val="accent1">
                    <a:lumMod val="60000"/>
                    <a:lumOff val="40000"/>
                  </a:schemeClr>
                </a:solidFill>
              </a:rPr>
              <a:t>الحجابة:</a:t>
            </a:r>
          </a:p>
          <a:p>
            <a:pPr marL="64008" indent="0">
              <a:buNone/>
            </a:pPr>
            <a:r>
              <a:rPr lang="ar-JO" sz="2800" dirty="0" smtClean="0"/>
              <a:t> </a:t>
            </a:r>
            <a:r>
              <a:rPr lang="ar-JO" sz="2800" dirty="0"/>
              <a:t>الحاجب </a:t>
            </a:r>
            <a:r>
              <a:rPr lang="ar-JO" sz="2800" dirty="0">
                <a:solidFill>
                  <a:srgbClr val="92D050"/>
                </a:solidFill>
              </a:rPr>
              <a:t>"المنصور بن أبي عامر</a:t>
            </a:r>
            <a:r>
              <a:rPr lang="ar-JO" sz="2800" dirty="0" smtClean="0">
                <a:solidFill>
                  <a:srgbClr val="92D050"/>
                </a:solidFill>
              </a:rPr>
              <a:t>" </a:t>
            </a:r>
            <a:r>
              <a:rPr lang="ar-JO" sz="2800" dirty="0"/>
              <a:t>الذي أسس الدولة العامرية في </a:t>
            </a:r>
            <a:r>
              <a:rPr lang="ar-JO" sz="2800" dirty="0" smtClean="0"/>
              <a:t>الأندلس في </a:t>
            </a:r>
            <a:r>
              <a:rPr lang="ar-JO" sz="2800" dirty="0"/>
              <a:t>عهده أخذت الحجابة منحنىً آخر. </a:t>
            </a:r>
            <a:endParaRPr lang="ar-JO" sz="2800" dirty="0" smtClean="0"/>
          </a:p>
          <a:p>
            <a:pPr marL="64008" indent="0">
              <a:buNone/>
            </a:pPr>
            <a:r>
              <a:rPr lang="ar-JO" sz="2800" dirty="0" smtClean="0">
                <a:solidFill>
                  <a:schemeClr val="accent1">
                    <a:lumMod val="60000"/>
                    <a:lumOff val="40000"/>
                  </a:schemeClr>
                </a:solidFill>
              </a:rPr>
              <a:t>ولمعرفة المزيد تأمل </a:t>
            </a:r>
            <a:r>
              <a:rPr lang="ar-JO" sz="2800" dirty="0">
                <a:solidFill>
                  <a:schemeClr val="accent1">
                    <a:lumMod val="60000"/>
                    <a:lumOff val="40000"/>
                  </a:schemeClr>
                </a:solidFill>
              </a:rPr>
              <a:t>النص الآتي :</a:t>
            </a:r>
            <a:endParaRPr lang="en-US" sz="2800" dirty="0">
              <a:solidFill>
                <a:schemeClr val="accent1">
                  <a:lumMod val="60000"/>
                  <a:lumOff val="40000"/>
                </a:schemeClr>
              </a:solidFill>
            </a:endParaRPr>
          </a:p>
          <a:p>
            <a:pPr marL="64008" indent="0">
              <a:buNone/>
            </a:pPr>
            <a:endParaRPr lang="ar-JO" sz="2800" dirty="0" smtClean="0">
              <a:solidFill>
                <a:schemeClr val="accent1">
                  <a:lumMod val="60000"/>
                  <a:lumOff val="40000"/>
                </a:schemeClr>
              </a:solidFill>
            </a:endParaRPr>
          </a:p>
          <a:p>
            <a:pPr marL="64008" indent="0">
              <a:buNone/>
            </a:pPr>
            <a:r>
              <a:rPr lang="ar-JO" sz="2800" dirty="0" smtClean="0">
                <a:solidFill>
                  <a:schemeClr val="accent1">
                    <a:lumMod val="60000"/>
                    <a:lumOff val="40000"/>
                  </a:schemeClr>
                </a:solidFill>
              </a:rPr>
              <a:t>{</a:t>
            </a:r>
            <a:r>
              <a:rPr lang="ar-JO" sz="2800" dirty="0" smtClean="0"/>
              <a:t> </a:t>
            </a:r>
            <a:r>
              <a:rPr lang="ar-JO" sz="2800" dirty="0">
                <a:solidFill>
                  <a:srgbClr val="92D050"/>
                </a:solidFill>
              </a:rPr>
              <a:t>تسَمَّى "ابن أبي عامر" بالمنصور، ودُعِيَ له على المنابر استيفاءً لرسوم الملوك، فكانت الكتب تنفذ عنه، وأخذ الوزراء بتقبيل يده، ...... فساوى "محمد بن أبي عامر" الخليفة في المراتب، ولم يجعل فرقاً بينهم وبين الخليفة إلّا في </a:t>
            </a:r>
            <a:r>
              <a:rPr lang="ar-JO" sz="2800" dirty="0" smtClean="0">
                <a:solidFill>
                  <a:srgbClr val="92D050"/>
                </a:solidFill>
              </a:rPr>
              <a:t>الاسم </a:t>
            </a:r>
            <a:r>
              <a:rPr lang="ar-JO" sz="2800" dirty="0" smtClean="0">
                <a:solidFill>
                  <a:schemeClr val="accent1">
                    <a:lumMod val="60000"/>
                    <a:lumOff val="40000"/>
                  </a:schemeClr>
                </a:solidFill>
              </a:rPr>
              <a:t>}.</a:t>
            </a:r>
            <a:endParaRPr lang="en-US" sz="2800" dirty="0">
              <a:solidFill>
                <a:schemeClr val="accent1">
                  <a:lumMod val="60000"/>
                  <a:lumOff val="40000"/>
                </a:schemeClr>
              </a:solidFill>
            </a:endParaRPr>
          </a:p>
          <a:p>
            <a:pPr marL="64008" indent="0" algn="l">
              <a:buNone/>
            </a:pPr>
            <a:r>
              <a:rPr lang="ar-JO" sz="2000" dirty="0" smtClean="0">
                <a:solidFill>
                  <a:srgbClr val="FFC000"/>
                </a:solidFill>
              </a:rPr>
              <a:t>ابن </a:t>
            </a:r>
            <a:r>
              <a:rPr lang="ar-JO" sz="2000" dirty="0">
                <a:solidFill>
                  <a:srgbClr val="FFC000"/>
                </a:solidFill>
              </a:rPr>
              <a:t>عذاري، البيان المُغَرَّب، ج2، ص(714).</a:t>
            </a:r>
            <a:endParaRPr lang="en-US" sz="2000" dirty="0">
              <a:solidFill>
                <a:srgbClr val="FFC000"/>
              </a:solidFill>
            </a:endParaRPr>
          </a:p>
          <a:p>
            <a:pPr marL="64008" indent="0" algn="l">
              <a:buNone/>
            </a:pPr>
            <a:endParaRPr lang="ar-JO" sz="2000" dirty="0"/>
          </a:p>
        </p:txBody>
      </p:sp>
    </p:spTree>
    <p:extLst>
      <p:ext uri="{BB962C8B-B14F-4D97-AF65-F5344CB8AC3E}">
        <p14:creationId xmlns:p14="http://schemas.microsoft.com/office/powerpoint/2010/main" val="1616927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lstStyle/>
          <a:p>
            <a:pPr marL="64008" indent="0">
              <a:buNone/>
            </a:pPr>
            <a:endParaRPr lang="ar-JO" dirty="0" smtClean="0"/>
          </a:p>
          <a:p>
            <a:pPr marL="64008" indent="0">
              <a:buNone/>
            </a:pPr>
            <a:endParaRPr lang="ar-JO" dirty="0"/>
          </a:p>
          <a:p>
            <a:pPr marL="64008" indent="0">
              <a:buNone/>
            </a:pPr>
            <a:endParaRPr lang="ar-JO" dirty="0" smtClean="0"/>
          </a:p>
          <a:p>
            <a:pPr marL="64008" indent="0" algn="ctr">
              <a:buNone/>
            </a:pPr>
            <a:r>
              <a:rPr lang="ar-JO" sz="6000" dirty="0" smtClean="0">
                <a:solidFill>
                  <a:schemeClr val="accent1">
                    <a:lumMod val="60000"/>
                    <a:lumOff val="40000"/>
                  </a:schemeClr>
                </a:solidFill>
              </a:rPr>
              <a:t>القضاء </a:t>
            </a:r>
            <a:r>
              <a:rPr lang="ar-JO" sz="6000" dirty="0">
                <a:solidFill>
                  <a:schemeClr val="accent1">
                    <a:lumMod val="60000"/>
                    <a:lumOff val="40000"/>
                  </a:schemeClr>
                </a:solidFill>
              </a:rPr>
              <a:t>في الاندلس</a:t>
            </a:r>
            <a:endParaRPr lang="ar-JO" sz="6000" dirty="0">
              <a:solidFill>
                <a:schemeClr val="accent1">
                  <a:lumMod val="60000"/>
                  <a:lumOff val="40000"/>
                </a:schemeClr>
              </a:solidFill>
            </a:endParaRPr>
          </a:p>
        </p:txBody>
      </p:sp>
    </p:spTree>
    <p:extLst>
      <p:ext uri="{BB962C8B-B14F-4D97-AF65-F5344CB8AC3E}">
        <p14:creationId xmlns:p14="http://schemas.microsoft.com/office/powerpoint/2010/main" val="84406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a:bodyPr>
          <a:lstStyle/>
          <a:p>
            <a:pPr marL="64008" indent="0">
              <a:buNone/>
            </a:pPr>
            <a:r>
              <a:rPr lang="ar-JO" sz="2800" dirty="0" smtClean="0">
                <a:solidFill>
                  <a:schemeClr val="accent1">
                    <a:lumMod val="60000"/>
                    <a:lumOff val="40000"/>
                  </a:schemeClr>
                </a:solidFill>
              </a:rPr>
              <a:t>تطور القضاء في الأندلس:</a:t>
            </a:r>
          </a:p>
          <a:p>
            <a:pPr marL="64008" indent="0">
              <a:buNone/>
            </a:pPr>
            <a:r>
              <a:rPr lang="ar-JO" sz="2400" dirty="0" smtClean="0"/>
              <a:t> فعين الخليفة منصب قاضي الجماعة </a:t>
            </a:r>
            <a:r>
              <a:rPr lang="ar-JO" sz="2400" dirty="0" smtClean="0">
                <a:solidFill>
                  <a:srgbClr val="92D050"/>
                </a:solidFill>
              </a:rPr>
              <a:t>وهو بمثابة قاضي القضاة   </a:t>
            </a:r>
            <a:r>
              <a:rPr lang="ar-JO" sz="2800" dirty="0" smtClean="0">
                <a:solidFill>
                  <a:schemeClr val="accent1">
                    <a:lumMod val="60000"/>
                    <a:lumOff val="40000"/>
                  </a:schemeClr>
                </a:solidFill>
              </a:rPr>
              <a:t>يقوم:</a:t>
            </a:r>
          </a:p>
          <a:p>
            <a:pPr marL="64008" indent="0">
              <a:buNone/>
            </a:pPr>
            <a:r>
              <a:rPr lang="ar-JO" sz="2400" dirty="0" smtClean="0">
                <a:solidFill>
                  <a:schemeClr val="accent1">
                    <a:lumMod val="60000"/>
                    <a:lumOff val="40000"/>
                  </a:schemeClr>
                </a:solidFill>
              </a:rPr>
              <a:t>1.</a:t>
            </a:r>
            <a:r>
              <a:rPr lang="ar-JO" sz="2400" dirty="0" smtClean="0"/>
              <a:t>بالإشراف على القضاة في البلاد</a:t>
            </a:r>
          </a:p>
          <a:p>
            <a:pPr marL="64008" indent="0">
              <a:buNone/>
            </a:pPr>
            <a:r>
              <a:rPr lang="ar-JO" sz="2400" dirty="0" smtClean="0">
                <a:solidFill>
                  <a:schemeClr val="accent1">
                    <a:lumMod val="60000"/>
                    <a:lumOff val="40000"/>
                  </a:schemeClr>
                </a:solidFill>
              </a:rPr>
              <a:t>2.</a:t>
            </a:r>
            <a:r>
              <a:rPr lang="ar-JO" sz="2400" dirty="0" smtClean="0"/>
              <a:t>يقيم في العاصمة قرطبة</a:t>
            </a:r>
          </a:p>
          <a:p>
            <a:pPr marL="64008" indent="0">
              <a:buNone/>
            </a:pPr>
            <a:r>
              <a:rPr lang="ar-JO" sz="2400" dirty="0" smtClean="0">
                <a:solidFill>
                  <a:schemeClr val="accent1">
                    <a:lumMod val="60000"/>
                    <a:lumOff val="40000"/>
                  </a:schemeClr>
                </a:solidFill>
              </a:rPr>
              <a:t>3.</a:t>
            </a:r>
            <a:r>
              <a:rPr lang="ar-JO" sz="2400" dirty="0" smtClean="0"/>
              <a:t>كان يختار منصب قاضي الجماعة من بين قضاة الأقاليم </a:t>
            </a:r>
            <a:r>
              <a:rPr lang="ar-JO" sz="2400" dirty="0" smtClean="0">
                <a:solidFill>
                  <a:srgbClr val="FFC000"/>
                </a:solidFill>
              </a:rPr>
              <a:t>المشهود لهم : 1.</a:t>
            </a:r>
            <a:r>
              <a:rPr lang="ar-JO" sz="2400" dirty="0" smtClean="0"/>
              <a:t>بالتفوق بالقضاء </a:t>
            </a:r>
            <a:r>
              <a:rPr lang="ar-JO" sz="2400" dirty="0" smtClean="0">
                <a:solidFill>
                  <a:srgbClr val="FFC000"/>
                </a:solidFill>
              </a:rPr>
              <a:t>2.</a:t>
            </a:r>
            <a:r>
              <a:rPr lang="ar-JO" sz="2400" dirty="0" smtClean="0"/>
              <a:t>وعلو العلم وقوة الحزم</a:t>
            </a:r>
          </a:p>
          <a:p>
            <a:pPr marL="64008" indent="0">
              <a:buNone/>
            </a:pPr>
            <a:r>
              <a:rPr lang="ar-JO" sz="2400" dirty="0" smtClean="0">
                <a:solidFill>
                  <a:schemeClr val="accent1">
                    <a:lumMod val="60000"/>
                    <a:lumOff val="40000"/>
                  </a:schemeClr>
                </a:solidFill>
              </a:rPr>
              <a:t> </a:t>
            </a:r>
            <a:r>
              <a:rPr lang="ar-JO" sz="2800" dirty="0" smtClean="0">
                <a:solidFill>
                  <a:schemeClr val="accent1">
                    <a:lumMod val="60000"/>
                    <a:lumOff val="40000"/>
                  </a:schemeClr>
                </a:solidFill>
              </a:rPr>
              <a:t>من مهام قاضي الجماعة: </a:t>
            </a:r>
          </a:p>
          <a:p>
            <a:pPr marL="64008" indent="0">
              <a:buNone/>
            </a:pPr>
            <a:r>
              <a:rPr lang="ar-JO" sz="2400" dirty="0" smtClean="0">
                <a:solidFill>
                  <a:schemeClr val="accent1">
                    <a:lumMod val="60000"/>
                    <a:lumOff val="40000"/>
                  </a:schemeClr>
                </a:solidFill>
              </a:rPr>
              <a:t>1.</a:t>
            </a:r>
            <a:r>
              <a:rPr lang="ar-JO" sz="2400" dirty="0" smtClean="0"/>
              <a:t>تنفيذ الإشراف على موارد الأحباس (الأوقاف)وسجلات الفتاوى </a:t>
            </a:r>
            <a:r>
              <a:rPr lang="ar-JO" sz="2400" dirty="0" smtClean="0">
                <a:solidFill>
                  <a:schemeClr val="accent1">
                    <a:lumMod val="60000"/>
                    <a:lumOff val="40000"/>
                  </a:schemeClr>
                </a:solidFill>
              </a:rPr>
              <a:t>2.</a:t>
            </a:r>
            <a:r>
              <a:rPr lang="ar-JO" sz="2400" dirty="0" smtClean="0"/>
              <a:t>يؤم المصلين في أيام الجمع والأعياد </a:t>
            </a:r>
            <a:r>
              <a:rPr lang="ar-JO" sz="2400" dirty="0" smtClean="0">
                <a:solidFill>
                  <a:srgbClr val="FFC000"/>
                </a:solidFill>
              </a:rPr>
              <a:t>خصوصا</a:t>
            </a:r>
            <a:r>
              <a:rPr lang="ar-JO" sz="2400" dirty="0" smtClean="0"/>
              <a:t> في المساجد الكبرى في قرطبة أو الزهراء</a:t>
            </a:r>
            <a:endParaRPr lang="ar-JO" sz="2400" dirty="0"/>
          </a:p>
        </p:txBody>
      </p:sp>
    </p:spTree>
    <p:extLst>
      <p:ext uri="{BB962C8B-B14F-4D97-AF65-F5344CB8AC3E}">
        <p14:creationId xmlns:p14="http://schemas.microsoft.com/office/powerpoint/2010/main" val="189048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r>
              <a:rPr lang="ar-JO" sz="3600" dirty="0" smtClean="0">
                <a:solidFill>
                  <a:schemeClr val="accent1">
                    <a:lumMod val="60000"/>
                    <a:lumOff val="40000"/>
                  </a:schemeClr>
                </a:solidFill>
              </a:rPr>
              <a:t>شروط تعيين القاضي : </a:t>
            </a:r>
          </a:p>
          <a:p>
            <a:pPr marL="64008" indent="0">
              <a:buNone/>
            </a:pPr>
            <a:endParaRPr lang="ar-JO" dirty="0" smtClean="0">
              <a:solidFill>
                <a:schemeClr val="accent1">
                  <a:lumMod val="60000"/>
                  <a:lumOff val="40000"/>
                </a:schemeClr>
              </a:solidFill>
            </a:endParaRPr>
          </a:p>
          <a:p>
            <a:pPr marL="64008" indent="0">
              <a:buNone/>
            </a:pPr>
            <a:r>
              <a:rPr lang="ar-JO" dirty="0" smtClean="0">
                <a:solidFill>
                  <a:schemeClr val="accent1">
                    <a:lumMod val="60000"/>
                    <a:lumOff val="40000"/>
                  </a:schemeClr>
                </a:solidFill>
              </a:rPr>
              <a:t>1.</a:t>
            </a:r>
            <a:r>
              <a:rPr lang="ar-JO" dirty="0" smtClean="0"/>
              <a:t>فقيها على مذهب الإمام مالك بن أنس وهو المذهب الذي أنتشر بالأندلس</a:t>
            </a:r>
          </a:p>
          <a:p>
            <a:pPr marL="64008" indent="0">
              <a:buNone/>
            </a:pPr>
            <a:endParaRPr lang="ar-JO" dirty="0" smtClean="0">
              <a:solidFill>
                <a:schemeClr val="accent1">
                  <a:lumMod val="60000"/>
                  <a:lumOff val="40000"/>
                </a:schemeClr>
              </a:solidFill>
            </a:endParaRPr>
          </a:p>
          <a:p>
            <a:pPr marL="64008" indent="0">
              <a:buNone/>
            </a:pPr>
            <a:r>
              <a:rPr lang="ar-JO" dirty="0" smtClean="0">
                <a:solidFill>
                  <a:schemeClr val="accent1">
                    <a:lumMod val="60000"/>
                    <a:lumOff val="40000"/>
                  </a:schemeClr>
                </a:solidFill>
              </a:rPr>
              <a:t>2.</a:t>
            </a:r>
            <a:r>
              <a:rPr lang="ar-JO" dirty="0" smtClean="0"/>
              <a:t>أن يكون مشهودا له بالنزاهة والاستقامة </a:t>
            </a:r>
          </a:p>
          <a:p>
            <a:pPr marL="64008" indent="0">
              <a:buNone/>
            </a:pPr>
            <a:endParaRPr lang="ar-JO" dirty="0" smtClean="0">
              <a:solidFill>
                <a:schemeClr val="accent1">
                  <a:lumMod val="60000"/>
                  <a:lumOff val="40000"/>
                </a:schemeClr>
              </a:solidFill>
            </a:endParaRPr>
          </a:p>
          <a:p>
            <a:pPr marL="64008" indent="0">
              <a:buNone/>
            </a:pPr>
            <a:r>
              <a:rPr lang="ar-JO" dirty="0" smtClean="0">
                <a:solidFill>
                  <a:schemeClr val="accent1">
                    <a:lumMod val="60000"/>
                    <a:lumOff val="40000"/>
                  </a:schemeClr>
                </a:solidFill>
              </a:rPr>
              <a:t>3.</a:t>
            </a:r>
            <a:r>
              <a:rPr lang="ar-JO" dirty="0" smtClean="0"/>
              <a:t>أن يتقن الإسبانية خاصة في بداية  عهد الدولة الأموية </a:t>
            </a:r>
            <a:endParaRPr lang="ar-JO" dirty="0"/>
          </a:p>
        </p:txBody>
      </p:sp>
    </p:spTree>
    <p:extLst>
      <p:ext uri="{BB962C8B-B14F-4D97-AF65-F5344CB8AC3E}">
        <p14:creationId xmlns:p14="http://schemas.microsoft.com/office/powerpoint/2010/main" val="417090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normAutofit/>
          </a:bodyPr>
          <a:lstStyle/>
          <a:p>
            <a:pPr marL="64008" indent="0">
              <a:buNone/>
            </a:pPr>
            <a:r>
              <a:rPr lang="ar-JO" sz="2800" dirty="0" smtClean="0">
                <a:solidFill>
                  <a:schemeClr val="accent1">
                    <a:lumMod val="60000"/>
                    <a:lumOff val="40000"/>
                  </a:schemeClr>
                </a:solidFill>
              </a:rPr>
              <a:t>من سياسة التسامح الديني التي مارسها المسلمون في الأندلس :</a:t>
            </a:r>
          </a:p>
          <a:p>
            <a:pPr marL="64008" indent="0">
              <a:buNone/>
            </a:pPr>
            <a:r>
              <a:rPr lang="ar-JO" sz="2800" dirty="0" smtClean="0"/>
              <a:t>سماحهم ببقاء النظام القضائي بأيدي المسيحيين أنفسهم لإدارة شؤونهم الخاصة وأطلق على متولي القضاء لديهم </a:t>
            </a:r>
            <a:r>
              <a:rPr lang="ar-JO" sz="2800" dirty="0" smtClean="0">
                <a:solidFill>
                  <a:srgbClr val="92D050"/>
                </a:solidFill>
              </a:rPr>
              <a:t>اسم قومس</a:t>
            </a:r>
          </a:p>
          <a:p>
            <a:pPr marL="64008" indent="0">
              <a:buNone/>
            </a:pPr>
            <a:r>
              <a:rPr lang="ar-JO" sz="2800" dirty="0" smtClean="0"/>
              <a:t> إلى جانب القاضي في الأندلس </a:t>
            </a:r>
            <a:r>
              <a:rPr lang="ar-JO" sz="2800" dirty="0" smtClean="0">
                <a:solidFill>
                  <a:srgbClr val="92D050"/>
                </a:solidFill>
              </a:rPr>
              <a:t>كان يوجد صاحب الشرطة</a:t>
            </a:r>
          </a:p>
          <a:p>
            <a:pPr marL="64008" indent="0">
              <a:buNone/>
            </a:pPr>
            <a:r>
              <a:rPr lang="ar-JO" sz="2800" dirty="0" smtClean="0">
                <a:solidFill>
                  <a:schemeClr val="accent1">
                    <a:lumMod val="60000"/>
                    <a:lumOff val="40000"/>
                  </a:schemeClr>
                </a:solidFill>
              </a:rPr>
              <a:t>مهامه :</a:t>
            </a:r>
            <a:endParaRPr lang="ar-JO" sz="2800" dirty="0">
              <a:solidFill>
                <a:schemeClr val="accent1">
                  <a:lumMod val="60000"/>
                  <a:lumOff val="40000"/>
                </a:schemeClr>
              </a:solidFill>
            </a:endParaRPr>
          </a:p>
          <a:p>
            <a:pPr marL="64008" indent="0">
              <a:buNone/>
            </a:pPr>
            <a:r>
              <a:rPr lang="ar-JO" sz="2800" dirty="0" smtClean="0"/>
              <a:t>ينظر ويفصل في الجرائم السياسية والمدنية وكل ما يتعلق بحفظ الأمن في البلاد وهو بمثابة قاض للجنايات التي لا تدخل مهامه ضمن اختصاص القاضي</a:t>
            </a:r>
            <a:endParaRPr lang="ar-JO" sz="2800" dirty="0"/>
          </a:p>
        </p:txBody>
      </p:sp>
    </p:spTree>
    <p:extLst>
      <p:ext uri="{BB962C8B-B14F-4D97-AF65-F5344CB8AC3E}">
        <p14:creationId xmlns:p14="http://schemas.microsoft.com/office/powerpoint/2010/main" val="40127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endParaRPr lang="ar-JO" dirty="0" smtClean="0"/>
          </a:p>
          <a:p>
            <a:pPr marL="64008" indent="0">
              <a:buNone/>
            </a:pPr>
            <a:endParaRPr lang="ar-JO" dirty="0"/>
          </a:p>
          <a:p>
            <a:pPr marL="64008" indent="0">
              <a:buNone/>
            </a:pPr>
            <a:endParaRPr lang="ar-JO" dirty="0" smtClean="0"/>
          </a:p>
          <a:p>
            <a:pPr marL="64008" indent="0" algn="ctr">
              <a:buNone/>
            </a:pPr>
            <a:r>
              <a:rPr lang="ar-JO" sz="4800" dirty="0" smtClean="0">
                <a:solidFill>
                  <a:schemeClr val="accent1">
                    <a:lumMod val="60000"/>
                    <a:lumOff val="40000"/>
                  </a:schemeClr>
                </a:solidFill>
              </a:rPr>
              <a:t>التقسيم الإداري في الأندلس</a:t>
            </a:r>
          </a:p>
          <a:p>
            <a:pPr marL="64008" indent="0">
              <a:buNone/>
            </a:pPr>
            <a:endParaRPr lang="ar-JO" dirty="0"/>
          </a:p>
          <a:p>
            <a:pPr marL="64008" indent="0">
              <a:buNone/>
            </a:pPr>
            <a:endParaRPr lang="ar-JO" dirty="0" smtClean="0"/>
          </a:p>
          <a:p>
            <a:pPr marL="64008" indent="0">
              <a:buNone/>
            </a:pPr>
            <a:endParaRPr lang="ar-JO" dirty="0"/>
          </a:p>
        </p:txBody>
      </p:sp>
    </p:spTree>
    <p:extLst>
      <p:ext uri="{BB962C8B-B14F-4D97-AF65-F5344CB8AC3E}">
        <p14:creationId xmlns:p14="http://schemas.microsoft.com/office/powerpoint/2010/main" val="264858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normAutofit/>
          </a:bodyPr>
          <a:lstStyle/>
          <a:p>
            <a:pPr marL="64008" indent="0">
              <a:buNone/>
            </a:pPr>
            <a:endParaRPr lang="ar-JO" sz="3200" dirty="0" smtClean="0"/>
          </a:p>
          <a:p>
            <a:pPr marL="64008" indent="0">
              <a:buNone/>
            </a:pPr>
            <a:r>
              <a:rPr lang="ar-JO" sz="3200" dirty="0" smtClean="0"/>
              <a:t>استفاد عرب الأندلس من النظام الإداري الذي وجدوه في الأندلس عشية الفتح الإسلامي وأدخلوا عليه بعض التعديلات التي تتلائم وطبيعة النظام الإداري الإسلامي في عصر الولاة </a:t>
            </a:r>
          </a:p>
          <a:p>
            <a:pPr marL="64008" indent="0">
              <a:buNone/>
            </a:pPr>
            <a:r>
              <a:rPr lang="ar-JO" sz="3200" dirty="0" smtClean="0">
                <a:solidFill>
                  <a:srgbClr val="00B0F0"/>
                </a:solidFill>
              </a:rPr>
              <a:t>(713-755 م /95-138 هـ) </a:t>
            </a:r>
            <a:r>
              <a:rPr lang="ar-JO" sz="3200" dirty="0" smtClean="0">
                <a:solidFill>
                  <a:schemeClr val="tx1">
                    <a:lumMod val="95000"/>
                  </a:schemeClr>
                </a:solidFill>
              </a:rPr>
              <a:t>بحسب ما اقتبسوه من النظم الإدارية في المشرق الإسلامي .</a:t>
            </a:r>
          </a:p>
          <a:p>
            <a:pPr marL="64008" indent="0">
              <a:buNone/>
            </a:pPr>
            <a:r>
              <a:rPr lang="ar-JO" sz="3200" dirty="0" smtClean="0">
                <a:solidFill>
                  <a:schemeClr val="tx1">
                    <a:lumMod val="95000"/>
                  </a:schemeClr>
                </a:solidFill>
              </a:rPr>
              <a:t> </a:t>
            </a:r>
            <a:endParaRPr lang="ar-JO" sz="3200" dirty="0">
              <a:solidFill>
                <a:schemeClr val="tx1">
                  <a:lumMod val="95000"/>
                </a:schemeClr>
              </a:solidFill>
            </a:endParaRPr>
          </a:p>
        </p:txBody>
      </p:sp>
    </p:spTree>
    <p:extLst>
      <p:ext uri="{BB962C8B-B14F-4D97-AF65-F5344CB8AC3E}">
        <p14:creationId xmlns:p14="http://schemas.microsoft.com/office/powerpoint/2010/main" val="53998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r>
              <a:rPr lang="ar-JO" sz="2800" dirty="0" smtClean="0"/>
              <a:t>قسمت الأندلس إلى عدد من الولايات وكانت مدينة قرطبة ذات الموقع المتوسط بين الساحل والداخل قاعدة الأندلس الأولى </a:t>
            </a:r>
          </a:p>
          <a:p>
            <a:pPr marL="64008" indent="0">
              <a:buNone/>
            </a:pPr>
            <a:r>
              <a:rPr lang="ar-JO" sz="3200" dirty="0" smtClean="0">
                <a:solidFill>
                  <a:schemeClr val="accent1">
                    <a:lumMod val="60000"/>
                    <a:lumOff val="40000"/>
                  </a:schemeClr>
                </a:solidFill>
              </a:rPr>
              <a:t>ومن أشهر هذه الولايات :</a:t>
            </a:r>
          </a:p>
          <a:p>
            <a:pPr marL="64008" indent="0">
              <a:buNone/>
            </a:pPr>
            <a:r>
              <a:rPr lang="ar-JO" dirty="0" smtClean="0"/>
              <a:t>ولاية الأندلس </a:t>
            </a:r>
            <a:r>
              <a:rPr lang="ar-JO" dirty="0" smtClean="0">
                <a:solidFill>
                  <a:schemeClr val="accent1">
                    <a:lumMod val="60000"/>
                    <a:lumOff val="40000"/>
                  </a:schemeClr>
                </a:solidFill>
              </a:rPr>
              <a:t>(</a:t>
            </a:r>
            <a:r>
              <a:rPr lang="ar-JO" dirty="0" smtClean="0"/>
              <a:t>قرطبة وإشبيلية</a:t>
            </a:r>
            <a:r>
              <a:rPr lang="ar-JO" dirty="0" smtClean="0">
                <a:solidFill>
                  <a:schemeClr val="accent1">
                    <a:lumMod val="60000"/>
                    <a:lumOff val="40000"/>
                  </a:schemeClr>
                </a:solidFill>
              </a:rPr>
              <a:t>)</a:t>
            </a:r>
          </a:p>
          <a:p>
            <a:pPr marL="64008" indent="0">
              <a:buNone/>
            </a:pPr>
            <a:r>
              <a:rPr lang="ar-JO" dirty="0" smtClean="0"/>
              <a:t>ولاية طليطلة</a:t>
            </a:r>
          </a:p>
          <a:p>
            <a:pPr marL="64008" indent="0">
              <a:buNone/>
            </a:pPr>
            <a:r>
              <a:rPr lang="ar-JO" dirty="0" smtClean="0"/>
              <a:t>ولاية ماردة</a:t>
            </a:r>
          </a:p>
          <a:p>
            <a:pPr marL="64008" indent="0">
              <a:buNone/>
            </a:pPr>
            <a:r>
              <a:rPr lang="ar-JO" dirty="0" smtClean="0"/>
              <a:t>ولاية سرقسطة</a:t>
            </a:r>
          </a:p>
          <a:p>
            <a:pPr marL="64008" indent="0">
              <a:buNone/>
            </a:pPr>
            <a:r>
              <a:rPr lang="ar-JO" dirty="0" smtClean="0"/>
              <a:t>ولاية أربونة</a:t>
            </a:r>
          </a:p>
          <a:p>
            <a:pPr marL="64008" indent="0">
              <a:buNone/>
            </a:pPr>
            <a:endParaRPr lang="ar-JO" dirty="0"/>
          </a:p>
        </p:txBody>
      </p:sp>
    </p:spTree>
    <p:extLst>
      <p:ext uri="{BB962C8B-B14F-4D97-AF65-F5344CB8AC3E}">
        <p14:creationId xmlns:p14="http://schemas.microsoft.com/office/powerpoint/2010/main" val="2081533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normAutofit/>
          </a:bodyPr>
          <a:lstStyle/>
          <a:p>
            <a:pPr marL="64008" indent="0">
              <a:buNone/>
            </a:pPr>
            <a:r>
              <a:rPr lang="ar-JO" dirty="0" smtClean="0">
                <a:solidFill>
                  <a:srgbClr val="FFC000"/>
                </a:solidFill>
              </a:rPr>
              <a:t>كل وال هو مسؤول عن شؤون ولايته </a:t>
            </a:r>
          </a:p>
          <a:p>
            <a:pPr marL="64008" indent="0">
              <a:buNone/>
            </a:pPr>
            <a:r>
              <a:rPr lang="ar-JO" dirty="0" smtClean="0"/>
              <a:t>ويتبع لكل ولاية مجموعة من المدن </a:t>
            </a:r>
            <a:r>
              <a:rPr lang="ar-JO" dirty="0" smtClean="0">
                <a:solidFill>
                  <a:srgbClr val="92D050"/>
                </a:solidFill>
              </a:rPr>
              <a:t>وهي الكور </a:t>
            </a:r>
            <a:r>
              <a:rPr lang="ar-JO" dirty="0" smtClean="0"/>
              <a:t>وكل كورة يتبعها عدة أقاليم </a:t>
            </a:r>
            <a:r>
              <a:rPr lang="ar-JO" dirty="0" smtClean="0">
                <a:solidFill>
                  <a:srgbClr val="92D050"/>
                </a:solidFill>
              </a:rPr>
              <a:t>(قرى كبرى) </a:t>
            </a:r>
            <a:r>
              <a:rPr lang="ar-JO" dirty="0" smtClean="0"/>
              <a:t>وكل إقليم يتبعه عدة أجزاء </a:t>
            </a:r>
            <a:r>
              <a:rPr lang="ar-JO" dirty="0" smtClean="0">
                <a:solidFill>
                  <a:srgbClr val="92D050"/>
                </a:solidFill>
              </a:rPr>
              <a:t>(أرياف) </a:t>
            </a:r>
            <a:r>
              <a:rPr lang="ar-JO" dirty="0" smtClean="0"/>
              <a:t>.</a:t>
            </a:r>
          </a:p>
          <a:p>
            <a:pPr marL="64008" indent="0">
              <a:buNone/>
            </a:pPr>
            <a:endParaRPr lang="ar-JO" dirty="0" smtClean="0"/>
          </a:p>
          <a:p>
            <a:pPr marL="64008" indent="0">
              <a:buNone/>
            </a:pPr>
            <a:r>
              <a:rPr lang="ar-JO" dirty="0" smtClean="0">
                <a:solidFill>
                  <a:schemeClr val="accent1">
                    <a:lumMod val="60000"/>
                    <a:lumOff val="40000"/>
                  </a:schemeClr>
                </a:solidFill>
              </a:rPr>
              <a:t>كيف ساعدت الطبيعة البلاد الجبلية في عملية التقسيم الإداري ؟</a:t>
            </a:r>
          </a:p>
          <a:p>
            <a:pPr marL="64008" indent="0">
              <a:buNone/>
            </a:pPr>
            <a:r>
              <a:rPr lang="ar-JO" dirty="0" smtClean="0"/>
              <a:t> فحدود الأندلس الطبيعية تصلح لأن تكون حدودا سياسية يمكن أن تتحول إلى حدود إدارية واضحة المعالم</a:t>
            </a:r>
          </a:p>
        </p:txBody>
      </p:sp>
    </p:spTree>
    <p:extLst>
      <p:ext uri="{BB962C8B-B14F-4D97-AF65-F5344CB8AC3E}">
        <p14:creationId xmlns:p14="http://schemas.microsoft.com/office/powerpoint/2010/main" val="50344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lstStyle/>
          <a:p>
            <a:pPr marL="64008" indent="0">
              <a:buNone/>
            </a:pPr>
            <a:endParaRPr lang="ar-JO" dirty="0" smtClean="0"/>
          </a:p>
          <a:p>
            <a:pPr marL="64008" indent="0">
              <a:buNone/>
            </a:pPr>
            <a:endParaRPr lang="ar-JO" dirty="0"/>
          </a:p>
          <a:p>
            <a:pPr marL="64008" indent="0">
              <a:buNone/>
            </a:pPr>
            <a:endParaRPr lang="ar-JO" dirty="0" smtClean="0"/>
          </a:p>
          <a:p>
            <a:pPr marL="64008" indent="0" algn="ctr">
              <a:buNone/>
            </a:pPr>
            <a:r>
              <a:rPr lang="ar-JO" sz="5400" dirty="0" smtClean="0">
                <a:solidFill>
                  <a:schemeClr val="accent1">
                    <a:lumMod val="60000"/>
                    <a:lumOff val="40000"/>
                  </a:schemeClr>
                </a:solidFill>
              </a:rPr>
              <a:t>الخلافة </a:t>
            </a:r>
            <a:r>
              <a:rPr lang="ar-JO" sz="5400" dirty="0">
                <a:solidFill>
                  <a:schemeClr val="accent1">
                    <a:lumMod val="60000"/>
                    <a:lumOff val="40000"/>
                  </a:schemeClr>
                </a:solidFill>
              </a:rPr>
              <a:t>في </a:t>
            </a:r>
            <a:r>
              <a:rPr lang="ar-JO" sz="5400" dirty="0" smtClean="0">
                <a:solidFill>
                  <a:schemeClr val="accent1">
                    <a:lumMod val="60000"/>
                    <a:lumOff val="40000"/>
                  </a:schemeClr>
                </a:solidFill>
              </a:rPr>
              <a:t>الأندلس</a:t>
            </a:r>
            <a:endParaRPr lang="ar-JO" sz="5400" dirty="0">
              <a:solidFill>
                <a:schemeClr val="accent1">
                  <a:lumMod val="60000"/>
                  <a:lumOff val="40000"/>
                </a:schemeClr>
              </a:solidFill>
            </a:endParaRPr>
          </a:p>
        </p:txBody>
      </p:sp>
    </p:spTree>
    <p:extLst>
      <p:ext uri="{BB962C8B-B14F-4D97-AF65-F5344CB8AC3E}">
        <p14:creationId xmlns:p14="http://schemas.microsoft.com/office/powerpoint/2010/main" val="3328757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lstStyle/>
          <a:p>
            <a:pPr marL="64008" indent="0">
              <a:buNone/>
            </a:pPr>
            <a:endParaRPr lang="ar-JO" dirty="0" smtClean="0"/>
          </a:p>
          <a:p>
            <a:pPr marL="64008" indent="0">
              <a:buNone/>
            </a:pPr>
            <a:r>
              <a:rPr lang="ar-JO" sz="3200" dirty="0" smtClean="0"/>
              <a:t>تأثر </a:t>
            </a:r>
            <a:r>
              <a:rPr lang="ar-JO" sz="3200" dirty="0"/>
              <a:t>الأندلسيون بنمط التنظيم الإداري في المشرق فاقتبسوا العديد من المصطلحات والنظم الإدارية الموجودة في المشرق الإسلامي </a:t>
            </a:r>
            <a:endParaRPr lang="ar-JO" sz="3200" dirty="0" smtClean="0"/>
          </a:p>
          <a:p>
            <a:pPr marL="64008" indent="0">
              <a:buNone/>
            </a:pPr>
            <a:r>
              <a:rPr lang="ar-JO" sz="3200" dirty="0" smtClean="0">
                <a:solidFill>
                  <a:schemeClr val="accent1">
                    <a:lumMod val="60000"/>
                    <a:lumOff val="40000"/>
                  </a:schemeClr>
                </a:solidFill>
              </a:rPr>
              <a:t>فعلى </a:t>
            </a:r>
            <a:r>
              <a:rPr lang="ar-JO" sz="3200" dirty="0">
                <a:solidFill>
                  <a:schemeClr val="accent1">
                    <a:lumMod val="60000"/>
                    <a:lumOff val="40000"/>
                  </a:schemeClr>
                </a:solidFill>
              </a:rPr>
              <a:t>سبيل </a:t>
            </a:r>
            <a:r>
              <a:rPr lang="ar-JO" sz="3200" dirty="0" smtClean="0">
                <a:solidFill>
                  <a:schemeClr val="accent1">
                    <a:lumMod val="60000"/>
                    <a:lumOff val="40000"/>
                  </a:schemeClr>
                </a:solidFill>
              </a:rPr>
              <a:t>المثال :</a:t>
            </a:r>
          </a:p>
          <a:p>
            <a:pPr marL="64008" indent="0">
              <a:buNone/>
            </a:pPr>
            <a:r>
              <a:rPr lang="ar-JO" sz="3200" dirty="0" smtClean="0"/>
              <a:t>مصطلح </a:t>
            </a:r>
            <a:r>
              <a:rPr lang="ar-JO" sz="3200" dirty="0"/>
              <a:t>الكورة هو لفظ ظهر في مصر وبلاد الشام للدلالة على الأجزاء الإدارية </a:t>
            </a:r>
            <a:r>
              <a:rPr lang="ar-JO" sz="3200" dirty="0">
                <a:solidFill>
                  <a:schemeClr val="accent1">
                    <a:lumMod val="60000"/>
                    <a:lumOff val="40000"/>
                  </a:schemeClr>
                </a:solidFill>
              </a:rPr>
              <a:t>.</a:t>
            </a:r>
          </a:p>
          <a:p>
            <a:pPr marL="64008" indent="0">
              <a:buNone/>
            </a:pPr>
            <a:endParaRPr lang="ar-JO" sz="3200" dirty="0"/>
          </a:p>
        </p:txBody>
      </p:sp>
    </p:spTree>
    <p:extLst>
      <p:ext uri="{BB962C8B-B14F-4D97-AF65-F5344CB8AC3E}">
        <p14:creationId xmlns:p14="http://schemas.microsoft.com/office/powerpoint/2010/main" val="419455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lstStyle/>
          <a:p>
            <a:pPr marL="64008" indent="0">
              <a:buNone/>
            </a:pPr>
            <a:endParaRPr lang="ar-JO" dirty="0" smtClean="0">
              <a:solidFill>
                <a:schemeClr val="accent1">
                  <a:lumMod val="60000"/>
                  <a:lumOff val="40000"/>
                </a:schemeClr>
              </a:solidFill>
            </a:endParaRPr>
          </a:p>
          <a:p>
            <a:pPr marL="64008" indent="0">
              <a:buNone/>
            </a:pPr>
            <a:r>
              <a:rPr lang="ar-JO" sz="3200" dirty="0" smtClean="0">
                <a:solidFill>
                  <a:schemeClr val="accent1">
                    <a:lumMod val="60000"/>
                    <a:lumOff val="40000"/>
                  </a:schemeClr>
                </a:solidFill>
              </a:rPr>
              <a:t>فُتحِت</a:t>
            </a:r>
            <a:r>
              <a:rPr lang="ar-JO" sz="3200" dirty="0" smtClean="0"/>
              <a:t> </a:t>
            </a:r>
            <a:r>
              <a:rPr lang="ar-JO" sz="3200" dirty="0"/>
              <a:t>الأندلس عام </a:t>
            </a:r>
            <a:r>
              <a:rPr lang="ar-JO" sz="3200" dirty="0">
                <a:solidFill>
                  <a:srgbClr val="00B0F0"/>
                </a:solidFill>
              </a:rPr>
              <a:t>(92هـ/711م) </a:t>
            </a:r>
            <a:r>
              <a:rPr lang="ar-JO" sz="3200" dirty="0" smtClean="0">
                <a:solidFill>
                  <a:srgbClr val="00B0F0"/>
                </a:solidFill>
              </a:rPr>
              <a:t>.</a:t>
            </a:r>
          </a:p>
          <a:p>
            <a:pPr marL="64008" indent="0">
              <a:buNone/>
            </a:pPr>
            <a:r>
              <a:rPr lang="ar-JO" sz="3200" dirty="0" smtClean="0">
                <a:solidFill>
                  <a:schemeClr val="accent1">
                    <a:lumMod val="60000"/>
                    <a:lumOff val="40000"/>
                  </a:schemeClr>
                </a:solidFill>
              </a:rPr>
              <a:t>في </a:t>
            </a:r>
            <a:r>
              <a:rPr lang="ar-JO" sz="3200" dirty="0">
                <a:solidFill>
                  <a:schemeClr val="accent1">
                    <a:lumMod val="60000"/>
                    <a:lumOff val="40000"/>
                  </a:schemeClr>
                </a:solidFill>
              </a:rPr>
              <a:t>عهد</a:t>
            </a:r>
            <a:r>
              <a:rPr lang="ar-JO" sz="3200" dirty="0"/>
              <a:t> الخليفة الأموي </a:t>
            </a:r>
            <a:r>
              <a:rPr lang="ar-JO" sz="3200" dirty="0">
                <a:solidFill>
                  <a:srgbClr val="92D050"/>
                </a:solidFill>
              </a:rPr>
              <a:t>"الوليد بن عبد الملك</a:t>
            </a:r>
            <a:r>
              <a:rPr lang="ar-JO" sz="3200" dirty="0" smtClean="0">
                <a:solidFill>
                  <a:srgbClr val="92D050"/>
                </a:solidFill>
              </a:rPr>
              <a:t>"</a:t>
            </a:r>
            <a:r>
              <a:rPr lang="ar-JO" sz="3200" dirty="0" smtClean="0">
                <a:solidFill>
                  <a:schemeClr val="accent1">
                    <a:lumMod val="60000"/>
                    <a:lumOff val="40000"/>
                  </a:schemeClr>
                </a:solidFill>
              </a:rPr>
              <a:t> </a:t>
            </a:r>
            <a:r>
              <a:rPr lang="ar-JO" sz="3200" dirty="0" smtClean="0"/>
              <a:t>فأصبحت </a:t>
            </a:r>
            <a:r>
              <a:rPr lang="ar-JO" sz="3200" dirty="0"/>
              <a:t>ولاية تابعة للخلافة الأموية في بلاد </a:t>
            </a:r>
            <a:r>
              <a:rPr lang="ar-JO" sz="3200" dirty="0" smtClean="0"/>
              <a:t>الشام </a:t>
            </a:r>
          </a:p>
          <a:p>
            <a:pPr marL="64008" indent="0">
              <a:buNone/>
            </a:pPr>
            <a:r>
              <a:rPr lang="ar-JO" sz="3200" dirty="0" smtClean="0"/>
              <a:t>ولمّا </a:t>
            </a:r>
            <a:r>
              <a:rPr lang="ar-JO" sz="3200" dirty="0"/>
              <a:t>سقطت الخلافة الأموية بالمشرق عام </a:t>
            </a:r>
            <a:r>
              <a:rPr lang="ar-JO" sz="3200" dirty="0">
                <a:solidFill>
                  <a:srgbClr val="00B0F0"/>
                </a:solidFill>
              </a:rPr>
              <a:t>(132هـ/750م) </a:t>
            </a:r>
            <a:r>
              <a:rPr lang="ar-JO" sz="3200" dirty="0" smtClean="0">
                <a:solidFill>
                  <a:srgbClr val="00B0F0"/>
                </a:solidFill>
              </a:rPr>
              <a:t>      </a:t>
            </a:r>
            <a:r>
              <a:rPr lang="ar-JO" sz="3200" dirty="0" smtClean="0"/>
              <a:t>حاول </a:t>
            </a:r>
            <a:r>
              <a:rPr lang="ar-JO" sz="3200" dirty="0"/>
              <a:t>ولاة الأندلس أن يكونوا أمراء مستقلين لا يتبعون أحداً بعد سقوط الخلافة الأموية</a:t>
            </a:r>
            <a:r>
              <a:rPr lang="ar-JO" sz="3200" dirty="0">
                <a:solidFill>
                  <a:schemeClr val="accent1">
                    <a:lumMod val="60000"/>
                    <a:lumOff val="40000"/>
                  </a:schemeClr>
                </a:solidFill>
              </a:rPr>
              <a:t>.</a:t>
            </a:r>
            <a:r>
              <a:rPr lang="ar-JO" sz="3200" dirty="0"/>
              <a:t> </a:t>
            </a:r>
            <a:endParaRPr lang="en-US" sz="3200" dirty="0"/>
          </a:p>
        </p:txBody>
      </p:sp>
      <p:sp>
        <p:nvSpPr>
          <p:cNvPr id="4" name="سهم إلى اليسار 3"/>
          <p:cNvSpPr/>
          <p:nvPr/>
        </p:nvSpPr>
        <p:spPr>
          <a:xfrm>
            <a:off x="5436096" y="3861048"/>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184244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lstStyle/>
          <a:p>
            <a:pPr marL="64008" indent="0">
              <a:buNone/>
            </a:pPr>
            <a:r>
              <a:rPr lang="ar-JO" dirty="0" smtClean="0">
                <a:solidFill>
                  <a:schemeClr val="accent1">
                    <a:lumMod val="60000"/>
                    <a:lumOff val="40000"/>
                  </a:schemeClr>
                </a:solidFill>
              </a:rPr>
              <a:t>أثر </a:t>
            </a:r>
            <a:r>
              <a:rPr lang="ar-JO" dirty="0" smtClean="0">
                <a:solidFill>
                  <a:schemeClr val="tx1">
                    <a:lumMod val="95000"/>
                  </a:schemeClr>
                </a:solidFill>
              </a:rPr>
              <a:t>قدوم </a:t>
            </a:r>
            <a:r>
              <a:rPr lang="ar-JO" dirty="0">
                <a:solidFill>
                  <a:schemeClr val="tx1">
                    <a:lumMod val="95000"/>
                  </a:schemeClr>
                </a:solidFill>
              </a:rPr>
              <a:t>الأمير </a:t>
            </a:r>
            <a:r>
              <a:rPr lang="ar-JO" dirty="0">
                <a:solidFill>
                  <a:srgbClr val="92D050"/>
                </a:solidFill>
              </a:rPr>
              <a:t>"عبد الرحمن </a:t>
            </a:r>
            <a:r>
              <a:rPr lang="ar-JO" dirty="0" smtClean="0">
                <a:solidFill>
                  <a:srgbClr val="92D050"/>
                </a:solidFill>
              </a:rPr>
              <a:t>الدّاخل" </a:t>
            </a:r>
            <a:r>
              <a:rPr lang="ar-JO" dirty="0" smtClean="0">
                <a:solidFill>
                  <a:schemeClr val="accent1">
                    <a:lumMod val="60000"/>
                    <a:lumOff val="40000"/>
                  </a:schemeClr>
                </a:solidFill>
              </a:rPr>
              <a:t>:</a:t>
            </a:r>
          </a:p>
          <a:p>
            <a:pPr marL="64008" indent="0">
              <a:buNone/>
            </a:pPr>
            <a:r>
              <a:rPr lang="ar-JO" dirty="0" smtClean="0">
                <a:solidFill>
                  <a:schemeClr val="accent1">
                    <a:lumMod val="60000"/>
                    <a:lumOff val="40000"/>
                  </a:schemeClr>
                </a:solidFill>
              </a:rPr>
              <a:t>1.</a:t>
            </a:r>
            <a:r>
              <a:rPr lang="ar-JO" dirty="0" smtClean="0"/>
              <a:t>أصبحت </a:t>
            </a:r>
            <a:r>
              <a:rPr lang="ar-JO" dirty="0"/>
              <a:t>الأندلس إمارة أموية، تتوارثها الأُسرة الأموية </a:t>
            </a:r>
            <a:r>
              <a:rPr lang="ar-JO" dirty="0">
                <a:solidFill>
                  <a:srgbClr val="00B0F0"/>
                </a:solidFill>
              </a:rPr>
              <a:t>(138 ـ 316هـ</a:t>
            </a:r>
            <a:r>
              <a:rPr lang="ar-JO" dirty="0" smtClean="0">
                <a:solidFill>
                  <a:srgbClr val="00B0F0"/>
                </a:solidFill>
              </a:rPr>
              <a:t>)</a:t>
            </a:r>
          </a:p>
          <a:p>
            <a:pPr marL="64008" indent="0">
              <a:buNone/>
            </a:pPr>
            <a:r>
              <a:rPr lang="ar-JO" dirty="0" smtClean="0">
                <a:solidFill>
                  <a:schemeClr val="accent1">
                    <a:lumMod val="60000"/>
                    <a:lumOff val="40000"/>
                  </a:schemeClr>
                </a:solidFill>
              </a:rPr>
              <a:t>2.</a:t>
            </a:r>
            <a:r>
              <a:rPr lang="ar-JO" dirty="0" smtClean="0"/>
              <a:t>كانت </a:t>
            </a:r>
            <a:r>
              <a:rPr lang="ar-JO" dirty="0"/>
              <a:t>مستقلة سياسياً عن الدولة العباسية في </a:t>
            </a:r>
            <a:r>
              <a:rPr lang="ar-JO" dirty="0" smtClean="0"/>
              <a:t>المشرق</a:t>
            </a:r>
          </a:p>
          <a:p>
            <a:pPr marL="64008" indent="0">
              <a:buNone/>
            </a:pPr>
            <a:r>
              <a:rPr lang="ar-JO" dirty="0" smtClean="0">
                <a:solidFill>
                  <a:schemeClr val="accent1">
                    <a:lumMod val="60000"/>
                    <a:lumOff val="40000"/>
                  </a:schemeClr>
                </a:solidFill>
              </a:rPr>
              <a:t>3. </a:t>
            </a:r>
            <a:r>
              <a:rPr lang="ar-JO" dirty="0"/>
              <a:t>ولم </a:t>
            </a:r>
            <a:r>
              <a:rPr lang="ar-JO" dirty="0" smtClean="0"/>
              <a:t>تعترف       بها </a:t>
            </a:r>
            <a:r>
              <a:rPr lang="ar-JO" dirty="0"/>
              <a:t>فقُطِعت الخطبة للخليفة العباسي </a:t>
            </a:r>
            <a:endParaRPr lang="ar-JO" dirty="0" smtClean="0"/>
          </a:p>
          <a:p>
            <a:pPr marL="64008" indent="0">
              <a:buNone/>
            </a:pPr>
            <a:r>
              <a:rPr lang="ar-JO" dirty="0" smtClean="0">
                <a:solidFill>
                  <a:schemeClr val="accent1">
                    <a:lumMod val="60000"/>
                    <a:lumOff val="40000"/>
                  </a:schemeClr>
                </a:solidFill>
              </a:rPr>
              <a:t>4.</a:t>
            </a:r>
            <a:r>
              <a:rPr lang="ar-JO" dirty="0" smtClean="0"/>
              <a:t>رغم </a:t>
            </a:r>
            <a:r>
              <a:rPr lang="ar-JO" dirty="0"/>
              <a:t>ذلك لم يُلَقِّب الأمراء أنفسهم بلقب خلفاء واكتفوا بلقب الأمير أو الإمام.</a:t>
            </a:r>
            <a:endParaRPr lang="en-US" dirty="0"/>
          </a:p>
        </p:txBody>
      </p:sp>
      <p:sp>
        <p:nvSpPr>
          <p:cNvPr id="4" name="سهم إلى اليسار 3"/>
          <p:cNvSpPr/>
          <p:nvPr/>
        </p:nvSpPr>
        <p:spPr>
          <a:xfrm>
            <a:off x="5796136" y="3212976"/>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Tree>
    <p:extLst>
      <p:ext uri="{BB962C8B-B14F-4D97-AF65-F5344CB8AC3E}">
        <p14:creationId xmlns:p14="http://schemas.microsoft.com/office/powerpoint/2010/main" val="210059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lstStyle/>
          <a:p>
            <a:pPr marL="64008" indent="0">
              <a:buNone/>
            </a:pPr>
            <a:r>
              <a:rPr lang="ar-JO" dirty="0" smtClean="0"/>
              <a:t>في </a:t>
            </a:r>
            <a:r>
              <a:rPr lang="ar-JO" dirty="0"/>
              <a:t>عهد الخليفة </a:t>
            </a:r>
            <a:r>
              <a:rPr lang="ar-JO" dirty="0">
                <a:solidFill>
                  <a:srgbClr val="92D050"/>
                </a:solidFill>
              </a:rPr>
              <a:t>"عبد الرحمن الناصر" </a:t>
            </a:r>
            <a:r>
              <a:rPr lang="ar-JO" dirty="0" smtClean="0">
                <a:solidFill>
                  <a:schemeClr val="accent1">
                    <a:lumMod val="60000"/>
                    <a:lumOff val="40000"/>
                  </a:schemeClr>
                </a:solidFill>
              </a:rPr>
              <a:t>:</a:t>
            </a:r>
          </a:p>
          <a:p>
            <a:pPr marL="64008" indent="0">
              <a:buNone/>
            </a:pPr>
            <a:endParaRPr lang="ar-JO" dirty="0" smtClean="0"/>
          </a:p>
          <a:p>
            <a:pPr marL="64008" indent="0">
              <a:buNone/>
            </a:pPr>
            <a:r>
              <a:rPr lang="ar-JO" dirty="0" smtClean="0">
                <a:solidFill>
                  <a:schemeClr val="accent1">
                    <a:lumMod val="60000"/>
                    <a:lumOff val="40000"/>
                  </a:schemeClr>
                </a:solidFill>
              </a:rPr>
              <a:t>1.</a:t>
            </a:r>
            <a:r>
              <a:rPr lang="ar-JO" dirty="0" smtClean="0"/>
              <a:t>تحولت </a:t>
            </a:r>
            <a:r>
              <a:rPr lang="ar-JO" dirty="0"/>
              <a:t>الأندلس من إمارة إلى </a:t>
            </a:r>
            <a:r>
              <a:rPr lang="ar-JO" dirty="0" smtClean="0"/>
              <a:t>خلافة</a:t>
            </a:r>
          </a:p>
          <a:p>
            <a:pPr marL="64008" indent="0">
              <a:buNone/>
            </a:pPr>
            <a:endParaRPr lang="ar-JO" dirty="0" smtClean="0"/>
          </a:p>
          <a:p>
            <a:pPr marL="64008" indent="0">
              <a:buNone/>
            </a:pPr>
            <a:r>
              <a:rPr lang="ar-JO" dirty="0" smtClean="0">
                <a:solidFill>
                  <a:schemeClr val="accent1">
                    <a:lumMod val="60000"/>
                    <a:lumOff val="40000"/>
                  </a:schemeClr>
                </a:solidFill>
              </a:rPr>
              <a:t>2.</a:t>
            </a:r>
            <a:r>
              <a:rPr lang="ar-JO" dirty="0" smtClean="0"/>
              <a:t>استمر </a:t>
            </a:r>
            <a:r>
              <a:rPr lang="ar-JO" dirty="0"/>
              <a:t>لقب خليفة في ذرية </a:t>
            </a:r>
            <a:r>
              <a:rPr lang="ar-JO" dirty="0">
                <a:solidFill>
                  <a:srgbClr val="92D050"/>
                </a:solidFill>
              </a:rPr>
              <a:t>"عبد الرحمن الناصر" </a:t>
            </a:r>
            <a:r>
              <a:rPr lang="ar-JO" dirty="0"/>
              <a:t>من بعده حتى سقوط الدولة الأموية في الأندلس عام </a:t>
            </a:r>
            <a:r>
              <a:rPr lang="ar-JO" dirty="0">
                <a:solidFill>
                  <a:srgbClr val="00B0F0"/>
                </a:solidFill>
              </a:rPr>
              <a:t>(</a:t>
            </a:r>
            <a:r>
              <a:rPr lang="ar-JO" dirty="0" smtClean="0">
                <a:solidFill>
                  <a:srgbClr val="00B0F0"/>
                </a:solidFill>
              </a:rPr>
              <a:t>422هـ/1030م)</a:t>
            </a:r>
          </a:p>
          <a:p>
            <a:pPr marL="64008" indent="0">
              <a:buNone/>
            </a:pPr>
            <a:endParaRPr lang="ar-JO" dirty="0" smtClean="0"/>
          </a:p>
          <a:p>
            <a:pPr marL="64008" indent="0">
              <a:buNone/>
            </a:pPr>
            <a:r>
              <a:rPr lang="ar-JO" dirty="0" smtClean="0"/>
              <a:t>كان </a:t>
            </a:r>
            <a:r>
              <a:rPr lang="ar-JO" dirty="0"/>
              <a:t>نظام الخلافة في الاندلس يقوم على أساس </a:t>
            </a:r>
            <a:r>
              <a:rPr lang="ar-JO" dirty="0">
                <a:solidFill>
                  <a:srgbClr val="FFC000"/>
                </a:solidFill>
              </a:rPr>
              <a:t>التوريث.</a:t>
            </a:r>
            <a:endParaRPr lang="en-US" dirty="0">
              <a:solidFill>
                <a:srgbClr val="FFC000"/>
              </a:solidFill>
            </a:endParaRPr>
          </a:p>
          <a:p>
            <a:pPr marL="64008" indent="0">
              <a:buNone/>
            </a:pPr>
            <a:endParaRPr lang="ar-JO" dirty="0"/>
          </a:p>
        </p:txBody>
      </p:sp>
    </p:spTree>
    <p:extLst>
      <p:ext uri="{BB962C8B-B14F-4D97-AF65-F5344CB8AC3E}">
        <p14:creationId xmlns:p14="http://schemas.microsoft.com/office/powerpoint/2010/main" val="248217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lstStyle/>
          <a:p>
            <a:pPr marL="64008" indent="0">
              <a:buNone/>
            </a:pPr>
            <a:r>
              <a:rPr lang="ar-JO" dirty="0" smtClean="0">
                <a:solidFill>
                  <a:schemeClr val="accent1">
                    <a:lumMod val="60000"/>
                    <a:lumOff val="40000"/>
                  </a:schemeClr>
                </a:solidFill>
              </a:rPr>
              <a:t>أصبح </a:t>
            </a:r>
            <a:r>
              <a:rPr lang="ar-JO" dirty="0">
                <a:solidFill>
                  <a:schemeClr val="accent1">
                    <a:lumMod val="60000"/>
                    <a:lumOff val="40000"/>
                  </a:schemeClr>
                </a:solidFill>
              </a:rPr>
              <a:t>في العالم الإسلامي ثلاث </a:t>
            </a:r>
            <a:r>
              <a:rPr lang="ar-JO" dirty="0" smtClean="0">
                <a:solidFill>
                  <a:schemeClr val="accent1">
                    <a:lumMod val="60000"/>
                    <a:lumOff val="40000"/>
                  </a:schemeClr>
                </a:solidFill>
              </a:rPr>
              <a:t>خلافات:</a:t>
            </a:r>
          </a:p>
          <a:p>
            <a:pPr marL="64008" indent="0">
              <a:buNone/>
            </a:pPr>
            <a:endParaRPr lang="ar-JO" dirty="0"/>
          </a:p>
          <a:p>
            <a:pPr marL="64008" indent="0">
              <a:buNone/>
            </a:pPr>
            <a:r>
              <a:rPr lang="ar-JO" dirty="0" smtClean="0">
                <a:solidFill>
                  <a:schemeClr val="accent1">
                    <a:lumMod val="60000"/>
                    <a:lumOff val="40000"/>
                  </a:schemeClr>
                </a:solidFill>
              </a:rPr>
              <a:t>1.</a:t>
            </a:r>
            <a:r>
              <a:rPr lang="ar-JO" dirty="0" smtClean="0"/>
              <a:t>الخلافة العباسية       بغداد</a:t>
            </a:r>
          </a:p>
          <a:p>
            <a:pPr marL="64008" indent="0">
              <a:buNone/>
            </a:pPr>
            <a:endParaRPr lang="ar-JO" dirty="0" smtClean="0"/>
          </a:p>
          <a:p>
            <a:pPr marL="64008" indent="0">
              <a:buNone/>
            </a:pPr>
            <a:r>
              <a:rPr lang="ar-JO" dirty="0" smtClean="0">
                <a:solidFill>
                  <a:schemeClr val="accent1">
                    <a:lumMod val="60000"/>
                    <a:lumOff val="40000"/>
                  </a:schemeClr>
                </a:solidFill>
              </a:rPr>
              <a:t>2.</a:t>
            </a:r>
            <a:r>
              <a:rPr lang="ar-JO" dirty="0" smtClean="0"/>
              <a:t>الخلافة </a:t>
            </a:r>
            <a:r>
              <a:rPr lang="ar-JO" dirty="0"/>
              <a:t>الفاطمية </a:t>
            </a:r>
            <a:r>
              <a:rPr lang="ar-JO" dirty="0" smtClean="0"/>
              <a:t>      </a:t>
            </a:r>
            <a:r>
              <a:rPr lang="ar-JO" dirty="0"/>
              <a:t>شمال إفريقيا ومصر وبلاد الشام واليمن </a:t>
            </a:r>
            <a:r>
              <a:rPr lang="ar-JO" dirty="0" smtClean="0"/>
              <a:t>والحجاز</a:t>
            </a:r>
          </a:p>
          <a:p>
            <a:pPr marL="64008" indent="0">
              <a:buNone/>
            </a:pPr>
            <a:endParaRPr lang="ar-JO" dirty="0" smtClean="0"/>
          </a:p>
          <a:p>
            <a:pPr marL="64008" indent="0">
              <a:buNone/>
            </a:pPr>
            <a:r>
              <a:rPr lang="ar-JO" dirty="0" smtClean="0">
                <a:solidFill>
                  <a:schemeClr val="accent1">
                    <a:lumMod val="60000"/>
                    <a:lumOff val="40000"/>
                  </a:schemeClr>
                </a:solidFill>
              </a:rPr>
              <a:t>3</a:t>
            </a:r>
            <a:r>
              <a:rPr lang="ar-JO" dirty="0">
                <a:solidFill>
                  <a:schemeClr val="accent1">
                    <a:lumMod val="60000"/>
                    <a:lumOff val="40000"/>
                  </a:schemeClr>
                </a:solidFill>
              </a:rPr>
              <a:t>.</a:t>
            </a:r>
            <a:r>
              <a:rPr lang="ar-JO" dirty="0" smtClean="0">
                <a:solidFill>
                  <a:schemeClr val="accent1">
                    <a:lumMod val="60000"/>
                    <a:lumOff val="40000"/>
                  </a:schemeClr>
                </a:solidFill>
              </a:rPr>
              <a:t> </a:t>
            </a:r>
            <a:r>
              <a:rPr lang="ar-JO" dirty="0"/>
              <a:t>والخلافة </a:t>
            </a:r>
            <a:r>
              <a:rPr lang="ar-JO" dirty="0" smtClean="0"/>
              <a:t>الأموية        الأندلس</a:t>
            </a:r>
            <a:endParaRPr lang="en-US" dirty="0"/>
          </a:p>
          <a:p>
            <a:pPr marL="64008" indent="0">
              <a:buNone/>
            </a:pPr>
            <a:endParaRPr lang="ar-JO" dirty="0"/>
          </a:p>
        </p:txBody>
      </p:sp>
      <p:sp>
        <p:nvSpPr>
          <p:cNvPr id="4" name="سهم إلى اليسار 3"/>
          <p:cNvSpPr/>
          <p:nvPr/>
        </p:nvSpPr>
        <p:spPr>
          <a:xfrm>
            <a:off x="4932040" y="4365104"/>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5" name="سهم إلى اليسار 4"/>
          <p:cNvSpPr/>
          <p:nvPr/>
        </p:nvSpPr>
        <p:spPr>
          <a:xfrm>
            <a:off x="4932040" y="2780928"/>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t> </a:t>
            </a:r>
            <a:endParaRPr lang="ar-JO" dirty="0"/>
          </a:p>
        </p:txBody>
      </p:sp>
      <p:sp>
        <p:nvSpPr>
          <p:cNvPr id="6" name="سهم إلى اليسار 5"/>
          <p:cNvSpPr/>
          <p:nvPr/>
        </p:nvSpPr>
        <p:spPr>
          <a:xfrm>
            <a:off x="4932040" y="1700808"/>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solidFill>
                <a:srgbClr val="92D050"/>
              </a:solidFill>
            </a:endParaRPr>
          </a:p>
        </p:txBody>
      </p:sp>
    </p:spTree>
    <p:extLst>
      <p:ext uri="{BB962C8B-B14F-4D97-AF65-F5344CB8AC3E}">
        <p14:creationId xmlns:p14="http://schemas.microsoft.com/office/powerpoint/2010/main" val="133908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endParaRPr lang="ar-JO" dirty="0" smtClean="0"/>
          </a:p>
          <a:p>
            <a:pPr marL="64008" indent="0">
              <a:buNone/>
            </a:pPr>
            <a:endParaRPr lang="ar-JO" dirty="0"/>
          </a:p>
          <a:p>
            <a:pPr marL="64008" indent="0">
              <a:buNone/>
            </a:pPr>
            <a:endParaRPr lang="ar-JO" dirty="0" smtClean="0"/>
          </a:p>
          <a:p>
            <a:pPr marL="64008" indent="0" algn="ctr">
              <a:buNone/>
            </a:pPr>
            <a:r>
              <a:rPr lang="ar-JO" sz="5400" dirty="0" smtClean="0">
                <a:solidFill>
                  <a:schemeClr val="accent1">
                    <a:lumMod val="60000"/>
                    <a:lumOff val="40000"/>
                  </a:schemeClr>
                </a:solidFill>
              </a:rPr>
              <a:t>الوزارة </a:t>
            </a:r>
            <a:r>
              <a:rPr lang="ar-JO" sz="5400" dirty="0">
                <a:solidFill>
                  <a:schemeClr val="accent1">
                    <a:lumMod val="60000"/>
                    <a:lumOff val="40000"/>
                  </a:schemeClr>
                </a:solidFill>
              </a:rPr>
              <a:t>والحجابة في الأندلس</a:t>
            </a:r>
            <a:endParaRPr lang="ar-JO" sz="5400" dirty="0">
              <a:solidFill>
                <a:schemeClr val="accent1">
                  <a:lumMod val="60000"/>
                  <a:lumOff val="40000"/>
                </a:schemeClr>
              </a:solidFill>
            </a:endParaRPr>
          </a:p>
        </p:txBody>
      </p:sp>
    </p:spTree>
    <p:extLst>
      <p:ext uri="{BB962C8B-B14F-4D97-AF65-F5344CB8AC3E}">
        <p14:creationId xmlns:p14="http://schemas.microsoft.com/office/powerpoint/2010/main" val="166362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lstStyle/>
          <a:p>
            <a:pPr marL="64008" indent="0">
              <a:buNone/>
            </a:pPr>
            <a:r>
              <a:rPr lang="ar-JO" dirty="0" smtClean="0">
                <a:solidFill>
                  <a:schemeClr val="accent1">
                    <a:lumMod val="60000"/>
                    <a:lumOff val="40000"/>
                  </a:schemeClr>
                </a:solidFill>
              </a:rPr>
              <a:t>تطور الوزارة في الأندلس :</a:t>
            </a:r>
          </a:p>
          <a:p>
            <a:pPr marL="64008" indent="0">
              <a:buNone/>
            </a:pPr>
            <a:endParaRPr lang="ar-JO" dirty="0"/>
          </a:p>
          <a:p>
            <a:pPr marL="64008" indent="0">
              <a:buNone/>
            </a:pPr>
            <a:r>
              <a:rPr lang="ar-JO" dirty="0" smtClean="0"/>
              <a:t>كان </a:t>
            </a:r>
            <a:r>
              <a:rPr lang="ar-JO" dirty="0"/>
              <a:t>نظام الوزارة في الأندلس يشبه إلى حد كبير نظام الوزارة في الخلافة </a:t>
            </a:r>
            <a:r>
              <a:rPr lang="ar-JO" dirty="0" smtClean="0"/>
              <a:t>العباسية</a:t>
            </a:r>
          </a:p>
          <a:p>
            <a:pPr marL="64008" indent="0">
              <a:buNone/>
            </a:pPr>
            <a:r>
              <a:rPr lang="ar-JO" dirty="0" smtClean="0">
                <a:solidFill>
                  <a:schemeClr val="accent1">
                    <a:lumMod val="60000"/>
                    <a:lumOff val="40000"/>
                  </a:schemeClr>
                </a:solidFill>
              </a:rPr>
              <a:t>1.</a:t>
            </a:r>
            <a:r>
              <a:rPr lang="ar-JO" dirty="0" smtClean="0"/>
              <a:t>كان </a:t>
            </a:r>
            <a:r>
              <a:rPr lang="ar-JO" dirty="0"/>
              <a:t>رئيس الوزراء في اول الأمر خليفة </a:t>
            </a:r>
            <a:r>
              <a:rPr lang="ar-JO" dirty="0" smtClean="0"/>
              <a:t>لنفسه</a:t>
            </a:r>
          </a:p>
          <a:p>
            <a:pPr marL="64008" indent="0">
              <a:buNone/>
            </a:pPr>
            <a:r>
              <a:rPr lang="ar-JO" dirty="0" smtClean="0">
                <a:solidFill>
                  <a:schemeClr val="accent1">
                    <a:lumMod val="60000"/>
                    <a:lumOff val="40000"/>
                  </a:schemeClr>
                </a:solidFill>
              </a:rPr>
              <a:t>2.</a:t>
            </a:r>
            <a:r>
              <a:rPr lang="ar-JO" dirty="0" smtClean="0"/>
              <a:t>ثم أصبح </a:t>
            </a:r>
            <a:r>
              <a:rPr lang="ar-JO" dirty="0">
                <a:solidFill>
                  <a:srgbClr val="92D050"/>
                </a:solidFill>
              </a:rPr>
              <a:t>(الحاجب) </a:t>
            </a:r>
            <a:r>
              <a:rPr lang="ar-JO" dirty="0">
                <a:solidFill>
                  <a:srgbClr val="FFC000"/>
                </a:solidFill>
              </a:rPr>
              <a:t>هو رئيس الوزراء الفعلي.</a:t>
            </a:r>
            <a:r>
              <a:rPr lang="ar-JO" dirty="0"/>
              <a:t> </a:t>
            </a:r>
            <a:endParaRPr lang="en-US" dirty="0"/>
          </a:p>
          <a:p>
            <a:pPr marL="64008" indent="0">
              <a:buNone/>
            </a:pPr>
            <a:endParaRPr lang="ar-JO" dirty="0" smtClean="0"/>
          </a:p>
          <a:p>
            <a:pPr marL="64008" indent="0">
              <a:buNone/>
            </a:pPr>
            <a:r>
              <a:rPr lang="ar-JO" dirty="0"/>
              <a:t>ولمعرفة المزيد عن تطور الوزارة في الأندلس، اقرأ النص الآتي </a:t>
            </a:r>
            <a:r>
              <a:rPr lang="ar-JO" dirty="0">
                <a:solidFill>
                  <a:schemeClr val="accent1">
                    <a:lumMod val="60000"/>
                    <a:lumOff val="40000"/>
                  </a:schemeClr>
                </a:solidFill>
              </a:rPr>
              <a:t>:</a:t>
            </a:r>
            <a:endParaRPr lang="en-US" dirty="0">
              <a:solidFill>
                <a:schemeClr val="accent1">
                  <a:lumMod val="60000"/>
                  <a:lumOff val="40000"/>
                </a:schemeClr>
              </a:solidFill>
            </a:endParaRPr>
          </a:p>
          <a:p>
            <a:pPr marL="64008" indent="0">
              <a:buNone/>
            </a:pPr>
            <a:endParaRPr lang="ar-JO" dirty="0"/>
          </a:p>
        </p:txBody>
      </p:sp>
    </p:spTree>
    <p:extLst>
      <p:ext uri="{BB962C8B-B14F-4D97-AF65-F5344CB8AC3E}">
        <p14:creationId xmlns:p14="http://schemas.microsoft.com/office/powerpoint/2010/main" val="405794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normAutofit/>
          </a:bodyPr>
          <a:lstStyle/>
          <a:p>
            <a:pPr marL="64008" indent="0">
              <a:buNone/>
            </a:pPr>
            <a:r>
              <a:rPr lang="ar-JO" sz="2500" dirty="0" smtClean="0">
                <a:solidFill>
                  <a:schemeClr val="accent1">
                    <a:lumMod val="60000"/>
                    <a:lumOff val="40000"/>
                  </a:schemeClr>
                </a:solidFill>
              </a:rPr>
              <a:t>{</a:t>
            </a:r>
            <a:r>
              <a:rPr lang="ar-JO" sz="2500" dirty="0" smtClean="0"/>
              <a:t> </a:t>
            </a:r>
            <a:r>
              <a:rPr lang="ar-JO" sz="2500" dirty="0"/>
              <a:t>وأما دولة بني أمية بالأندلس فأبقوا اسم الوزير في مدلوله أول الدولة، ثم قسَّموا خطته أصنافاً، و</a:t>
            </a:r>
            <a:r>
              <a:rPr lang="ar-JO" sz="2500" dirty="0">
                <a:solidFill>
                  <a:srgbClr val="FFC000"/>
                </a:solidFill>
              </a:rPr>
              <a:t>أفردوا لكل صنف وزيراً </a:t>
            </a:r>
            <a:r>
              <a:rPr lang="ar-JO" sz="2500" dirty="0"/>
              <a:t>،فجعلوا </a:t>
            </a:r>
            <a:r>
              <a:rPr lang="ar-JO" sz="2500" dirty="0" smtClean="0"/>
              <a:t>1</a:t>
            </a:r>
            <a:r>
              <a:rPr lang="ar-JO" sz="2500" dirty="0" smtClean="0">
                <a:solidFill>
                  <a:schemeClr val="accent1">
                    <a:lumMod val="60000"/>
                    <a:lumOff val="40000"/>
                  </a:schemeClr>
                </a:solidFill>
              </a:rPr>
              <a:t>.</a:t>
            </a:r>
            <a:r>
              <a:rPr lang="ar-JO" sz="2500" dirty="0" smtClean="0">
                <a:solidFill>
                  <a:srgbClr val="92D050"/>
                </a:solidFill>
              </a:rPr>
              <a:t>لحساب </a:t>
            </a:r>
            <a:r>
              <a:rPr lang="ar-JO" sz="2500" dirty="0">
                <a:solidFill>
                  <a:srgbClr val="92D050"/>
                </a:solidFill>
              </a:rPr>
              <a:t>المال </a:t>
            </a:r>
            <a:r>
              <a:rPr lang="ar-JO" sz="2500" dirty="0" smtClean="0">
                <a:solidFill>
                  <a:srgbClr val="92D050"/>
                </a:solidFill>
              </a:rPr>
              <a:t>وزيراً</a:t>
            </a:r>
            <a:r>
              <a:rPr lang="ar-JO" sz="2500" dirty="0" smtClean="0"/>
              <a:t> </a:t>
            </a:r>
            <a:r>
              <a:rPr lang="ar-JO" sz="2500" dirty="0" smtClean="0">
                <a:solidFill>
                  <a:schemeClr val="accent1">
                    <a:lumMod val="60000"/>
                    <a:lumOff val="40000"/>
                  </a:schemeClr>
                </a:solidFill>
              </a:rPr>
              <a:t>2.</a:t>
            </a:r>
            <a:r>
              <a:rPr lang="ar-JO" sz="2500" dirty="0" smtClean="0">
                <a:solidFill>
                  <a:srgbClr val="92D050"/>
                </a:solidFill>
              </a:rPr>
              <a:t>للترسيل </a:t>
            </a:r>
            <a:r>
              <a:rPr lang="ar-JO" sz="2500" dirty="0">
                <a:solidFill>
                  <a:srgbClr val="92D050"/>
                </a:solidFill>
              </a:rPr>
              <a:t>(البريد) </a:t>
            </a:r>
            <a:r>
              <a:rPr lang="ar-JO" sz="2500" dirty="0" smtClean="0">
                <a:solidFill>
                  <a:srgbClr val="92D050"/>
                </a:solidFill>
              </a:rPr>
              <a:t>وزيراً</a:t>
            </a:r>
            <a:endParaRPr lang="ar-JO" sz="2500" dirty="0"/>
          </a:p>
          <a:p>
            <a:pPr marL="64008" indent="0">
              <a:buNone/>
            </a:pPr>
            <a:r>
              <a:rPr lang="ar-JO" sz="2500" dirty="0" smtClean="0"/>
              <a:t> </a:t>
            </a:r>
            <a:r>
              <a:rPr lang="ar-JO" sz="2500" dirty="0" smtClean="0">
                <a:solidFill>
                  <a:schemeClr val="accent1">
                    <a:lumMod val="60000"/>
                    <a:lumOff val="40000"/>
                  </a:schemeClr>
                </a:solidFill>
              </a:rPr>
              <a:t>3.</a:t>
            </a:r>
            <a:r>
              <a:rPr lang="ar-JO" sz="2500" dirty="0" smtClean="0">
                <a:solidFill>
                  <a:srgbClr val="92D050"/>
                </a:solidFill>
              </a:rPr>
              <a:t>للنظر</a:t>
            </a:r>
            <a:r>
              <a:rPr lang="ar-JO" sz="2500" dirty="0" smtClean="0"/>
              <a:t> </a:t>
            </a:r>
            <a:r>
              <a:rPr lang="ar-JO" sz="2500" dirty="0">
                <a:solidFill>
                  <a:srgbClr val="92D050"/>
                </a:solidFill>
              </a:rPr>
              <a:t>في حوائج المتظلِّمين </a:t>
            </a:r>
            <a:r>
              <a:rPr lang="ar-JO" sz="2500" dirty="0" smtClean="0">
                <a:solidFill>
                  <a:srgbClr val="92D050"/>
                </a:solidFill>
              </a:rPr>
              <a:t>وزيراً </a:t>
            </a:r>
            <a:r>
              <a:rPr lang="ar-JO" sz="2500" dirty="0" smtClean="0">
                <a:solidFill>
                  <a:schemeClr val="accent1">
                    <a:lumMod val="60000"/>
                    <a:lumOff val="40000"/>
                  </a:schemeClr>
                </a:solidFill>
              </a:rPr>
              <a:t>4.</a:t>
            </a:r>
            <a:r>
              <a:rPr lang="ar-JO" sz="2500" dirty="0" smtClean="0">
                <a:solidFill>
                  <a:srgbClr val="92D050"/>
                </a:solidFill>
              </a:rPr>
              <a:t>للنظر </a:t>
            </a:r>
            <a:r>
              <a:rPr lang="ar-JO" sz="2500" dirty="0">
                <a:solidFill>
                  <a:srgbClr val="92D050"/>
                </a:solidFill>
              </a:rPr>
              <a:t>في أحوال أهل الثغور </a:t>
            </a:r>
            <a:r>
              <a:rPr lang="ar-JO" sz="2500" dirty="0" smtClean="0">
                <a:solidFill>
                  <a:srgbClr val="92D050"/>
                </a:solidFill>
              </a:rPr>
              <a:t>وزيراً</a:t>
            </a:r>
            <a:r>
              <a:rPr lang="ar-JO" sz="2500" dirty="0"/>
              <a:t>.</a:t>
            </a:r>
            <a:endParaRPr lang="ar-JO" sz="2500" dirty="0" smtClean="0"/>
          </a:p>
          <a:p>
            <a:pPr marL="64008" indent="0">
              <a:buNone/>
            </a:pPr>
            <a:r>
              <a:rPr lang="ar-JO" sz="2500" dirty="0" smtClean="0"/>
              <a:t> </a:t>
            </a:r>
            <a:r>
              <a:rPr lang="ar-JO" sz="2500" dirty="0"/>
              <a:t>وجُعِلَ لهم بيت يجلسون فيه على فُرُش مُنَضَّدَة لهم، وينفذون أمر السلطان هناك كل له مكان جُعِلَ له، وأُفرِدَ للتردُّد بينهم وبين الخليفة واحد منهم ارتفع عنهم بمباشرة السلطان في كل وقت، فارتفع مجلسه عن مجالسهم وخَصُّوه باسم الحاجب، ولم يزل الشأن هذا إلى آخر دولتهم، فارتفعت خطة الحاجب ومرتبته على سائر الرُّتَب، حتى صار ملوك الطوائف ينتحلون لقبها، فأكثرهم يومئذ يُسمى الحاجب</a:t>
            </a:r>
            <a:r>
              <a:rPr lang="ar-JO" sz="2500" dirty="0">
                <a:solidFill>
                  <a:schemeClr val="accent1">
                    <a:lumMod val="60000"/>
                    <a:lumOff val="40000"/>
                  </a:schemeClr>
                </a:solidFill>
              </a:rPr>
              <a:t>}.</a:t>
            </a:r>
            <a:endParaRPr lang="en-US" sz="2500" dirty="0">
              <a:solidFill>
                <a:schemeClr val="accent1">
                  <a:lumMod val="60000"/>
                  <a:lumOff val="40000"/>
                </a:schemeClr>
              </a:solidFill>
            </a:endParaRPr>
          </a:p>
          <a:p>
            <a:pPr marL="64008" indent="0" algn="l">
              <a:buNone/>
            </a:pPr>
            <a:endParaRPr lang="ar-JO" sz="2500" dirty="0" smtClean="0"/>
          </a:p>
          <a:p>
            <a:pPr marL="64008" indent="0" algn="l">
              <a:buNone/>
            </a:pPr>
            <a:r>
              <a:rPr lang="ar-JO" sz="2500" dirty="0" smtClean="0">
                <a:solidFill>
                  <a:srgbClr val="FFC000"/>
                </a:solidFill>
              </a:rPr>
              <a:t>ابن </a:t>
            </a:r>
            <a:r>
              <a:rPr lang="ar-JO" sz="2500" dirty="0">
                <a:solidFill>
                  <a:srgbClr val="FFC000"/>
                </a:solidFill>
              </a:rPr>
              <a:t>خلدون، المقدمة، ص (239ـ240).</a:t>
            </a:r>
            <a:endParaRPr lang="en-US" sz="2500" dirty="0">
              <a:solidFill>
                <a:srgbClr val="FFC000"/>
              </a:solidFill>
            </a:endParaRPr>
          </a:p>
          <a:p>
            <a:pPr marL="64008" indent="0">
              <a:buNone/>
            </a:pPr>
            <a:endParaRPr lang="ar-JO" sz="2500" dirty="0"/>
          </a:p>
        </p:txBody>
      </p:sp>
    </p:spTree>
    <p:extLst>
      <p:ext uri="{BB962C8B-B14F-4D97-AF65-F5344CB8AC3E}">
        <p14:creationId xmlns:p14="http://schemas.microsoft.com/office/powerpoint/2010/main" val="2085556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TotalTime>
  <Words>871</Words>
  <Application>Microsoft Office PowerPoint</Application>
  <PresentationFormat>عرض على الشاشة (3:4)‏</PresentationFormat>
  <Paragraphs>110</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ABUALFORAT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محمد شمس الدين عبيدات</dc:creator>
  <cp:lastModifiedBy>محمد شمس الدين عبيدات</cp:lastModifiedBy>
  <cp:revision>8</cp:revision>
  <dcterms:created xsi:type="dcterms:W3CDTF">2017-04-23T08:59:53Z</dcterms:created>
  <dcterms:modified xsi:type="dcterms:W3CDTF">2017-04-23T10:28:17Z</dcterms:modified>
</cp:coreProperties>
</file>