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258" r:id="rId2"/>
    <p:sldId id="260" r:id="rId3"/>
    <p:sldId id="261" r:id="rId4"/>
    <p:sldId id="262" r:id="rId5"/>
    <p:sldId id="263" r:id="rId6"/>
    <p:sldId id="264" r:id="rId7"/>
    <p:sldId id="265"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7E69"/>
    <a:srgbClr val="A59B89"/>
    <a:srgbClr val="74E945"/>
    <a:srgbClr val="7FDF4F"/>
    <a:srgbClr val="F737C5"/>
    <a:srgbClr val="E438D8"/>
    <a:srgbClr val="2DDEE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40A0D7-B2B4-444B-8E06-F7907E0AA261}" type="datetimeFigureOut">
              <a:rPr lang="en-US" smtClean="0"/>
              <a:pPr/>
              <a:t>3/25/2017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A22507-D9E9-4271-B321-000C308F10C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67CE3C-47E7-4457-8F1B-094B42232CCB}" type="datetimeFigureOut">
              <a:rPr lang="en-US" smtClean="0"/>
              <a:pPr/>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CEBAB-6D83-4836-BFCE-818727387EA1}" type="slidenum">
              <a:rPr lang="en-US" smtClean="0"/>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67CE3C-47E7-4457-8F1B-094B42232CCB}" type="datetimeFigureOut">
              <a:rPr lang="en-US" smtClean="0"/>
              <a:pPr/>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CEBAB-6D83-4836-BFCE-818727387EA1}"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67CE3C-47E7-4457-8F1B-094B42232CCB}" type="datetimeFigureOut">
              <a:rPr lang="en-US" smtClean="0"/>
              <a:pPr/>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CEBAB-6D83-4836-BFCE-818727387EA1}"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67CE3C-47E7-4457-8F1B-094B42232CCB}" type="datetimeFigureOut">
              <a:rPr lang="en-US" smtClean="0"/>
              <a:pPr/>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CEBAB-6D83-4836-BFCE-818727387EA1}"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67CE3C-47E7-4457-8F1B-094B42232CCB}" type="datetimeFigureOut">
              <a:rPr lang="en-US" smtClean="0"/>
              <a:pPr/>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CEBAB-6D83-4836-BFCE-818727387EA1}" type="slidenum">
              <a:rPr lang="en-US" smtClean="0"/>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67CE3C-47E7-4457-8F1B-094B42232CCB}" type="datetimeFigureOut">
              <a:rPr lang="en-US" smtClean="0"/>
              <a:pPr/>
              <a:t>3/25/2017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CEBAB-6D83-4836-BFCE-818727387EA1}"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67CE3C-47E7-4457-8F1B-094B42232CCB}" type="datetimeFigureOut">
              <a:rPr lang="en-US" smtClean="0"/>
              <a:pPr/>
              <a:t>3/25/2017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0CEBAB-6D83-4836-BFCE-818727387EA1}"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67CE3C-47E7-4457-8F1B-094B42232CCB}" type="datetimeFigureOut">
              <a:rPr lang="en-US" smtClean="0"/>
              <a:pPr/>
              <a:t>3/25/2017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0CEBAB-6D83-4836-BFCE-818727387EA1}"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7CE3C-47E7-4457-8F1B-094B42232CCB}" type="datetimeFigureOut">
              <a:rPr lang="en-US" smtClean="0"/>
              <a:pPr/>
              <a:t>3/25/2017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0CEBAB-6D83-4836-BFCE-818727387EA1}"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67CE3C-47E7-4457-8F1B-094B42232CCB}" type="datetimeFigureOut">
              <a:rPr lang="en-US" smtClean="0"/>
              <a:pPr/>
              <a:t>3/25/2017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CEBAB-6D83-4836-BFCE-818727387EA1}"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67CE3C-47E7-4457-8F1B-094B42232CCB}" type="datetimeFigureOut">
              <a:rPr lang="en-US" smtClean="0"/>
              <a:pPr/>
              <a:t>3/25/2017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CEBAB-6D83-4836-BFCE-818727387EA1}" type="slidenum">
              <a:rPr lang="en-US" smtClean="0"/>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67CE3C-47E7-4457-8F1B-094B42232CCB}" type="datetimeFigureOut">
              <a:rPr lang="en-US" smtClean="0"/>
              <a:pPr/>
              <a:t>3/25/2017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0CEBAB-6D83-4836-BFCE-818727387E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0000"/>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a:ln>
            <a:noFill/>
          </a:ln>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ctr"/>
            <a:r>
              <a:rPr lang="ar-JO" sz="8000" b="1" dirty="0" smtClean="0">
                <a:ln w="50800"/>
                <a:effectLst>
                  <a:glow rad="228600">
                    <a:schemeClr val="accent2">
                      <a:satMod val="175000"/>
                      <a:alpha val="40000"/>
                    </a:schemeClr>
                  </a:glow>
                </a:effectLst>
                <a:latin typeface="Sakkal Majalla" pitchFamily="2" charset="-78"/>
                <a:cs typeface="Sakkal Majalla" pitchFamily="2" charset="-78"/>
              </a:rPr>
              <a:t>نظام الحكم و الادارة في الاندلس</a:t>
            </a:r>
          </a:p>
        </p:txBody>
      </p:sp>
    </p:spTree>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ctr"/>
            <a:r>
              <a:rPr lang="ar-JO" sz="5400" b="1" dirty="0" smtClean="0">
                <a:ln w="11430"/>
                <a:effectLst>
                  <a:glow rad="228600">
                    <a:schemeClr val="accent3">
                      <a:satMod val="175000"/>
                      <a:alpha val="40000"/>
                    </a:schemeClr>
                  </a:glow>
                  <a:outerShdw blurRad="80000" dist="40000" dir="5040000" algn="tl">
                    <a:srgbClr val="000000">
                      <a:alpha val="30000"/>
                    </a:srgbClr>
                  </a:outerShdw>
                </a:effectLst>
                <a:latin typeface="Sakkal Majalla" pitchFamily="2" charset="-78"/>
                <a:cs typeface="Sakkal Majalla" pitchFamily="2" charset="-78"/>
              </a:rPr>
              <a:t>الخلافة في الأندلس</a:t>
            </a:r>
            <a:endParaRPr lang="en-US" b="1" dirty="0">
              <a:ln w="11430"/>
              <a:effectLst>
                <a:glow rad="228600">
                  <a:schemeClr val="accent3">
                    <a:satMod val="175000"/>
                    <a:alpha val="40000"/>
                  </a:schemeClr>
                </a:glow>
                <a:outerShdw blurRad="80000" dist="40000" dir="5040000" algn="tl">
                  <a:srgbClr val="000000">
                    <a:alpha val="30000"/>
                  </a:srgbClr>
                </a:outerShdw>
              </a:effectLst>
            </a:endParaRPr>
          </a:p>
        </p:txBody>
      </p:sp>
      <p:sp>
        <p:nvSpPr>
          <p:cNvPr id="3" name="Content Placeholder 2"/>
          <p:cNvSpPr>
            <a:spLocks noGrp="1"/>
          </p:cNvSpPr>
          <p:nvPr>
            <p:ph idx="1"/>
          </p:nvPr>
        </p:nvSpPr>
        <p:spPr>
          <a:noFill/>
        </p:spPr>
        <p:txBody>
          <a:bodyPr>
            <a:normAutofit lnSpcReduction="10000"/>
            <a:scene3d>
              <a:camera prst="orthographicFront"/>
              <a:lightRig rig="glow" dir="tl">
                <a:rot lat="0" lon="0" rev="5400000"/>
              </a:lightRig>
            </a:scene3d>
            <a:sp3d contourW="12700">
              <a:bevelT w="25400" h="25400"/>
              <a:contourClr>
                <a:schemeClr val="accent6">
                  <a:shade val="73000"/>
                </a:schemeClr>
              </a:contourClr>
            </a:sp3d>
          </a:bodyPr>
          <a:lstStyle/>
          <a:p>
            <a:pPr marL="1108710" lvl="1" indent="-742950" algn="l">
              <a:buNone/>
            </a:pPr>
            <a:r>
              <a:rPr lang="ar-JO" sz="2800" b="1" dirty="0" smtClean="0">
                <a:ln w="11430"/>
                <a:effectLst>
                  <a:glow rad="228600">
                    <a:schemeClr val="accent3">
                      <a:satMod val="175000"/>
                      <a:alpha val="40000"/>
                    </a:schemeClr>
                  </a:glow>
                  <a:outerShdw blurRad="80000" dist="40000" dir="5040000" algn="tl">
                    <a:srgbClr val="000000">
                      <a:alpha val="30000"/>
                    </a:srgbClr>
                  </a:outerShdw>
                </a:effectLst>
                <a:latin typeface="Sakkal Majalla" pitchFamily="2" charset="-78"/>
                <a:cs typeface="Sakkal Majalla" pitchFamily="2" charset="-78"/>
              </a:rPr>
              <a:t>فتحت الأندلس في عهد الخليفة الأموي الوليد بن عبد الملك, فأصبحت   ولاية تابعة للخلافة الأمويه في بلاد الشام, ولما سقطت الخلافة الأموية بالمشرق حاول ولاة الأندلس ان يكونوا أمراء مستقلين لا يتبعون أحدا بعد سقوط الخلافة الأموية.     </a:t>
            </a:r>
          </a:p>
          <a:p>
            <a:pPr marL="1108710" lvl="1" indent="-742950" algn="l">
              <a:buNone/>
            </a:pPr>
            <a:r>
              <a:rPr lang="ar-JO"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Sakkal Majalla" pitchFamily="2" charset="-78"/>
                <a:cs typeface="Sakkal Majalla" pitchFamily="2" charset="-78"/>
              </a:rPr>
              <a:t>   </a:t>
            </a:r>
          </a:p>
          <a:p>
            <a:pPr marL="1108710" lvl="1" indent="-742950" algn="r" rtl="1">
              <a:buNone/>
            </a:pPr>
            <a:r>
              <a:rPr lang="ar-JO" sz="2800" b="1" dirty="0" smtClean="0">
                <a:ln w="11430"/>
                <a:effectLst>
                  <a:glow rad="228600">
                    <a:schemeClr val="accent3">
                      <a:satMod val="175000"/>
                      <a:alpha val="40000"/>
                    </a:schemeClr>
                  </a:glow>
                  <a:outerShdw blurRad="80000" dist="40000" dir="5040000" algn="tl">
                    <a:srgbClr val="000000">
                      <a:alpha val="30000"/>
                    </a:srgbClr>
                  </a:outerShdw>
                </a:effectLst>
                <a:latin typeface="Sakkal Majalla" pitchFamily="2" charset="-78"/>
                <a:cs typeface="Sakkal Majalla" pitchFamily="2" charset="-78"/>
              </a:rPr>
              <a:t>وبعد قدوم الأمير عبد الرحمن الداخل, أصبحت الأندلس اماره أموية تتوارثها الأسره الأمويه و كانت مستقلة سياسيا عن الدوله العباسية في المشرق ولم تعترف بها  فقطعت الخطبة للخليفة العباسي ورغم ذلك لم يلقب الأمراء انفسهم بلقب خلفاء واكتفوا بلقب الأمير او الامام.                             </a:t>
            </a:r>
            <a:endParaRPr lang="en-US" sz="2800" b="1" dirty="0">
              <a:ln w="11430"/>
              <a:effectLst>
                <a:glow rad="228600">
                  <a:schemeClr val="accent3">
                    <a:satMod val="175000"/>
                    <a:alpha val="40000"/>
                  </a:schemeClr>
                </a:glow>
                <a:outerShdw blurRad="80000" dist="40000" dir="5040000" algn="tl">
                  <a:srgbClr val="000000">
                    <a:alpha val="30000"/>
                  </a:srgbClr>
                </a:outerShdw>
              </a:effectLst>
              <a:latin typeface="Sakkal Majalla" pitchFamily="2" charset="-78"/>
              <a:cs typeface="Sakkal Majalla" pitchFamily="2" charset="-78"/>
            </a:endParaRPr>
          </a:p>
        </p:txBody>
      </p:sp>
    </p:spTree>
  </p:cSld>
  <p:clrMapOvr>
    <a:masterClrMapping/>
  </p:clrMapOvr>
  <p:transition spd="med">
    <p:strip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304800" y="381000"/>
            <a:ext cx="8534400" cy="6073775"/>
          </a:xfrm>
        </p:spPr>
        <p:txBody>
          <a:bodyPr numCol="1">
            <a:normAutofit fontScale="92500"/>
            <a:scene3d>
              <a:camera prst="orthographicFront"/>
              <a:lightRig rig="flat" dir="tl">
                <a:rot lat="0" lon="0" rev="6600000"/>
              </a:lightRig>
            </a:scene3d>
            <a:sp3d extrusionH="25400" contourW="8890">
              <a:bevelT w="38100" h="31750"/>
              <a:contourClr>
                <a:schemeClr val="accent2">
                  <a:shade val="75000"/>
                </a:schemeClr>
              </a:contourClr>
            </a:sp3d>
          </a:bodyPr>
          <a:lstStyle/>
          <a:p>
            <a:pPr algn="r">
              <a:buNone/>
            </a:pPr>
            <a:r>
              <a:rPr lang="ar-JO" b="1" dirty="0" smtClean="0">
                <a:ln w="11430"/>
                <a:effectLst>
                  <a:glow rad="101600">
                    <a:srgbClr val="00B050">
                      <a:alpha val="60000"/>
                    </a:srgbClr>
                  </a:glow>
                  <a:outerShdw blurRad="50800" dist="39000" dir="5460000" algn="tl">
                    <a:srgbClr val="000000">
                      <a:alpha val="38000"/>
                    </a:srgbClr>
                  </a:outerShdw>
                </a:effectLst>
                <a:latin typeface="Sakkal Majalla" pitchFamily="2" charset="-78"/>
                <a:cs typeface="Sakkal Majalla" pitchFamily="2" charset="-78"/>
              </a:rPr>
              <a:t>ترك الأمراء في الأندلس التلقب بالخليفة رغم انفصالهم عن الخلافة  </a:t>
            </a:r>
          </a:p>
          <a:p>
            <a:pPr algn="r">
              <a:buNone/>
            </a:pPr>
            <a:r>
              <a:rPr lang="ar-JO" b="1" dirty="0" smtClean="0">
                <a:ln w="11430"/>
                <a:effectLst>
                  <a:glow rad="101600">
                    <a:srgbClr val="00B050">
                      <a:alpha val="60000"/>
                    </a:srgbClr>
                  </a:glow>
                  <a:outerShdw blurRad="50800" dist="39000" dir="5460000" algn="tl">
                    <a:srgbClr val="000000">
                      <a:alpha val="38000"/>
                    </a:srgbClr>
                  </a:outerShdw>
                </a:effectLst>
                <a:latin typeface="Sakkal Majalla" pitchFamily="2" charset="-78"/>
                <a:cs typeface="Sakkal Majalla" pitchFamily="2" charset="-78"/>
              </a:rPr>
              <a:t>العباسية.</a:t>
            </a:r>
            <a:endParaRPr lang="en-US" b="1" dirty="0" smtClean="0">
              <a:ln w="11430"/>
              <a:effectLst>
                <a:glow rad="101600">
                  <a:srgbClr val="00B050">
                    <a:alpha val="60000"/>
                  </a:srgbClr>
                </a:glow>
                <a:outerShdw blurRad="50800" dist="39000" dir="5460000" algn="tl">
                  <a:srgbClr val="000000">
                    <a:alpha val="38000"/>
                  </a:srgbClr>
                </a:outerShdw>
              </a:effectLst>
              <a:latin typeface="Sakkal Majalla" pitchFamily="2" charset="-78"/>
              <a:cs typeface="Sakkal Majalla" pitchFamily="2" charset="-78"/>
            </a:endParaRPr>
          </a:p>
          <a:p>
            <a:pPr algn="r">
              <a:buNone/>
            </a:pPr>
            <a:r>
              <a:rPr lang="ar-JO" b="1" dirty="0" smtClean="0">
                <a:ln w="11430"/>
                <a:effectLst>
                  <a:glow rad="101600">
                    <a:srgbClr val="00B050">
                      <a:alpha val="60000"/>
                    </a:srgbClr>
                  </a:glow>
                  <a:outerShdw blurRad="50800" dist="39000" dir="5460000" algn="tl">
                    <a:srgbClr val="000000">
                      <a:alpha val="38000"/>
                    </a:srgbClr>
                  </a:outerShdw>
                </a:effectLst>
                <a:latin typeface="Sakkal Majalla" pitchFamily="2" charset="-78"/>
                <a:cs typeface="Sakkal Majalla" pitchFamily="2" charset="-78"/>
              </a:rPr>
              <a:t> علل تحولت الأندلس من امارة الى خلافة ؟ </a:t>
            </a:r>
          </a:p>
          <a:p>
            <a:pPr marL="578358" indent="-514350" algn="r">
              <a:buNone/>
            </a:pPr>
            <a:r>
              <a:rPr lang="ar-JO" b="1" dirty="0" smtClean="0">
                <a:ln w="11430"/>
                <a:effectLst>
                  <a:glow rad="101600">
                    <a:srgbClr val="00B050">
                      <a:alpha val="60000"/>
                    </a:srgbClr>
                  </a:glow>
                  <a:outerShdw blurRad="50800" dist="39000" dir="5460000" algn="tl">
                    <a:srgbClr val="000000">
                      <a:alpha val="38000"/>
                    </a:srgbClr>
                  </a:outerShdw>
                </a:effectLst>
                <a:latin typeface="Sakkal Majalla" pitchFamily="2" charset="-78"/>
                <a:cs typeface="Sakkal Majalla" pitchFamily="2" charset="-78"/>
              </a:rPr>
              <a:t>1) استمر لقب خليفة في ذرية عبد الحمن الناصر</a:t>
            </a:r>
          </a:p>
          <a:p>
            <a:pPr marL="578358" indent="-514350" algn="r">
              <a:buNone/>
            </a:pPr>
            <a:r>
              <a:rPr lang="ar-JO" b="1" dirty="0" smtClean="0">
                <a:ln w="11430"/>
                <a:effectLst>
                  <a:glow rad="101600">
                    <a:srgbClr val="00B050">
                      <a:alpha val="60000"/>
                    </a:srgbClr>
                  </a:glow>
                  <a:outerShdw blurRad="50800" dist="39000" dir="5460000" algn="tl">
                    <a:srgbClr val="000000">
                      <a:alpha val="38000"/>
                    </a:srgbClr>
                  </a:outerShdw>
                </a:effectLst>
                <a:latin typeface="Sakkal Majalla" pitchFamily="2" charset="-78"/>
                <a:cs typeface="Sakkal Majalla" pitchFamily="2" charset="-78"/>
              </a:rPr>
              <a:t>2) سقوط الدولة الأموية في الأندلس</a:t>
            </a:r>
          </a:p>
          <a:p>
            <a:pPr marL="578358" indent="-514350" algn="r" rtl="1">
              <a:buNone/>
            </a:pPr>
            <a:r>
              <a:rPr lang="ar-JO" b="1" dirty="0" smtClean="0">
                <a:ln w="11430"/>
                <a:effectLst>
                  <a:glow rad="101600">
                    <a:srgbClr val="00B050">
                      <a:alpha val="60000"/>
                    </a:srgbClr>
                  </a:glow>
                  <a:outerShdw blurRad="50800" dist="39000" dir="5460000" algn="tl">
                    <a:srgbClr val="000000">
                      <a:alpha val="38000"/>
                    </a:srgbClr>
                  </a:outerShdw>
                </a:effectLst>
                <a:latin typeface="Sakkal Majalla" pitchFamily="2" charset="-78"/>
                <a:cs typeface="Sakkal Majalla" pitchFamily="2" charset="-78"/>
              </a:rPr>
              <a:t>3) نظام الخلافة في الأندلس يقوم على أساس التوريث</a:t>
            </a:r>
          </a:p>
          <a:p>
            <a:pPr marL="578358" indent="-514350" algn="r" rtl="1">
              <a:buNone/>
            </a:pPr>
            <a:r>
              <a:rPr lang="ar-JO" b="1" dirty="0" smtClean="0">
                <a:ln w="11430"/>
                <a:effectLst>
                  <a:glow rad="101600">
                    <a:srgbClr val="00B050">
                      <a:alpha val="60000"/>
                    </a:srgbClr>
                  </a:glow>
                  <a:outerShdw blurRad="50800" dist="39000" dir="5460000" algn="tl">
                    <a:srgbClr val="000000">
                      <a:alpha val="38000"/>
                    </a:srgbClr>
                  </a:outerShdw>
                </a:effectLst>
                <a:latin typeface="Sakkal Majalla" pitchFamily="2" charset="-78"/>
                <a:cs typeface="Sakkal Majalla" pitchFamily="2" charset="-78"/>
              </a:rPr>
              <a:t>في العالم الأسلامي ثلاث خلافات هي: </a:t>
            </a:r>
          </a:p>
          <a:p>
            <a:pPr marL="578358" indent="-514350" algn="r" rtl="1">
              <a:buNone/>
            </a:pPr>
            <a:r>
              <a:rPr lang="ar-JO" b="1" dirty="0" smtClean="0">
                <a:ln w="11430"/>
                <a:effectLst>
                  <a:glow rad="101600">
                    <a:srgbClr val="00B050">
                      <a:alpha val="60000"/>
                    </a:srgbClr>
                  </a:glow>
                  <a:outerShdw blurRad="50800" dist="39000" dir="5460000" algn="tl">
                    <a:srgbClr val="000000">
                      <a:alpha val="38000"/>
                    </a:srgbClr>
                  </a:outerShdw>
                </a:effectLst>
                <a:latin typeface="Sakkal Majalla" pitchFamily="2" charset="-78"/>
                <a:cs typeface="Sakkal Majalla" pitchFamily="2" charset="-78"/>
              </a:rPr>
              <a:t>1) الخلافة العباسية في بغداد</a:t>
            </a:r>
          </a:p>
          <a:p>
            <a:pPr marL="578358" indent="-514350" algn="r" rtl="1">
              <a:buNone/>
            </a:pPr>
            <a:r>
              <a:rPr lang="ar-JO" b="1" dirty="0" smtClean="0">
                <a:ln w="11430"/>
                <a:effectLst>
                  <a:glow rad="101600">
                    <a:srgbClr val="00B050">
                      <a:alpha val="60000"/>
                    </a:srgbClr>
                  </a:glow>
                  <a:outerShdw blurRad="50800" dist="39000" dir="5460000" algn="tl">
                    <a:srgbClr val="000000">
                      <a:alpha val="38000"/>
                    </a:srgbClr>
                  </a:outerShdw>
                </a:effectLst>
                <a:latin typeface="Sakkal Majalla" pitchFamily="2" charset="-78"/>
                <a:cs typeface="Sakkal Majalla" pitchFamily="2" charset="-78"/>
              </a:rPr>
              <a:t>2) الخلافة الفاطمية في شمال افريقيا ومصر وبلاد الشام واليمن والحجاز</a:t>
            </a:r>
          </a:p>
          <a:p>
            <a:pPr marL="578358" indent="-514350" algn="r" rtl="1">
              <a:buNone/>
            </a:pPr>
            <a:r>
              <a:rPr lang="ar-JO" b="1" dirty="0" smtClean="0">
                <a:ln w="11430"/>
                <a:effectLst>
                  <a:glow rad="101600">
                    <a:srgbClr val="00B050">
                      <a:alpha val="60000"/>
                    </a:srgbClr>
                  </a:glow>
                  <a:outerShdw blurRad="50800" dist="39000" dir="5460000" algn="tl">
                    <a:srgbClr val="000000">
                      <a:alpha val="38000"/>
                    </a:srgbClr>
                  </a:outerShdw>
                </a:effectLst>
                <a:latin typeface="Sakkal Majalla" pitchFamily="2" charset="-78"/>
                <a:cs typeface="Sakkal Majalla" pitchFamily="2" charset="-78"/>
              </a:rPr>
              <a:t>3) الخلافة الأموية  في الأندلس</a:t>
            </a:r>
          </a:p>
          <a:p>
            <a:pPr marL="578358" indent="-514350" rtl="1">
              <a:buNone/>
            </a:pPr>
            <a:r>
              <a:rPr lang="ar-JO"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akkal Majalla" pitchFamily="2" charset="-78"/>
                <a:cs typeface="Sakkal Majalla" pitchFamily="2" charset="-78"/>
              </a:rPr>
              <a:t> </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akkal Majalla" pitchFamily="2" charset="-78"/>
              <a:cs typeface="Sakkal Majalla" pitchFamily="2" charset="-78"/>
            </a:endParaRPr>
          </a:p>
        </p:txBody>
      </p:sp>
    </p:spTree>
  </p:cSld>
  <p:clrMapOvr>
    <a:masterClrMapping/>
  </p:clrMapOvr>
  <p:transition spd="med">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JO" sz="5400" b="1" dirty="0" smtClean="0">
                <a:ln w="11430"/>
                <a:effectLst>
                  <a:glow rad="228600">
                    <a:schemeClr val="accent5">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الوزارة والحجابة في الأندلس </a:t>
            </a:r>
            <a:endParaRPr lang="en-US" sz="5400" b="1" dirty="0">
              <a:ln w="11430"/>
              <a:effectLst>
                <a:glow rad="228600">
                  <a:schemeClr val="accent5">
                    <a:satMod val="175000"/>
                    <a:alpha val="40000"/>
                  </a:schemeClr>
                </a:glow>
                <a:outerShdw blurRad="50800" dist="39000" dir="5460000" algn="tl">
                  <a:srgbClr val="000000">
                    <a:alpha val="38000"/>
                  </a:srgbClr>
                </a:outerShdw>
              </a:effectLst>
              <a:latin typeface="Sakkal Majalla" pitchFamily="2" charset="-78"/>
              <a:cs typeface="Sakkal Majalla" pitchFamily="2" charset="-78"/>
            </a:endParaRPr>
          </a:p>
        </p:txBody>
      </p:sp>
      <p:sp>
        <p:nvSpPr>
          <p:cNvPr id="3" name="Content Placeholder 2"/>
          <p:cNvSpPr>
            <a:spLocks noGrp="1"/>
          </p:cNvSpPr>
          <p:nvPr>
            <p:ph idx="1"/>
          </p:nvPr>
        </p:nvSpPr>
        <p:spPr>
          <a:noFill/>
          <a:ln>
            <a:noFill/>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r">
              <a:buNone/>
            </a:pPr>
            <a:r>
              <a:rPr lang="ar-JO" sz="2400" b="1" dirty="0" smtClean="0">
                <a:ln w="11430"/>
                <a:effectLst>
                  <a:glow rad="228600">
                    <a:schemeClr val="accent5">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كان نظام الوزارة في الأندلس يشبة الى حد كبير نظام الوزارة في</a:t>
            </a:r>
          </a:p>
          <a:p>
            <a:pPr algn="r">
              <a:buNone/>
            </a:pPr>
            <a:r>
              <a:rPr lang="ar-JO" sz="2400" b="1" dirty="0" smtClean="0">
                <a:ln w="11430"/>
                <a:effectLst>
                  <a:glow rad="228600">
                    <a:schemeClr val="accent5">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الخلافة  العباسية, وكان رئيس الوزراء في أول الأمر الخليفة نفسة, ثم </a:t>
            </a:r>
          </a:p>
          <a:p>
            <a:pPr algn="r">
              <a:buNone/>
            </a:pPr>
            <a:r>
              <a:rPr lang="ar-JO" sz="2400" b="1" dirty="0" smtClean="0">
                <a:ln w="11430"/>
                <a:effectLst>
                  <a:glow rad="228600">
                    <a:schemeClr val="accent5">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تطور هذا الأمر, فأصبح (الحاجب) هو رئيس الوزراء الفعلي.</a:t>
            </a:r>
            <a:endParaRPr lang="ar-JO" sz="2400" b="1" dirty="0">
              <a:ln w="11430"/>
              <a:effectLst>
                <a:glow rad="228600">
                  <a:schemeClr val="accent5">
                    <a:satMod val="175000"/>
                    <a:alpha val="40000"/>
                  </a:schemeClr>
                </a:glow>
                <a:outerShdw blurRad="50800" dist="39000" dir="5460000" algn="tl">
                  <a:srgbClr val="000000">
                    <a:alpha val="38000"/>
                  </a:srgbClr>
                </a:outerShdw>
              </a:effectLst>
              <a:latin typeface="Sakkal Majalla" pitchFamily="2" charset="-78"/>
              <a:cs typeface="Sakkal Majalla" pitchFamily="2" charset="-78"/>
            </a:endParaRPr>
          </a:p>
          <a:p>
            <a:pPr algn="r">
              <a:buNone/>
            </a:pPr>
            <a:endParaRPr lang="ar-JO" b="1" dirty="0" smtClean="0">
              <a:ln w="11430"/>
              <a:effectLst>
                <a:glow rad="228600">
                  <a:schemeClr val="accent5">
                    <a:satMod val="175000"/>
                    <a:alpha val="40000"/>
                  </a:schemeClr>
                </a:glow>
                <a:outerShdw blurRad="50800" dist="39000" dir="5460000" algn="tl">
                  <a:srgbClr val="000000">
                    <a:alpha val="38000"/>
                  </a:srgbClr>
                </a:outerShdw>
              </a:effectLst>
              <a:latin typeface="Sakkal Majalla" pitchFamily="2" charset="-78"/>
              <a:cs typeface="Sakkal Majalla" pitchFamily="2" charset="-78"/>
            </a:endParaRPr>
          </a:p>
          <a:p>
            <a:pPr algn="r">
              <a:buNone/>
            </a:pPr>
            <a:r>
              <a:rPr lang="ar-JO" sz="2400" b="1" dirty="0" smtClean="0">
                <a:ln w="11430"/>
                <a:effectLst>
                  <a:glow rad="228600">
                    <a:schemeClr val="accent5">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الحجاب: الرجل الذي يقف بباب الخليفة ليحجبه عن الخاصةوالعامة, كما كان الحال في المشرق وانما قصد به رئيس الوزراء.</a:t>
            </a:r>
          </a:p>
          <a:p>
            <a:pPr algn="r">
              <a:buNone/>
            </a:pPr>
            <a:endParaRPr lang="ar-JO"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akkal Majalla" pitchFamily="2" charset="-78"/>
              <a:cs typeface="Sakkal Majalla" pitchFamily="2" charset="-78"/>
            </a:endParaRPr>
          </a:p>
        </p:txBody>
      </p:sp>
    </p:spTree>
  </p:cSld>
  <p:clrMapOvr>
    <a:masterClrMapping/>
  </p:clrMapOvr>
  <p:transition spd="med">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r">
              <a:buNone/>
            </a:pPr>
            <a:r>
              <a:rPr lang="ar-JO" sz="2400" b="1" dirty="0" smtClean="0">
                <a:ln w="11430"/>
                <a:effectLst>
                  <a:glow rad="228600">
                    <a:schemeClr val="accent4">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لماذا ضعفت الخلافة الأموية في الأندلس ؟</a:t>
            </a:r>
          </a:p>
          <a:p>
            <a:pPr algn="r">
              <a:buNone/>
            </a:pPr>
            <a:r>
              <a:rPr lang="ar-JO" sz="2400" b="1" dirty="0" smtClean="0">
                <a:ln w="11430"/>
                <a:effectLst>
                  <a:glow rad="228600">
                    <a:schemeClr val="accent4">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  1) اخد نفوذ الحاجب يقوى شيئا فشيئا</a:t>
            </a:r>
          </a:p>
          <a:p>
            <a:pPr algn="r">
              <a:buNone/>
            </a:pPr>
            <a:r>
              <a:rPr lang="ar-JO" sz="2400" b="1" dirty="0" smtClean="0">
                <a:ln w="11430"/>
                <a:effectLst>
                  <a:glow rad="228600">
                    <a:schemeClr val="accent4">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2) صار اختصاصه يشمل الشؤون المدينة و العسكرية </a:t>
            </a:r>
          </a:p>
          <a:p>
            <a:pPr algn="r">
              <a:buNone/>
            </a:pPr>
            <a:endParaRPr lang="ar-JO" b="1" dirty="0" smtClean="0">
              <a:ln w="11430"/>
              <a:solidFill>
                <a:schemeClr val="bg1"/>
              </a:solidFill>
              <a:effectLst>
                <a:outerShdw blurRad="50800" dist="39000" dir="5460000" algn="tl">
                  <a:srgbClr val="000000">
                    <a:alpha val="38000"/>
                  </a:srgbClr>
                </a:outerShdw>
              </a:effectLst>
              <a:latin typeface="Sakkal Majalla" pitchFamily="2" charset="-78"/>
              <a:cs typeface="Sakkal Majalla" pitchFamily="2" charset="-78"/>
            </a:endParaRPr>
          </a:p>
          <a:p>
            <a:pPr algn="r">
              <a:buNone/>
            </a:pPr>
            <a:r>
              <a:rPr lang="ar-JO" sz="2400" b="1" dirty="0" smtClean="0">
                <a:ln w="11430"/>
                <a:effectLst>
                  <a:glow rad="228600">
                    <a:schemeClr val="accent4">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من اشهر من تولى منصب الحجابة هو الحاجب المنصور بن ابي عامر, الذي اسس الدولة العامرية في الأندلس,  و في عهده اخدت الحجابة منحى اخر.                                                                                                                </a:t>
            </a:r>
            <a:br>
              <a:rPr lang="ar-JO" sz="2400" b="1" dirty="0" smtClean="0">
                <a:ln w="11430"/>
                <a:effectLst>
                  <a:glow rad="228600">
                    <a:schemeClr val="accent4">
                      <a:satMod val="175000"/>
                      <a:alpha val="40000"/>
                    </a:schemeClr>
                  </a:glow>
                  <a:outerShdw blurRad="50800" dist="39000" dir="5460000" algn="tl">
                    <a:srgbClr val="000000">
                      <a:alpha val="38000"/>
                    </a:srgbClr>
                  </a:outerShdw>
                </a:effectLst>
                <a:latin typeface="Sakkal Majalla" pitchFamily="2" charset="-78"/>
                <a:cs typeface="Sakkal Majalla" pitchFamily="2" charset="-78"/>
              </a:rPr>
            </a:br>
            <a:r>
              <a:rPr lang="ar-JO" sz="2400" b="1" dirty="0" smtClean="0">
                <a:ln w="11430"/>
                <a:effectLst>
                  <a:glow rad="228600">
                    <a:schemeClr val="accent4">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 </a:t>
            </a:r>
          </a:p>
          <a:p>
            <a:pPr>
              <a:buNone/>
            </a:pPr>
            <a:endParaRPr lang="ar-JO" b="1" dirty="0" smtClean="0">
              <a:ln w="11430"/>
              <a:solidFill>
                <a:schemeClr val="bg1"/>
              </a:solidFill>
              <a:effectLst>
                <a:outerShdw blurRad="50800" dist="39000" dir="5460000" algn="tl">
                  <a:srgbClr val="000000">
                    <a:alpha val="38000"/>
                  </a:srgbClr>
                </a:outerShdw>
              </a:effectLst>
              <a:latin typeface="Sakkal Majalla" pitchFamily="2" charset="-78"/>
              <a:cs typeface="Sakkal Majalla" pitchFamily="2" charset="-78"/>
            </a:endParaRPr>
          </a:p>
          <a:p>
            <a:pPr>
              <a:buNone/>
            </a:pPr>
            <a:endParaRPr lang="ar-JO"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akkal Majalla" pitchFamily="2" charset="-78"/>
              <a:cs typeface="Sakkal Majalla" pitchFamily="2" charset="-78"/>
            </a:endParaRPr>
          </a:p>
          <a:p>
            <a:pPr>
              <a:buNone/>
            </a:pP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akkal Majalla" pitchFamily="2" charset="-78"/>
              <a:cs typeface="Sakkal Majalla" pitchFamily="2" charset="-78"/>
            </a:endParaRPr>
          </a:p>
        </p:txBody>
      </p:sp>
    </p:spTree>
  </p:cSld>
  <p:clrMapOvr>
    <a:masterClrMapping/>
  </p:clrMapOvr>
  <p:transition spd="med">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60000"/>
                <a:lumOff val="40000"/>
              </a:schemeClr>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JO" sz="5400" b="1" dirty="0" smtClean="0">
                <a:ln w="11430"/>
                <a:effectLst>
                  <a:glow rad="228600">
                    <a:schemeClr val="accent6">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القضاء في الأندلس</a:t>
            </a:r>
            <a:endParaRPr lang="en-US" sz="5400" b="1" dirty="0">
              <a:ln w="11430"/>
              <a:effectLst>
                <a:glow rad="228600">
                  <a:schemeClr val="accent6">
                    <a:satMod val="175000"/>
                    <a:alpha val="40000"/>
                  </a:schemeClr>
                </a:glow>
                <a:outerShdw blurRad="50800" dist="39000" dir="5460000" algn="tl">
                  <a:srgbClr val="000000">
                    <a:alpha val="38000"/>
                  </a:srgbClr>
                </a:outerShdw>
              </a:effectLst>
              <a:latin typeface="Sakkal Majalla" pitchFamily="2" charset="-78"/>
              <a:cs typeface="Sakkal Majalla" pitchFamily="2" charset="-78"/>
            </a:endParaRPr>
          </a:p>
        </p:txBody>
      </p:sp>
      <p:sp>
        <p:nvSpPr>
          <p:cNvPr id="3" name="Content Placeholder 2"/>
          <p:cNvSpPr>
            <a:spLocks noGrp="1"/>
          </p:cNvSpPr>
          <p:nvPr>
            <p:ph idx="1"/>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rtl="1">
              <a:buNone/>
            </a:pPr>
            <a:r>
              <a:rPr lang="ar-JO" sz="2400" b="1" dirty="0" smtClean="0">
                <a:ln w="11430"/>
                <a:effectLst>
                  <a:glow rad="228600">
                    <a:schemeClr val="accent6">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علل احتل القضاء في الأندلس اهمية كبيره من قبل الخلفاء ؟</a:t>
            </a:r>
            <a:endParaRPr lang="en-US" sz="2400" b="1" dirty="0" smtClean="0">
              <a:ln w="11430"/>
              <a:effectLst>
                <a:glow rad="228600">
                  <a:schemeClr val="accent6">
                    <a:satMod val="175000"/>
                    <a:alpha val="40000"/>
                  </a:schemeClr>
                </a:glow>
                <a:outerShdw blurRad="50800" dist="39000" dir="5460000" algn="tl">
                  <a:srgbClr val="000000">
                    <a:alpha val="38000"/>
                  </a:srgbClr>
                </a:outerShdw>
              </a:effectLst>
              <a:latin typeface="Sakkal Majalla" pitchFamily="2" charset="-78"/>
              <a:cs typeface="Sakkal Majalla" pitchFamily="2" charset="-78"/>
            </a:endParaRPr>
          </a:p>
          <a:p>
            <a:pPr algn="r" rtl="1">
              <a:buNone/>
            </a:pPr>
            <a:r>
              <a:rPr lang="en-US" sz="2400" b="1" dirty="0" smtClean="0">
                <a:ln w="11430"/>
                <a:effectLst>
                  <a:glow rad="228600">
                    <a:schemeClr val="accent6">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(1</a:t>
            </a:r>
            <a:r>
              <a:rPr lang="ar-JO" sz="2400" b="1" dirty="0" smtClean="0">
                <a:ln w="11430"/>
                <a:effectLst>
                  <a:glow rad="228600">
                    <a:schemeClr val="accent6">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  تطور القضاء في الأندلس</a:t>
            </a:r>
          </a:p>
          <a:p>
            <a:pPr algn="r" rtl="1">
              <a:buNone/>
            </a:pPr>
            <a:r>
              <a:rPr lang="ar-JO" sz="2400" b="1" dirty="0" smtClean="0">
                <a:ln w="11430"/>
                <a:effectLst>
                  <a:glow rad="228600">
                    <a:schemeClr val="accent6">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2) عين الخليفة منصب قاضي الجامعة </a:t>
            </a:r>
          </a:p>
          <a:p>
            <a:pPr algn="r" rtl="1">
              <a:buNone/>
            </a:pPr>
            <a:r>
              <a:rPr lang="ar-JO" sz="2600" b="1" dirty="0" smtClean="0">
                <a:ln w="11430"/>
                <a:effectLst>
                  <a:glow rad="228600">
                    <a:schemeClr val="accent6">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قاضي القضاة: هو الذي يقوم بالأشراف على القضاة في البلاد و يقيم في العاصمه قربطة و كان يختار منصب قاضي الجامعة من بين قضاة الأقليم المشهود لهم بالتفوق بالقضا. </a:t>
            </a:r>
          </a:p>
          <a:p>
            <a:pPr algn="r" rtl="1">
              <a:buNone/>
            </a:pPr>
            <a:r>
              <a:rPr lang="ar-JO" sz="2600" b="1" dirty="0" smtClean="0">
                <a:ln w="11430"/>
                <a:effectLst>
                  <a:glow rad="228600">
                    <a:schemeClr val="accent6">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ما مهام قاضي الجامعة ؟</a:t>
            </a:r>
          </a:p>
          <a:p>
            <a:pPr algn="r" rtl="1">
              <a:buNone/>
            </a:pPr>
            <a:r>
              <a:rPr lang="ar-JO" sz="2600" b="1" dirty="0" smtClean="0">
                <a:ln w="11430"/>
                <a:effectLst>
                  <a:glow rad="228600">
                    <a:schemeClr val="accent6">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1) تنفيذ الاشراف على موارد الأحباس(الأوقاف)و سجلات الفتوى</a:t>
            </a:r>
          </a:p>
          <a:p>
            <a:pPr algn="r" rtl="1">
              <a:buNone/>
            </a:pPr>
            <a:r>
              <a:rPr lang="ar-JO" sz="2600" b="1" dirty="0" smtClean="0">
                <a:ln w="11430"/>
                <a:effectLst>
                  <a:glow rad="228600">
                    <a:schemeClr val="accent6">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2) يؤم المصلين في ايام الجمع والأعياد خصوصا في المساجد الكبرى في قربطة او الزهراء.     </a:t>
            </a:r>
          </a:p>
          <a:p>
            <a:pPr marL="578358" indent="-514350">
              <a:buNone/>
            </a:pPr>
            <a:endParaRPr lang="ar-JO" b="1" dirty="0" smtClean="0">
              <a:ln w="11430"/>
              <a:solidFill>
                <a:schemeClr val="bg1"/>
              </a:solidFill>
              <a:effectLst>
                <a:outerShdw blurRad="50800" dist="39000" dir="5460000" algn="tl">
                  <a:srgbClr val="000000">
                    <a:alpha val="38000"/>
                  </a:srgbClr>
                </a:outerShdw>
              </a:effectLst>
              <a:latin typeface="Sakkal Majalla" pitchFamily="2" charset="-78"/>
              <a:cs typeface="Sakkal Majalla" pitchFamily="2" charset="-78"/>
            </a:endParaRPr>
          </a:p>
        </p:txBody>
      </p:sp>
    </p:spTree>
  </p:cSld>
  <p:clrMapOvr>
    <a:masterClrMapping/>
  </p:clrMapOvr>
  <p:transition spd="med">
    <p:cover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737C5"/>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JO" b="1" dirty="0" smtClean="0">
                <a:ln w="11430"/>
                <a:effectLst>
                  <a:glow rad="228600">
                    <a:schemeClr val="accent2">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التقسيم الاداري في الاندلس</a:t>
            </a:r>
            <a:endParaRPr lang="en-US" b="1" dirty="0">
              <a:ln w="11430"/>
              <a:effectLst>
                <a:glow rad="228600">
                  <a:schemeClr val="accent2">
                    <a:satMod val="175000"/>
                    <a:alpha val="40000"/>
                  </a:schemeClr>
                </a:glow>
                <a:outerShdw blurRad="50800" dist="39000" dir="5460000" algn="tl">
                  <a:srgbClr val="000000">
                    <a:alpha val="38000"/>
                  </a:srgbClr>
                </a:outerShdw>
              </a:effectLst>
              <a:latin typeface="Sakkal Majalla" pitchFamily="2" charset="-78"/>
              <a:cs typeface="Sakkal Majalla" pitchFamily="2" charset="-78"/>
            </a:endParaRPr>
          </a:p>
        </p:txBody>
      </p:sp>
      <p:sp>
        <p:nvSpPr>
          <p:cNvPr id="3" name="Content Placeholder 2"/>
          <p:cNvSpPr>
            <a:spLocks noGrp="1"/>
          </p:cNvSpPr>
          <p:nvPr>
            <p:ph idx="1"/>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marL="578358" indent="-514350" algn="r">
              <a:buNone/>
            </a:pPr>
            <a:r>
              <a:rPr lang="ar-JO" sz="2400" b="1" dirty="0" smtClean="0">
                <a:ln w="11430"/>
                <a:effectLst>
                  <a:glow rad="228600">
                    <a:schemeClr val="accent2">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1)مدينة قربطة ذات موقع المتوسط بين الساحل و الداخل قاعدة  الاندلس الاولى. </a:t>
            </a:r>
          </a:p>
          <a:p>
            <a:pPr marL="578358" indent="-514350" algn="r">
              <a:buNone/>
            </a:pPr>
            <a:r>
              <a:rPr lang="ar-JO" sz="2400" b="1" dirty="0" smtClean="0">
                <a:ln w="11430"/>
                <a:effectLst>
                  <a:glow rad="228600">
                    <a:schemeClr val="accent2">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                 اشهر هذه الولايات : ولاية الأندلس (قربطة واشبيلة)  , وولايةطليطلة , وولاية ماردة ,  وولاية سرقسطة , وولاية اربونة</a:t>
            </a:r>
          </a:p>
          <a:p>
            <a:pPr marL="578358" indent="-514350" algn="r">
              <a:buNone/>
            </a:pPr>
            <a:r>
              <a:rPr lang="ar-JO" sz="2400" b="1" dirty="0" smtClean="0">
                <a:ln w="11430"/>
                <a:effectLst>
                  <a:glow rad="228600">
                    <a:schemeClr val="accent2">
                      <a:satMod val="175000"/>
                      <a:alpha val="40000"/>
                    </a:schemeClr>
                  </a:glow>
                  <a:outerShdw blurRad="50800" dist="39000" dir="5460000" algn="tl">
                    <a:srgbClr val="000000">
                      <a:alpha val="38000"/>
                    </a:srgbClr>
                  </a:outerShdw>
                </a:effectLst>
                <a:latin typeface="Sakkal Majalla" pitchFamily="2" charset="-78"/>
                <a:cs typeface="Sakkal Majalla" pitchFamily="2" charset="-78"/>
              </a:rPr>
              <a:t> </a:t>
            </a:r>
          </a:p>
        </p:txBody>
      </p:sp>
      <p:pic>
        <p:nvPicPr>
          <p:cNvPr id="4" name="Picture 3" descr="الأندلس.jpg"/>
          <p:cNvPicPr>
            <a:picLocks noChangeAspect="1"/>
          </p:cNvPicPr>
          <p:nvPr/>
        </p:nvPicPr>
        <p:blipFill>
          <a:blip r:embed="rId2"/>
          <a:stretch>
            <a:fillRect/>
          </a:stretch>
        </p:blipFill>
        <p:spPr>
          <a:xfrm>
            <a:off x="228600" y="3124200"/>
            <a:ext cx="7010400" cy="3276600"/>
          </a:xfrm>
          <a:prstGeom prst="rect">
            <a:avLst/>
          </a:prstGeom>
        </p:spPr>
      </p:pic>
    </p:spTree>
  </p:cSld>
  <p:clrMapOvr>
    <a:masterClrMapping/>
  </p:clrMapOvr>
  <p:transition spd="med">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000">
              <a:srgbClr val="7FDF4F"/>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a:buNone/>
            </a:pPr>
            <a:r>
              <a:rPr lang="ar-JO" sz="2400" b="1" dirty="0" smtClean="0">
                <a:ln/>
                <a:effectLst>
                  <a:glow rad="101600">
                    <a:srgbClr val="74E945">
                      <a:alpha val="60000"/>
                    </a:srgbClr>
                  </a:glow>
                </a:effectLst>
              </a:rPr>
              <a:t>وال : هو المسؤول عن شؤون ولايته,و يتبع لكل ولاية مجموعة من المدن وهي الكور, و كل كورة يتبعها عدة اقاليم( قرى كبيرة), وكل اقليم يتبعه عدة اجزاء (أرياف).</a:t>
            </a:r>
          </a:p>
          <a:p>
            <a:pPr algn="r">
              <a:buNone/>
            </a:pPr>
            <a:endParaRPr lang="ar-JO" b="1" dirty="0" smtClean="0">
              <a:ln/>
              <a:effectLst>
                <a:glow rad="101600">
                  <a:srgbClr val="74E945">
                    <a:alpha val="60000"/>
                  </a:srgbClr>
                </a:glow>
              </a:effectLst>
            </a:endParaRPr>
          </a:p>
          <a:p>
            <a:pPr algn="r">
              <a:buNone/>
            </a:pPr>
            <a:r>
              <a:rPr lang="ar-JO" sz="2400" b="1" dirty="0" smtClean="0">
                <a:ln/>
                <a:effectLst>
                  <a:glow rad="101600">
                    <a:srgbClr val="74E945">
                      <a:alpha val="60000"/>
                    </a:srgbClr>
                  </a:glow>
                </a:effectLst>
              </a:rPr>
              <a:t>علل ساعدت طبيعة البلاد الجبلية في عملية التقسيم الاداري؟</a:t>
            </a:r>
          </a:p>
          <a:p>
            <a:pPr algn="r">
              <a:buNone/>
            </a:pPr>
            <a:r>
              <a:rPr lang="ar-JO" sz="2400" b="1" dirty="0" smtClean="0">
                <a:ln/>
                <a:effectLst>
                  <a:glow rad="101600">
                    <a:srgbClr val="74E945">
                      <a:alpha val="60000"/>
                    </a:srgbClr>
                  </a:glow>
                </a:effectLst>
              </a:rPr>
              <a:t>حدود الأندلس الطبيعية تصلح لأن تكون حدودا سياسية يمكن ان تتحول الى حدود</a:t>
            </a:r>
          </a:p>
          <a:p>
            <a:pPr algn="r">
              <a:buNone/>
            </a:pPr>
            <a:r>
              <a:rPr lang="ar-JO" sz="2400" b="1" dirty="0" smtClean="0">
                <a:ln/>
                <a:effectLst>
                  <a:glow rad="101600">
                    <a:srgbClr val="74E945">
                      <a:alpha val="60000"/>
                    </a:srgbClr>
                  </a:glow>
                </a:effectLst>
              </a:rPr>
              <a:t>ادارية واضحة المعالم.</a:t>
            </a:r>
          </a:p>
          <a:p>
            <a:pPr algn="r">
              <a:buNone/>
            </a:pPr>
            <a:r>
              <a:rPr lang="ar-JO" sz="2400" b="1" dirty="0" smtClean="0">
                <a:ln/>
                <a:effectLst>
                  <a:glow rad="101600">
                    <a:srgbClr val="74E945">
                      <a:alpha val="60000"/>
                    </a:srgbClr>
                  </a:glow>
                </a:effectLst>
              </a:rPr>
              <a:t>تأثر الأندلسيون ----&gt; 1) بالتنظيم الاداري في مشرق.</a:t>
            </a:r>
          </a:p>
          <a:p>
            <a:pPr algn="r">
              <a:buNone/>
            </a:pPr>
            <a:r>
              <a:rPr lang="ar-JO" sz="2400" b="1" dirty="0" smtClean="0">
                <a:ln/>
                <a:effectLst>
                  <a:glow rad="101600">
                    <a:srgbClr val="74E945">
                      <a:alpha val="60000"/>
                    </a:srgbClr>
                  </a:glow>
                </a:effectLst>
              </a:rPr>
              <a:t>                          2) المصطلحات والنظم الادارية الموجودة في المشرق                                 الاسلامي.   </a:t>
            </a:r>
          </a:p>
          <a:p>
            <a:pPr algn="r">
              <a:buNone/>
            </a:pPr>
            <a:endParaRPr lang="ar-JO" sz="2400" b="1" dirty="0" smtClean="0">
              <a:ln/>
              <a:effectLst>
                <a:glow rad="101600">
                  <a:srgbClr val="74E945">
                    <a:alpha val="60000"/>
                  </a:srgbClr>
                </a:glow>
              </a:effectLst>
            </a:endParaRPr>
          </a:p>
          <a:p>
            <a:pPr algn="r">
              <a:buNone/>
            </a:pPr>
            <a:endParaRPr lang="ar-JO" b="1" dirty="0" smtClean="0">
              <a:ln/>
              <a:effectLst>
                <a:glow rad="101600">
                  <a:srgbClr val="74E945">
                    <a:alpha val="60000"/>
                  </a:srgbClr>
                </a:glow>
              </a:effectLst>
            </a:endParaRPr>
          </a:p>
          <a:p>
            <a:pPr algn="r">
              <a:buNone/>
            </a:pPr>
            <a:endParaRPr lang="en-US" b="1" dirty="0">
              <a:ln/>
              <a:effectLst>
                <a:glow rad="101600">
                  <a:srgbClr val="74E945">
                    <a:alpha val="60000"/>
                  </a:srgbClr>
                </a:glow>
              </a:effectLst>
            </a:endParaRPr>
          </a:p>
        </p:txBody>
      </p:sp>
    </p:spTree>
  </p:cSld>
  <p:clrMapOvr>
    <a:masterClrMapping/>
  </p:clrMapOvr>
  <p:transition spd="med">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000">
              <a:schemeClr val="bg1">
                <a:lumMod val="50000"/>
              </a:schemeClr>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smtClean="0">
                <a:effectLst>
                  <a:glow rad="101600">
                    <a:srgbClr val="897E69"/>
                  </a:glow>
                </a:effectLst>
              </a:rPr>
              <a:t>عمل الطالبة: ليان ماهر و زينة الحاج علي</a:t>
            </a:r>
            <a:endParaRPr lang="en-US" dirty="0">
              <a:effectLst>
                <a:glow rad="101600">
                  <a:srgbClr val="897E69"/>
                </a:glow>
              </a:effectLst>
            </a:endParaRPr>
          </a:p>
        </p:txBody>
      </p:sp>
    </p:spTree>
  </p:cSld>
  <p:clrMapOvr>
    <a:masterClrMapping/>
  </p:clrMapOvr>
  <p:transition spd="med">
    <p:newsflash/>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878</TotalTime>
  <Words>511</Words>
  <Application>Microsoft Office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نظام الحكم و الادارة في الاندلس</vt:lpstr>
      <vt:lpstr>الخلافة في الأندلس</vt:lpstr>
      <vt:lpstr>Slide 3</vt:lpstr>
      <vt:lpstr>الوزارة والحجابة في الأندلس </vt:lpstr>
      <vt:lpstr>Slide 5</vt:lpstr>
      <vt:lpstr>القضاء في الأندلس</vt:lpstr>
      <vt:lpstr>التقسيم الاداري في الاندلس</vt:lpstr>
      <vt:lpstr>Slide 8</vt:lpstr>
      <vt:lpstr>عمل الطالبة: ليان ماهر و زينة الحاج علي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الحكم و الادارة في الاندلس</dc:title>
  <dc:creator>Maher</dc:creator>
  <cp:lastModifiedBy>Maher</cp:lastModifiedBy>
  <cp:revision>90</cp:revision>
  <dcterms:created xsi:type="dcterms:W3CDTF">2017-02-21T17:29:17Z</dcterms:created>
  <dcterms:modified xsi:type="dcterms:W3CDTF">2017-03-25T13:57:14Z</dcterms:modified>
</cp:coreProperties>
</file>