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C90BFC-7260-4432-8925-86D1A1EA1683}" type="datetimeFigureOut">
              <a:rPr lang="ar-JO" smtClean="0"/>
              <a:t>02/06/1438</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7AEC29EF-CEC0-40E9-805A-C62BE0524C44}" type="slidenum">
              <a:rPr lang="ar-JO" smtClean="0"/>
              <a:t>‹#›</a:t>
            </a:fld>
            <a:endParaRPr lang="ar-J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90BFC-7260-4432-8925-86D1A1EA1683}" type="datetimeFigureOut">
              <a:rPr lang="ar-JO" smtClean="0"/>
              <a:t>02/06/1438</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7AEC29EF-CEC0-40E9-805A-C62BE0524C44}" type="slidenum">
              <a:rPr lang="ar-JO" smtClean="0"/>
              <a:t>‹#›</a:t>
            </a:fld>
            <a:endParaRPr lang="ar-J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90BFC-7260-4432-8925-86D1A1EA1683}" type="datetimeFigureOut">
              <a:rPr lang="ar-JO" smtClean="0"/>
              <a:t>02/06/1438</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7AEC29EF-CEC0-40E9-805A-C62BE0524C44}" type="slidenum">
              <a:rPr lang="ar-JO" smtClean="0"/>
              <a:t>‹#›</a:t>
            </a:fld>
            <a:endParaRPr lang="ar-J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C90BFC-7260-4432-8925-86D1A1EA1683}" type="datetimeFigureOut">
              <a:rPr lang="ar-JO" smtClean="0"/>
              <a:t>02/06/1438</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7AEC29EF-CEC0-40E9-805A-C62BE0524C44}" type="slidenum">
              <a:rPr lang="ar-JO" smtClean="0"/>
              <a:t>‹#›</a:t>
            </a:fld>
            <a:endParaRPr lang="ar-J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96C90BFC-7260-4432-8925-86D1A1EA1683}" type="datetimeFigureOut">
              <a:rPr lang="ar-JO" smtClean="0"/>
              <a:t>02/06/1438</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7AEC29EF-CEC0-40E9-805A-C62BE0524C44}" type="slidenum">
              <a:rPr lang="ar-JO" smtClean="0"/>
              <a:t>‹#›</a:t>
            </a:fld>
            <a:endParaRPr lang="ar-J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C90BFC-7260-4432-8925-86D1A1EA1683}" type="datetimeFigureOut">
              <a:rPr lang="ar-JO" smtClean="0"/>
              <a:t>02/06/1438</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7AEC29EF-CEC0-40E9-805A-C62BE0524C44}" type="slidenum">
              <a:rPr lang="ar-JO" smtClean="0"/>
              <a:t>‹#›</a:t>
            </a:fld>
            <a:endParaRPr lang="ar-JO"/>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C90BFC-7260-4432-8925-86D1A1EA1683}" type="datetimeFigureOut">
              <a:rPr lang="ar-JO" smtClean="0"/>
              <a:t>02/06/1438</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7AEC29EF-CEC0-40E9-805A-C62BE0524C44}" type="slidenum">
              <a:rPr lang="ar-JO" smtClean="0"/>
              <a:t>‹#›</a:t>
            </a:fld>
            <a:endParaRPr lang="ar-J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C90BFC-7260-4432-8925-86D1A1EA1683}" type="datetimeFigureOut">
              <a:rPr lang="ar-JO" smtClean="0"/>
              <a:t>02/06/1438</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p>
            <a:fld id="{7AEC29EF-CEC0-40E9-805A-C62BE0524C44}" type="slidenum">
              <a:rPr lang="ar-JO" smtClean="0"/>
              <a:t>‹#›</a:t>
            </a:fld>
            <a:endParaRPr lang="ar-J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C90BFC-7260-4432-8925-86D1A1EA1683}" type="datetimeFigureOut">
              <a:rPr lang="ar-JO" smtClean="0"/>
              <a:t>02/06/1438</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p:txBody>
          <a:bodyPr/>
          <a:lstStyle/>
          <a:p>
            <a:fld id="{7AEC29EF-CEC0-40E9-805A-C62BE0524C44}" type="slidenum">
              <a:rPr lang="ar-JO" smtClean="0"/>
              <a:t>‹#›</a:t>
            </a:fld>
            <a:endParaRPr lang="ar-J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96C90BFC-7260-4432-8925-86D1A1EA1683}" type="datetimeFigureOut">
              <a:rPr lang="ar-JO" smtClean="0"/>
              <a:t>02/06/1438</a:t>
            </a:fld>
            <a:endParaRPr lang="ar-JO"/>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ar-JO"/>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7AEC29EF-CEC0-40E9-805A-C62BE0524C44}" type="slidenum">
              <a:rPr lang="ar-JO" smtClean="0"/>
              <a:t>‹#›</a:t>
            </a:fld>
            <a:endParaRPr lang="ar-J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C90BFC-7260-4432-8925-86D1A1EA1683}" type="datetimeFigureOut">
              <a:rPr lang="ar-JO" smtClean="0"/>
              <a:t>02/06/1438</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7AEC29EF-CEC0-40E9-805A-C62BE0524C44}" type="slidenum">
              <a:rPr lang="ar-JO" smtClean="0"/>
              <a:t>‹#›</a:t>
            </a:fld>
            <a:endParaRPr lang="ar-J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96C90BFC-7260-4432-8925-86D1A1EA1683}" type="datetimeFigureOut">
              <a:rPr lang="ar-JO" smtClean="0"/>
              <a:t>02/06/1438</a:t>
            </a:fld>
            <a:endParaRPr lang="ar-JO"/>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ar-JO"/>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7AEC29EF-CEC0-40E9-805A-C62BE0524C44}" type="slidenum">
              <a:rPr lang="ar-JO" smtClean="0"/>
              <a:t>‹#›</a:t>
            </a:fld>
            <a:endParaRPr lang="ar-JO"/>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700773" y="1622045"/>
            <a:ext cx="6356630" cy="1204306"/>
          </a:xfrm>
        </p:spPr>
        <p:txBody>
          <a:bodyPr/>
          <a:lstStyle/>
          <a:p>
            <a:r>
              <a:rPr lang="ar-JO" dirty="0" smtClean="0">
                <a:solidFill>
                  <a:schemeClr val="accent2"/>
                </a:solidFill>
              </a:rPr>
              <a:t>مشكلات تواجه الشباب (المخدرات والتدخين)</a:t>
            </a:r>
            <a:endParaRPr lang="ar-JO" dirty="0">
              <a:solidFill>
                <a:schemeClr val="accent2"/>
              </a:solidFill>
            </a:endParaRPr>
          </a:p>
        </p:txBody>
      </p:sp>
    </p:spTree>
    <p:extLst>
      <p:ext uri="{BB962C8B-B14F-4D97-AF65-F5344CB8AC3E}">
        <p14:creationId xmlns:p14="http://schemas.microsoft.com/office/powerpoint/2010/main" val="7706590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332656"/>
            <a:ext cx="8568952" cy="3416320"/>
          </a:xfrm>
          <a:prstGeom prst="rect">
            <a:avLst/>
          </a:prstGeom>
          <a:noFill/>
        </p:spPr>
        <p:txBody>
          <a:bodyPr wrap="square" rtlCol="1">
            <a:spAutoFit/>
          </a:bodyPr>
          <a:lstStyle/>
          <a:p>
            <a:r>
              <a:rPr lang="ar-JO" sz="3600" dirty="0" smtClean="0">
                <a:solidFill>
                  <a:schemeClr val="accent2"/>
                </a:solidFill>
              </a:rPr>
              <a:t>4-</a:t>
            </a:r>
            <a:r>
              <a:rPr lang="ar-JO" sz="3600" dirty="0" smtClean="0"/>
              <a:t>الدور الحكومي في مكافحة التدخين:</a:t>
            </a:r>
          </a:p>
          <a:p>
            <a:r>
              <a:rPr lang="ar-JO" sz="3600" dirty="0" smtClean="0">
                <a:solidFill>
                  <a:schemeClr val="accent3"/>
                </a:solidFill>
              </a:rPr>
              <a:t>-</a:t>
            </a:r>
            <a:r>
              <a:rPr lang="ar-JO" sz="3600" dirty="0" smtClean="0"/>
              <a:t>أصدرت الحكومة الأردنية قانونا بتاريخ </a:t>
            </a:r>
            <a:r>
              <a:rPr lang="ar-JO" sz="3600" dirty="0" smtClean="0">
                <a:solidFill>
                  <a:schemeClr val="accent2"/>
                </a:solidFill>
              </a:rPr>
              <a:t>(21-1-2015)</a:t>
            </a:r>
            <a:r>
              <a:rPr lang="ar-JO" sz="3600" dirty="0" smtClean="0"/>
              <a:t>بأن يعاقب بالحبس مدة لا تقل عن شهر ولا تزيد عن ثلاثة أشهر أو بغرامة لاتقل عن مائة دينار ولا تزيد على مئتي دينار كل من قام بتدخين أي من منتجات التبغ في الأماكن العامة المحظور التدخين فيها </a:t>
            </a:r>
            <a:endParaRPr lang="ar-JO" sz="3600" dirty="0">
              <a:solidFill>
                <a:schemeClr val="accent3"/>
              </a:solidFill>
            </a:endParaRPr>
          </a:p>
        </p:txBody>
      </p:sp>
    </p:spTree>
    <p:extLst>
      <p:ext uri="{BB962C8B-B14F-4D97-AF65-F5344CB8AC3E}">
        <p14:creationId xmlns:p14="http://schemas.microsoft.com/office/powerpoint/2010/main" val="28247033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3528" y="404664"/>
            <a:ext cx="8424936" cy="3416320"/>
          </a:xfrm>
          <a:prstGeom prst="rect">
            <a:avLst/>
          </a:prstGeom>
          <a:noFill/>
        </p:spPr>
        <p:txBody>
          <a:bodyPr wrap="square" rtlCol="1">
            <a:spAutoFit/>
          </a:bodyPr>
          <a:lstStyle/>
          <a:p>
            <a:r>
              <a:rPr lang="ar-JO" sz="3600" dirty="0" smtClean="0">
                <a:solidFill>
                  <a:schemeClr val="accent2"/>
                </a:solidFill>
              </a:rPr>
              <a:t>5-</a:t>
            </a:r>
            <a:r>
              <a:rPr lang="ar-JO" sz="3600" dirty="0" smtClean="0"/>
              <a:t>موقف الدين من التدخين:</a:t>
            </a:r>
          </a:p>
          <a:p>
            <a:r>
              <a:rPr lang="ar-JO" sz="3600" dirty="0" smtClean="0">
                <a:solidFill>
                  <a:schemeClr val="accent3"/>
                </a:solidFill>
              </a:rPr>
              <a:t>-</a:t>
            </a:r>
            <a:r>
              <a:rPr lang="ar-JO" sz="3600" dirty="0" smtClean="0"/>
              <a:t>ان التدخين يسبب أضرار صحية بجسم الانسان,ونستنتج من ايات القران الكريم موقفا من التدخين.</a:t>
            </a:r>
          </a:p>
          <a:p>
            <a:r>
              <a:rPr lang="ar-JO" sz="3600" dirty="0" smtClean="0">
                <a:solidFill>
                  <a:schemeClr val="accent2"/>
                </a:solidFill>
              </a:rPr>
              <a:t>-</a:t>
            </a:r>
            <a:r>
              <a:rPr lang="ar-JO" sz="3600" dirty="0" smtClean="0"/>
              <a:t>قال الله تعالى:</a:t>
            </a:r>
            <a:r>
              <a:rPr lang="ar-JO" sz="3600" dirty="0" smtClean="0">
                <a:solidFill>
                  <a:schemeClr val="accent2"/>
                </a:solidFill>
              </a:rPr>
              <a:t>(</a:t>
            </a:r>
            <a:r>
              <a:rPr lang="ar-JO" sz="3600" dirty="0" smtClean="0"/>
              <a:t>ولا تقتلو أنفسكم ان الله كان بكم رحيما</a:t>
            </a:r>
            <a:r>
              <a:rPr lang="ar-JO" sz="3600" dirty="0" smtClean="0">
                <a:solidFill>
                  <a:schemeClr val="accent2"/>
                </a:solidFill>
              </a:rPr>
              <a:t>)</a:t>
            </a:r>
            <a:endParaRPr lang="ar-JO" sz="3600" dirty="0" smtClean="0"/>
          </a:p>
          <a:p>
            <a:r>
              <a:rPr lang="ar-JO" sz="3600" dirty="0" smtClean="0">
                <a:solidFill>
                  <a:schemeClr val="accent3"/>
                </a:solidFill>
              </a:rPr>
              <a:t>-</a:t>
            </a:r>
            <a:r>
              <a:rPr lang="ar-JO" sz="3600" dirty="0" smtClean="0"/>
              <a:t>تدل هذه الاية على النهي عن كل ما يؤدي الى ضرر,والدخان من أسباب الضرر والهلاك.</a:t>
            </a:r>
            <a:endParaRPr lang="ar-JO" sz="3600" dirty="0">
              <a:solidFill>
                <a:schemeClr val="accent3"/>
              </a:solidFill>
            </a:endParaRPr>
          </a:p>
        </p:txBody>
      </p:sp>
    </p:spTree>
    <p:extLst>
      <p:ext uri="{BB962C8B-B14F-4D97-AF65-F5344CB8AC3E}">
        <p14:creationId xmlns:p14="http://schemas.microsoft.com/office/powerpoint/2010/main" val="24029139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404663"/>
            <a:ext cx="9144000" cy="4524315"/>
          </a:xfrm>
          <a:prstGeom prst="rect">
            <a:avLst/>
          </a:prstGeom>
          <a:noFill/>
        </p:spPr>
        <p:txBody>
          <a:bodyPr wrap="square" rtlCol="1">
            <a:spAutoFit/>
          </a:bodyPr>
          <a:lstStyle/>
          <a:p>
            <a:r>
              <a:rPr lang="ar-JO" sz="3600" dirty="0" smtClean="0">
                <a:solidFill>
                  <a:schemeClr val="accent3"/>
                </a:solidFill>
              </a:rPr>
              <a:t>*ثانيا:</a:t>
            </a:r>
            <a:r>
              <a:rPr lang="ar-JO" sz="3600" dirty="0" smtClean="0"/>
              <a:t>المخدرات</a:t>
            </a:r>
          </a:p>
          <a:p>
            <a:r>
              <a:rPr lang="ar-JO" sz="3600" dirty="0" smtClean="0">
                <a:solidFill>
                  <a:schemeClr val="accent2"/>
                </a:solidFill>
              </a:rPr>
              <a:t>-</a:t>
            </a:r>
            <a:r>
              <a:rPr lang="ar-JO" sz="3600" dirty="0" smtClean="0"/>
              <a:t>المخدرات تؤثر بشكل سلبي على الفرد والمجتمع والدولة ,وتؤدي الى أضرار نفسية وصحية واجتماعية واقتصادية,وهي تشكل سلوكا منحرفا وخسارة فردية ووطنية,وتؤدي الى تفسخ اجتماعي ناتج عن تراجع القيم والأعراف الاجتماعية والوازع الديني لدى المتعاطي.</a:t>
            </a:r>
          </a:p>
          <a:p>
            <a:endParaRPr lang="ar-JO" sz="3600" dirty="0" smtClean="0">
              <a:solidFill>
                <a:schemeClr val="accent2"/>
              </a:solidFill>
            </a:endParaRPr>
          </a:p>
          <a:p>
            <a:endParaRPr lang="ar-JO" sz="3600" dirty="0" smtClean="0"/>
          </a:p>
        </p:txBody>
      </p:sp>
    </p:spTree>
    <p:extLst>
      <p:ext uri="{BB962C8B-B14F-4D97-AF65-F5344CB8AC3E}">
        <p14:creationId xmlns:p14="http://schemas.microsoft.com/office/powerpoint/2010/main" val="24130219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404664"/>
            <a:ext cx="8712968" cy="2862322"/>
          </a:xfrm>
          <a:prstGeom prst="rect">
            <a:avLst/>
          </a:prstGeom>
          <a:noFill/>
        </p:spPr>
        <p:txBody>
          <a:bodyPr wrap="square" rtlCol="1">
            <a:spAutoFit/>
          </a:bodyPr>
          <a:lstStyle/>
          <a:p>
            <a:r>
              <a:rPr lang="ar-JO" sz="3600" dirty="0" smtClean="0">
                <a:solidFill>
                  <a:schemeClr val="accent2"/>
                </a:solidFill>
              </a:rPr>
              <a:t>*</a:t>
            </a:r>
            <a:r>
              <a:rPr lang="ar-JO" sz="3600" dirty="0" smtClean="0"/>
              <a:t>لماذا أصبحت المخدرات حربا تسعى جميع المجتمعات للاشتراك فيها؟</a:t>
            </a:r>
          </a:p>
          <a:p>
            <a:r>
              <a:rPr lang="ar-JO" sz="3600" dirty="0" smtClean="0">
                <a:solidFill>
                  <a:schemeClr val="accent3"/>
                </a:solidFill>
              </a:rPr>
              <a:t>-</a:t>
            </a:r>
            <a:r>
              <a:rPr lang="ar-JO" sz="3600" dirty="0" smtClean="0"/>
              <a:t>لأنها تشكل تهديدا لأمنها,فهي أشد فتكا ودمارا في أثارها الاجتماعية والاقتصادية والانسانية من الحروب العسكرية.</a:t>
            </a:r>
          </a:p>
          <a:p>
            <a:endParaRPr lang="ar-JO" sz="3600" dirty="0">
              <a:solidFill>
                <a:schemeClr val="accent3"/>
              </a:solidFill>
            </a:endParaRPr>
          </a:p>
        </p:txBody>
      </p:sp>
    </p:spTree>
    <p:extLst>
      <p:ext uri="{BB962C8B-B14F-4D97-AF65-F5344CB8AC3E}">
        <p14:creationId xmlns:p14="http://schemas.microsoft.com/office/powerpoint/2010/main" val="35937265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2616"/>
            <a:ext cx="9144000" cy="5078313"/>
          </a:xfrm>
          <a:prstGeom prst="rect">
            <a:avLst/>
          </a:prstGeom>
          <a:noFill/>
        </p:spPr>
        <p:txBody>
          <a:bodyPr wrap="square" rtlCol="1">
            <a:spAutoFit/>
          </a:bodyPr>
          <a:lstStyle/>
          <a:p>
            <a:r>
              <a:rPr lang="ar-JO" sz="3600" dirty="0" smtClean="0">
                <a:solidFill>
                  <a:schemeClr val="accent2"/>
                </a:solidFill>
              </a:rPr>
              <a:t>1-</a:t>
            </a:r>
            <a:r>
              <a:rPr lang="ar-JO" sz="3600" dirty="0" smtClean="0"/>
              <a:t>أسباب تعاطي المخدرات:</a:t>
            </a:r>
          </a:p>
          <a:p>
            <a:r>
              <a:rPr lang="ar-JO" sz="3600" dirty="0" smtClean="0">
                <a:solidFill>
                  <a:schemeClr val="accent3"/>
                </a:solidFill>
              </a:rPr>
              <a:t>أ-</a:t>
            </a:r>
            <a:r>
              <a:rPr lang="ar-JO" sz="3600" dirty="0" smtClean="0"/>
              <a:t>العوامل الأسرية:يساهم التفكك الأسري,أو وجود هذه الظاهرة بين الأقارب في احتمال اقبال الأبناء على التعاطي, على عكس العلاقات التي يسودوها الحب والتفاهم.</a:t>
            </a:r>
          </a:p>
          <a:p>
            <a:r>
              <a:rPr lang="ar-JO" sz="3600" dirty="0" smtClean="0">
                <a:solidFill>
                  <a:schemeClr val="accent3"/>
                </a:solidFill>
              </a:rPr>
              <a:t>ب-</a:t>
            </a:r>
            <a:r>
              <a:rPr lang="ar-JO" sz="3600" dirty="0" smtClean="0"/>
              <a:t>رفاق السوق الذين يشجعون رفاقهم على التعاطي وخوض التجربة.</a:t>
            </a:r>
          </a:p>
          <a:p>
            <a:r>
              <a:rPr lang="ar-JO" sz="3600" dirty="0" smtClean="0">
                <a:solidFill>
                  <a:schemeClr val="accent3"/>
                </a:solidFill>
              </a:rPr>
              <a:t>ج-</a:t>
            </a:r>
            <a:r>
              <a:rPr lang="ar-JO" sz="3600" dirty="0" smtClean="0"/>
              <a:t>العامل الاقتصادي المتمثل في البطالة,وانخفاض المستوى التعليمي,وما ينتج من هذه الظروف السيئة من عدم اشباع الحاجات الأساسية للأفراد.</a:t>
            </a:r>
            <a:endParaRPr lang="ar-JO" sz="3600" dirty="0" smtClean="0">
              <a:solidFill>
                <a:schemeClr val="accent3"/>
              </a:solidFill>
            </a:endParaRPr>
          </a:p>
        </p:txBody>
      </p:sp>
    </p:spTree>
    <p:extLst>
      <p:ext uri="{BB962C8B-B14F-4D97-AF65-F5344CB8AC3E}">
        <p14:creationId xmlns:p14="http://schemas.microsoft.com/office/powerpoint/2010/main" val="4815103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260648"/>
            <a:ext cx="8856984" cy="3970318"/>
          </a:xfrm>
          <a:prstGeom prst="rect">
            <a:avLst/>
          </a:prstGeom>
          <a:noFill/>
        </p:spPr>
        <p:txBody>
          <a:bodyPr wrap="square" rtlCol="1">
            <a:spAutoFit/>
          </a:bodyPr>
          <a:lstStyle/>
          <a:p>
            <a:r>
              <a:rPr lang="ar-JO" sz="3600" dirty="0" smtClean="0">
                <a:solidFill>
                  <a:schemeClr val="accent3"/>
                </a:solidFill>
              </a:rPr>
              <a:t>د-</a:t>
            </a:r>
            <a:r>
              <a:rPr lang="ar-JO" sz="3600" dirty="0" smtClean="0"/>
              <a:t>ضعف الشخصية,وعدم القدرة على التكيف.</a:t>
            </a:r>
          </a:p>
          <a:p>
            <a:endParaRPr lang="ar-JO" sz="3600" dirty="0">
              <a:solidFill>
                <a:schemeClr val="accent2"/>
              </a:solidFill>
            </a:endParaRPr>
          </a:p>
          <a:p>
            <a:r>
              <a:rPr lang="ar-JO" sz="3600" dirty="0" smtClean="0">
                <a:solidFill>
                  <a:schemeClr val="accent2"/>
                </a:solidFill>
              </a:rPr>
              <a:t>2-</a:t>
            </a:r>
            <a:r>
              <a:rPr lang="ar-JO" sz="3600" dirty="0" smtClean="0"/>
              <a:t>أضرار المخدرات:</a:t>
            </a:r>
          </a:p>
          <a:p>
            <a:r>
              <a:rPr lang="ar-JO" sz="3600" dirty="0" smtClean="0">
                <a:solidFill>
                  <a:schemeClr val="accent3"/>
                </a:solidFill>
              </a:rPr>
              <a:t>أ-</a:t>
            </a:r>
            <a:r>
              <a:rPr lang="ar-JO" sz="3600" dirty="0" smtClean="0"/>
              <a:t>الأضرار الصحية:مثل أمراض القلب والضغط والكبد, والتأثير على الجهاز الجهاز الهضمي,ونقص القدرات العقلية,وولادة أطفال مشوهين نتيجة تعاطي المخدرات خلال فترة الحمل.</a:t>
            </a:r>
            <a:endParaRPr lang="ar-JO" sz="3600" dirty="0">
              <a:solidFill>
                <a:schemeClr val="accent3"/>
              </a:solidFill>
            </a:endParaRPr>
          </a:p>
        </p:txBody>
      </p:sp>
    </p:spTree>
    <p:extLst>
      <p:ext uri="{BB962C8B-B14F-4D97-AF65-F5344CB8AC3E}">
        <p14:creationId xmlns:p14="http://schemas.microsoft.com/office/powerpoint/2010/main" val="27903470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332656"/>
            <a:ext cx="8856984" cy="3970318"/>
          </a:xfrm>
          <a:prstGeom prst="rect">
            <a:avLst/>
          </a:prstGeom>
          <a:noFill/>
        </p:spPr>
        <p:txBody>
          <a:bodyPr wrap="square" rtlCol="1">
            <a:spAutoFit/>
          </a:bodyPr>
          <a:lstStyle/>
          <a:p>
            <a:r>
              <a:rPr lang="ar-JO" sz="3600" dirty="0" smtClean="0">
                <a:solidFill>
                  <a:schemeClr val="accent3"/>
                </a:solidFill>
              </a:rPr>
              <a:t>ب-</a:t>
            </a:r>
            <a:r>
              <a:rPr lang="ar-JO" sz="3600" dirty="0" smtClean="0"/>
              <a:t>الأضرار الاقتصادية:يؤدي تعاطي المخدرات الى حرمان الأبناء من فرص التعليم,والحصول على العلاج اللازم والسكن الملائم, ويؤثر على الدولة من خلال ما تنفقه على مكافحة هذه الافة.</a:t>
            </a:r>
          </a:p>
          <a:p>
            <a:r>
              <a:rPr lang="ar-JO" sz="3600" dirty="0" smtClean="0">
                <a:solidFill>
                  <a:schemeClr val="accent3"/>
                </a:solidFill>
              </a:rPr>
              <a:t>ج-</a:t>
            </a:r>
            <a:r>
              <a:rPr lang="ar-JO" sz="3600" dirty="0" smtClean="0"/>
              <a:t>الأضرار الاجتماعية:يؤدي تعاطي المخدرات الى زيادة نسبة الجريمة وارتفاع معدلات الطلاق والعنف الأسري, وما ينتج عنه تفكك الأسرة.</a:t>
            </a:r>
            <a:endParaRPr lang="ar-JO" sz="3600" dirty="0">
              <a:solidFill>
                <a:schemeClr val="accent3"/>
              </a:solidFill>
            </a:endParaRPr>
          </a:p>
        </p:txBody>
      </p:sp>
    </p:spTree>
    <p:extLst>
      <p:ext uri="{BB962C8B-B14F-4D97-AF65-F5344CB8AC3E}">
        <p14:creationId xmlns:p14="http://schemas.microsoft.com/office/powerpoint/2010/main" val="20701351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332656"/>
            <a:ext cx="8352928" cy="3416320"/>
          </a:xfrm>
          <a:prstGeom prst="rect">
            <a:avLst/>
          </a:prstGeom>
          <a:noFill/>
        </p:spPr>
        <p:txBody>
          <a:bodyPr wrap="square" rtlCol="1">
            <a:spAutoFit/>
          </a:bodyPr>
          <a:lstStyle/>
          <a:p>
            <a:r>
              <a:rPr lang="ar-JO" sz="3600" dirty="0" smtClean="0">
                <a:solidFill>
                  <a:schemeClr val="accent3"/>
                </a:solidFill>
              </a:rPr>
              <a:t>د-</a:t>
            </a:r>
            <a:r>
              <a:rPr lang="ar-JO" sz="3600" dirty="0" smtClean="0"/>
              <a:t>الأضرار النفسية:يؤدي تعاطي المخدرات الى الخلل في ادراك الزمن والمسافات,ويسبب أثار نفسية سيئة مثل القلق,والاكتئاب,والتوتر,والشعور بعدم الاستقرار,والعصبية,واهمال النفس والمظهر العام.</a:t>
            </a:r>
          </a:p>
          <a:p>
            <a:r>
              <a:rPr lang="ar-JO" sz="3600" dirty="0" smtClean="0">
                <a:solidFill>
                  <a:schemeClr val="accent3"/>
                </a:solidFill>
              </a:rPr>
              <a:t>ه-</a:t>
            </a:r>
            <a:r>
              <a:rPr lang="ar-JO" sz="3600" dirty="0" smtClean="0"/>
              <a:t>ضياع مستقبل الأفراد والأسرة والاضرار بالاخرين.</a:t>
            </a:r>
          </a:p>
          <a:p>
            <a:r>
              <a:rPr lang="ar-JO" sz="3600" dirty="0" smtClean="0">
                <a:solidFill>
                  <a:schemeClr val="accent3"/>
                </a:solidFill>
              </a:rPr>
              <a:t>و-</a:t>
            </a:r>
            <a:r>
              <a:rPr lang="ar-JO" sz="3600" dirty="0" smtClean="0"/>
              <a:t>العقوبة أو السجن.</a:t>
            </a:r>
            <a:endParaRPr lang="ar-JO" sz="3600" dirty="0">
              <a:solidFill>
                <a:schemeClr val="accent3"/>
              </a:solidFill>
            </a:endParaRPr>
          </a:p>
        </p:txBody>
      </p:sp>
    </p:spTree>
    <p:extLst>
      <p:ext uri="{BB962C8B-B14F-4D97-AF65-F5344CB8AC3E}">
        <p14:creationId xmlns:p14="http://schemas.microsoft.com/office/powerpoint/2010/main" val="11927714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404664"/>
            <a:ext cx="8784976" cy="3970318"/>
          </a:xfrm>
          <a:prstGeom prst="rect">
            <a:avLst/>
          </a:prstGeom>
          <a:noFill/>
        </p:spPr>
        <p:txBody>
          <a:bodyPr wrap="square" rtlCol="1">
            <a:spAutoFit/>
          </a:bodyPr>
          <a:lstStyle/>
          <a:p>
            <a:r>
              <a:rPr lang="ar-JO" sz="3600" dirty="0" smtClean="0">
                <a:solidFill>
                  <a:schemeClr val="accent2"/>
                </a:solidFill>
              </a:rPr>
              <a:t>3-</a:t>
            </a:r>
            <a:r>
              <a:rPr lang="ar-JO" sz="3600" dirty="0" smtClean="0"/>
              <a:t>الوقاية من المخدرات:</a:t>
            </a:r>
          </a:p>
          <a:p>
            <a:r>
              <a:rPr lang="ar-JO" sz="3600" dirty="0" smtClean="0">
                <a:solidFill>
                  <a:schemeClr val="accent3"/>
                </a:solidFill>
              </a:rPr>
              <a:t>-الوقاية:</a:t>
            </a:r>
            <a:r>
              <a:rPr lang="ar-JO" sz="3600" dirty="0" smtClean="0"/>
              <a:t>فعل مخطط له تقوم به </a:t>
            </a:r>
            <a:r>
              <a:rPr lang="ar-JO" sz="3600" smtClean="0"/>
              <a:t>تحسبا لظهور </a:t>
            </a:r>
            <a:r>
              <a:rPr lang="ar-JO" sz="3600" dirty="0" smtClean="0"/>
              <a:t>مشكلة معينة أو المضاعفات لمشكلة كانت قائمة أصلا وذلك بهدف الاعاقة الجزئية أو الكاملة </a:t>
            </a:r>
            <a:r>
              <a:rPr lang="ar-JO" sz="3600" smtClean="0"/>
              <a:t>للمشكلة والمضاعفات </a:t>
            </a:r>
            <a:r>
              <a:rPr lang="ar-JO" sz="3600" dirty="0" smtClean="0"/>
              <a:t>معا.</a:t>
            </a:r>
          </a:p>
          <a:p>
            <a:r>
              <a:rPr lang="ar-JO" sz="3600" dirty="0" smtClean="0">
                <a:solidFill>
                  <a:schemeClr val="accent3"/>
                </a:solidFill>
              </a:rPr>
              <a:t>أ-</a:t>
            </a:r>
            <a:r>
              <a:rPr lang="ar-JO" sz="3600" dirty="0" smtClean="0"/>
              <a:t>التوعية بمخاطر المخدرات, من خلال المحاضرات في المدارس والجامعات, واصدار مجلات لمكافحة المخدرات, وموقع الكتروني.</a:t>
            </a:r>
            <a:endParaRPr lang="ar-JO" sz="3600" dirty="0">
              <a:solidFill>
                <a:schemeClr val="accent3"/>
              </a:solidFill>
            </a:endParaRPr>
          </a:p>
        </p:txBody>
      </p:sp>
    </p:spTree>
    <p:extLst>
      <p:ext uri="{BB962C8B-B14F-4D97-AF65-F5344CB8AC3E}">
        <p14:creationId xmlns:p14="http://schemas.microsoft.com/office/powerpoint/2010/main" val="28071785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7544" y="476672"/>
            <a:ext cx="8424936" cy="3416320"/>
          </a:xfrm>
          <a:prstGeom prst="rect">
            <a:avLst/>
          </a:prstGeom>
          <a:noFill/>
        </p:spPr>
        <p:txBody>
          <a:bodyPr wrap="square" rtlCol="1">
            <a:spAutoFit/>
          </a:bodyPr>
          <a:lstStyle/>
          <a:p>
            <a:r>
              <a:rPr lang="ar-JO" sz="3600" dirty="0" smtClean="0">
                <a:solidFill>
                  <a:schemeClr val="accent3"/>
                </a:solidFill>
              </a:rPr>
              <a:t>ب-</a:t>
            </a:r>
            <a:r>
              <a:rPr lang="ar-JO" sz="3600" dirty="0" smtClean="0"/>
              <a:t>التعاون مع ادارات مكافحة المخدرات في عدد من الدول,والملاحقة القضائية للأفراد المتورطين.</a:t>
            </a:r>
          </a:p>
          <a:p>
            <a:r>
              <a:rPr lang="ar-JO" sz="3600" dirty="0" smtClean="0">
                <a:solidFill>
                  <a:schemeClr val="accent3"/>
                </a:solidFill>
              </a:rPr>
              <a:t>ج-</a:t>
            </a:r>
            <a:r>
              <a:rPr lang="ar-JO" sz="3600" dirty="0" smtClean="0"/>
              <a:t>المشاركة في المؤتمرات الدولية الخاصة بالمكافحة.</a:t>
            </a:r>
          </a:p>
          <a:p>
            <a:r>
              <a:rPr lang="ar-JO" sz="3600" dirty="0" smtClean="0">
                <a:solidFill>
                  <a:schemeClr val="accent3"/>
                </a:solidFill>
              </a:rPr>
              <a:t>د-</a:t>
            </a:r>
            <a:r>
              <a:rPr lang="ar-JO" sz="3600" dirty="0" smtClean="0"/>
              <a:t>سن التشريعات الرادعة.</a:t>
            </a:r>
          </a:p>
          <a:p>
            <a:r>
              <a:rPr lang="ar-JO" sz="3600" dirty="0" smtClean="0">
                <a:solidFill>
                  <a:schemeClr val="accent3"/>
                </a:solidFill>
              </a:rPr>
              <a:t>ه-</a:t>
            </a:r>
            <a:r>
              <a:rPr lang="ar-JO" sz="3600" dirty="0" smtClean="0"/>
              <a:t>انشاء دائرة خاصة لهذه الغاية تتعاون داخليا وخارجيا من أجل ضبط البائعين ومكافحة التهريب .</a:t>
            </a:r>
            <a:endParaRPr lang="ar-JO" sz="3600" dirty="0">
              <a:solidFill>
                <a:schemeClr val="accent3"/>
              </a:solidFill>
            </a:endParaRPr>
          </a:p>
        </p:txBody>
      </p:sp>
    </p:spTree>
    <p:extLst>
      <p:ext uri="{BB962C8B-B14F-4D97-AF65-F5344CB8AC3E}">
        <p14:creationId xmlns:p14="http://schemas.microsoft.com/office/powerpoint/2010/main" val="27378686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9552" y="271949"/>
            <a:ext cx="8280920" cy="3970318"/>
          </a:xfrm>
          <a:prstGeom prst="rect">
            <a:avLst/>
          </a:prstGeom>
          <a:noFill/>
        </p:spPr>
        <p:txBody>
          <a:bodyPr wrap="square" rtlCol="1">
            <a:spAutoFit/>
          </a:bodyPr>
          <a:lstStyle/>
          <a:p>
            <a:r>
              <a:rPr lang="ar-JO" sz="3600" dirty="0" smtClean="0">
                <a:solidFill>
                  <a:schemeClr val="accent3"/>
                </a:solidFill>
              </a:rPr>
              <a:t>*</a:t>
            </a:r>
            <a:r>
              <a:rPr lang="ar-JO" sz="3600" dirty="0" smtClean="0"/>
              <a:t>من أخطر المشكلات التي يعاني منها الشباب,مشكلتا التدخين وتعاطي المخدرات بأنواعها .</a:t>
            </a:r>
          </a:p>
          <a:p>
            <a:endParaRPr lang="ar-JO" sz="3600" dirty="0" smtClean="0">
              <a:solidFill>
                <a:schemeClr val="accent3"/>
              </a:solidFill>
            </a:endParaRPr>
          </a:p>
          <a:p>
            <a:r>
              <a:rPr lang="ar-JO" sz="3600" dirty="0" smtClean="0">
                <a:solidFill>
                  <a:schemeClr val="accent3"/>
                </a:solidFill>
              </a:rPr>
              <a:t>*أولا: </a:t>
            </a:r>
            <a:r>
              <a:rPr lang="ar-JO" sz="3600" dirty="0" smtClean="0"/>
              <a:t>التدخين </a:t>
            </a:r>
          </a:p>
          <a:p>
            <a:r>
              <a:rPr lang="ar-JO" sz="3600" dirty="0" smtClean="0">
                <a:solidFill>
                  <a:schemeClr val="accent3"/>
                </a:solidFill>
              </a:rPr>
              <a:t>-</a:t>
            </a:r>
            <a:r>
              <a:rPr lang="ar-JO" sz="3600" dirty="0" smtClean="0"/>
              <a:t> التدخين من العادات السلبية التي انتشرت في معظم دول العالم , على الرغم من تأكيد العلماء والخبراء على مخاطر التدخين الصحية والاجتماعية والاقتصادية .</a:t>
            </a:r>
            <a:endParaRPr lang="ar-JO" sz="3600" dirty="0" smtClean="0">
              <a:solidFill>
                <a:schemeClr val="accent2"/>
              </a:solidFill>
            </a:endParaRPr>
          </a:p>
        </p:txBody>
      </p:sp>
    </p:spTree>
    <p:extLst>
      <p:ext uri="{BB962C8B-B14F-4D97-AF65-F5344CB8AC3E}">
        <p14:creationId xmlns:p14="http://schemas.microsoft.com/office/powerpoint/2010/main" val="25856209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33000" y="1340768"/>
            <a:ext cx="3415264" cy="1200329"/>
          </a:xfrm>
          <a:prstGeom prst="rect">
            <a:avLst/>
          </a:prstGeom>
          <a:noFill/>
        </p:spPr>
        <p:txBody>
          <a:bodyPr wrap="square" rtlCol="0">
            <a:spAutoFit/>
          </a:bodyPr>
          <a:lstStyle/>
          <a:p>
            <a:r>
              <a:rPr lang="ar-JO" dirty="0" smtClean="0"/>
              <a:t>حنين أبو شهاب </a:t>
            </a:r>
            <a:br>
              <a:rPr lang="ar-JO" dirty="0" smtClean="0"/>
            </a:br>
            <a:r>
              <a:rPr lang="ar-JO" dirty="0" smtClean="0"/>
              <a:t>لانا أبو شهاب </a:t>
            </a:r>
            <a:br>
              <a:rPr lang="ar-JO" dirty="0" smtClean="0"/>
            </a:br>
            <a:r>
              <a:rPr lang="ar-JO" dirty="0" smtClean="0"/>
              <a:t>ياسمين عبابنة </a:t>
            </a:r>
            <a:br>
              <a:rPr lang="ar-JO" dirty="0" smtClean="0"/>
            </a:br>
            <a:r>
              <a:rPr lang="ar-JO" dirty="0" smtClean="0"/>
              <a:t>تاسع أ</a:t>
            </a:r>
            <a:endParaRPr lang="en-US" dirty="0"/>
          </a:p>
        </p:txBody>
      </p:sp>
    </p:spTree>
    <p:extLst>
      <p:ext uri="{BB962C8B-B14F-4D97-AF65-F5344CB8AC3E}">
        <p14:creationId xmlns:p14="http://schemas.microsoft.com/office/powerpoint/2010/main" val="485261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0816" y="51480"/>
            <a:ext cx="8424936" cy="5632311"/>
          </a:xfrm>
          <a:prstGeom prst="rect">
            <a:avLst/>
          </a:prstGeom>
          <a:noFill/>
        </p:spPr>
        <p:txBody>
          <a:bodyPr wrap="square" rtlCol="1">
            <a:spAutoFit/>
          </a:bodyPr>
          <a:lstStyle/>
          <a:p>
            <a:r>
              <a:rPr lang="ar-JO" sz="3600" dirty="0" smtClean="0">
                <a:solidFill>
                  <a:schemeClr val="accent2"/>
                </a:solidFill>
              </a:rPr>
              <a:t>1-</a:t>
            </a:r>
            <a:r>
              <a:rPr lang="ar-JO" sz="3600" dirty="0" smtClean="0">
                <a:solidFill>
                  <a:srgbClr val="FFC000"/>
                </a:solidFill>
              </a:rPr>
              <a:t> </a:t>
            </a:r>
            <a:r>
              <a:rPr lang="ar-JO" sz="3600" dirty="0" smtClean="0"/>
              <a:t>الأسباب المؤدية الى التدخين:</a:t>
            </a:r>
          </a:p>
          <a:p>
            <a:r>
              <a:rPr lang="ar-JO" sz="3600" dirty="0" smtClean="0">
                <a:solidFill>
                  <a:schemeClr val="accent3"/>
                </a:solidFill>
              </a:rPr>
              <a:t>1- </a:t>
            </a:r>
            <a:r>
              <a:rPr lang="ar-JO" sz="3600" dirty="0" smtClean="0"/>
              <a:t>الاضطراب العائلي.</a:t>
            </a:r>
          </a:p>
          <a:p>
            <a:r>
              <a:rPr lang="ar-JO" sz="3600" dirty="0" smtClean="0">
                <a:solidFill>
                  <a:schemeClr val="accent3"/>
                </a:solidFill>
              </a:rPr>
              <a:t>2- </a:t>
            </a:r>
            <a:r>
              <a:rPr lang="ar-JO" sz="3600" dirty="0" smtClean="0"/>
              <a:t>التربية الخاطئة للأبناء.</a:t>
            </a:r>
          </a:p>
          <a:p>
            <a:r>
              <a:rPr lang="ar-JO" sz="3600" dirty="0" smtClean="0">
                <a:solidFill>
                  <a:schemeClr val="accent3"/>
                </a:solidFill>
              </a:rPr>
              <a:t>3- </a:t>
            </a:r>
            <a:r>
              <a:rPr lang="ar-JO" sz="3600" dirty="0" smtClean="0"/>
              <a:t>رفاق السوء.</a:t>
            </a:r>
          </a:p>
          <a:p>
            <a:r>
              <a:rPr lang="ar-JO" sz="3600" dirty="0" smtClean="0">
                <a:solidFill>
                  <a:schemeClr val="accent3"/>
                </a:solidFill>
              </a:rPr>
              <a:t>4- </a:t>
            </a:r>
            <a:r>
              <a:rPr lang="ar-JO" sz="3600" dirty="0" smtClean="0"/>
              <a:t>الجهل بأضرار التدخين.</a:t>
            </a:r>
          </a:p>
          <a:p>
            <a:r>
              <a:rPr lang="ar-JO" sz="3600" dirty="0" smtClean="0">
                <a:solidFill>
                  <a:schemeClr val="accent3"/>
                </a:solidFill>
              </a:rPr>
              <a:t>5- </a:t>
            </a:r>
            <a:r>
              <a:rPr lang="ar-JO" sz="3600" dirty="0" smtClean="0"/>
              <a:t>الاعتقاد الخاطئ أن التدخين يزيل التوتر والقلق,أو أنه نوع من تحقيق الذات والاستقلال عن الوالدين</a:t>
            </a:r>
            <a:r>
              <a:rPr lang="ar-JO" sz="3600" dirty="0"/>
              <a:t>,</a:t>
            </a:r>
            <a:r>
              <a:rPr lang="ar-JO" sz="3600" dirty="0" smtClean="0">
                <a:solidFill>
                  <a:schemeClr val="accent3"/>
                </a:solidFill>
              </a:rPr>
              <a:t> </a:t>
            </a:r>
            <a:r>
              <a:rPr lang="ar-JO" sz="3600" dirty="0" smtClean="0"/>
              <a:t>وأن ممارسته نوع من الرقي </a:t>
            </a:r>
            <a:r>
              <a:rPr lang="ar-JO" sz="3600" smtClean="0"/>
              <a:t>الاجتماعي .</a:t>
            </a:r>
            <a:endParaRPr lang="ar-JO" sz="3600" dirty="0" smtClean="0"/>
          </a:p>
          <a:p>
            <a:r>
              <a:rPr lang="ar-JO" sz="3600" dirty="0">
                <a:solidFill>
                  <a:schemeClr val="accent3"/>
                </a:solidFill>
              </a:rPr>
              <a:t>6</a:t>
            </a:r>
            <a:r>
              <a:rPr lang="ar-JO" sz="3600" dirty="0" smtClean="0">
                <a:solidFill>
                  <a:schemeClr val="accent3"/>
                </a:solidFill>
              </a:rPr>
              <a:t>- </a:t>
            </a:r>
            <a:r>
              <a:rPr lang="ar-JO" sz="3600" dirty="0" smtClean="0"/>
              <a:t>واهمال المؤسسات التربوية الرقابة على الأبناء.</a:t>
            </a:r>
            <a:endParaRPr lang="ar-JO" sz="3600" dirty="0" smtClean="0">
              <a:solidFill>
                <a:schemeClr val="accent3"/>
              </a:solidFill>
            </a:endParaRPr>
          </a:p>
          <a:p>
            <a:endParaRPr lang="ar-JO" sz="3600" dirty="0">
              <a:solidFill>
                <a:schemeClr val="accent3"/>
              </a:solidFill>
            </a:endParaRPr>
          </a:p>
        </p:txBody>
      </p:sp>
    </p:spTree>
    <p:extLst>
      <p:ext uri="{BB962C8B-B14F-4D97-AF65-F5344CB8AC3E}">
        <p14:creationId xmlns:p14="http://schemas.microsoft.com/office/powerpoint/2010/main" val="30357477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7016" y="8424"/>
            <a:ext cx="8856984" cy="5632311"/>
          </a:xfrm>
          <a:prstGeom prst="rect">
            <a:avLst/>
          </a:prstGeom>
          <a:noFill/>
        </p:spPr>
        <p:txBody>
          <a:bodyPr wrap="square" rtlCol="1">
            <a:spAutoFit/>
          </a:bodyPr>
          <a:lstStyle/>
          <a:p>
            <a:r>
              <a:rPr lang="ar-JO" sz="3600" dirty="0" smtClean="0">
                <a:solidFill>
                  <a:schemeClr val="accent2"/>
                </a:solidFill>
              </a:rPr>
              <a:t>2- </a:t>
            </a:r>
            <a:r>
              <a:rPr lang="ar-JO" sz="3600" dirty="0" smtClean="0"/>
              <a:t>أثر التدخين على صحة الفرد:</a:t>
            </a:r>
          </a:p>
          <a:p>
            <a:r>
              <a:rPr lang="ar-JO" sz="3600" dirty="0" smtClean="0">
                <a:solidFill>
                  <a:schemeClr val="accent3"/>
                </a:solidFill>
              </a:rPr>
              <a:t>-</a:t>
            </a:r>
            <a:r>
              <a:rPr lang="ar-JO" sz="3600" dirty="0" smtClean="0"/>
              <a:t>لا يتوقف تأثير التدخين على الشخص نفسه فقط, ايضا يؤثر على الأفراد المحيطين به.</a:t>
            </a:r>
          </a:p>
          <a:p>
            <a:r>
              <a:rPr lang="ar-JO" sz="3600" dirty="0" smtClean="0">
                <a:solidFill>
                  <a:schemeClr val="accent3"/>
                </a:solidFill>
              </a:rPr>
              <a:t>-</a:t>
            </a:r>
            <a:r>
              <a:rPr lang="ar-JO" sz="3600" dirty="0" smtClean="0"/>
              <a:t>التدخين يؤدي الى مجموعة من الأمراض:</a:t>
            </a:r>
          </a:p>
          <a:p>
            <a:r>
              <a:rPr lang="ar-JO" sz="3600" dirty="0" smtClean="0">
                <a:solidFill>
                  <a:schemeClr val="accent3"/>
                </a:solidFill>
              </a:rPr>
              <a:t>1-</a:t>
            </a:r>
            <a:r>
              <a:rPr lang="ar-JO" sz="3600" dirty="0"/>
              <a:t> </a:t>
            </a:r>
            <a:r>
              <a:rPr lang="ar-JO" sz="3600" dirty="0" smtClean="0"/>
              <a:t>أمراض السرطان.</a:t>
            </a:r>
          </a:p>
          <a:p>
            <a:r>
              <a:rPr lang="ar-JO" sz="3600" dirty="0" smtClean="0">
                <a:solidFill>
                  <a:schemeClr val="accent3"/>
                </a:solidFill>
              </a:rPr>
              <a:t>2- </a:t>
            </a:r>
            <a:r>
              <a:rPr lang="ar-JO" sz="3600" dirty="0" smtClean="0"/>
              <a:t>أمراض القلب.</a:t>
            </a:r>
          </a:p>
          <a:p>
            <a:r>
              <a:rPr lang="ar-JO" sz="3600" dirty="0" smtClean="0">
                <a:solidFill>
                  <a:schemeClr val="accent3"/>
                </a:solidFill>
              </a:rPr>
              <a:t>3- </a:t>
            </a:r>
            <a:r>
              <a:rPr lang="ar-JO" sz="3600" dirty="0" smtClean="0"/>
              <a:t>امراض الشرايين الدماغية.</a:t>
            </a:r>
          </a:p>
          <a:p>
            <a:r>
              <a:rPr lang="ar-JO" sz="3600" dirty="0" smtClean="0">
                <a:solidFill>
                  <a:schemeClr val="accent3"/>
                </a:solidFill>
              </a:rPr>
              <a:t>4- </a:t>
            </a:r>
            <a:r>
              <a:rPr lang="ar-JO" sz="3600" dirty="0" smtClean="0"/>
              <a:t>أمراض الجهاز التنفسي.</a:t>
            </a:r>
          </a:p>
          <a:p>
            <a:r>
              <a:rPr lang="ar-JO" sz="3600" dirty="0" smtClean="0">
                <a:solidFill>
                  <a:schemeClr val="accent3"/>
                </a:solidFill>
              </a:rPr>
              <a:t>5- </a:t>
            </a:r>
            <a:r>
              <a:rPr lang="ar-JO" sz="3600" dirty="0" smtClean="0"/>
              <a:t>قرحة المعدة.</a:t>
            </a:r>
            <a:endParaRPr lang="ar-JO" sz="3600" dirty="0" smtClean="0">
              <a:solidFill>
                <a:schemeClr val="accent3"/>
              </a:solidFill>
            </a:endParaRPr>
          </a:p>
          <a:p>
            <a:pPr marL="571500" indent="-571500">
              <a:buFontTx/>
              <a:buChar char="-"/>
            </a:pPr>
            <a:endParaRPr lang="ar-JO" sz="3600" dirty="0">
              <a:solidFill>
                <a:schemeClr val="accent3"/>
              </a:solidFill>
            </a:endParaRPr>
          </a:p>
        </p:txBody>
      </p:sp>
    </p:spTree>
    <p:extLst>
      <p:ext uri="{BB962C8B-B14F-4D97-AF65-F5344CB8AC3E}">
        <p14:creationId xmlns:p14="http://schemas.microsoft.com/office/powerpoint/2010/main" val="24255146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404664"/>
            <a:ext cx="8280920" cy="3416320"/>
          </a:xfrm>
          <a:prstGeom prst="rect">
            <a:avLst/>
          </a:prstGeom>
          <a:noFill/>
        </p:spPr>
        <p:txBody>
          <a:bodyPr wrap="square" rtlCol="1">
            <a:spAutoFit/>
          </a:bodyPr>
          <a:lstStyle/>
          <a:p>
            <a:r>
              <a:rPr lang="ar-JO" sz="3600" dirty="0" smtClean="0">
                <a:solidFill>
                  <a:schemeClr val="accent3"/>
                </a:solidFill>
              </a:rPr>
              <a:t>6- </a:t>
            </a:r>
            <a:r>
              <a:rPr lang="ar-JO" sz="3600" dirty="0" smtClean="0"/>
              <a:t>تسوس الأسنان.</a:t>
            </a:r>
          </a:p>
          <a:p>
            <a:r>
              <a:rPr lang="ar-JO" sz="3600" dirty="0" smtClean="0">
                <a:solidFill>
                  <a:schemeClr val="accent3"/>
                </a:solidFill>
              </a:rPr>
              <a:t>7- </a:t>
            </a:r>
            <a:r>
              <a:rPr lang="ar-JO" sz="3600" dirty="0" smtClean="0"/>
              <a:t>الأثار الضارة للتدخين على النساء الحوامل :</a:t>
            </a:r>
            <a:endParaRPr lang="ar-JO" sz="3600" dirty="0" smtClean="0">
              <a:solidFill>
                <a:schemeClr val="accent2"/>
              </a:solidFill>
            </a:endParaRPr>
          </a:p>
          <a:p>
            <a:r>
              <a:rPr lang="ar-JO" sz="3600" dirty="0" smtClean="0">
                <a:solidFill>
                  <a:schemeClr val="accent2"/>
                </a:solidFill>
              </a:rPr>
              <a:t>-</a:t>
            </a:r>
            <a:r>
              <a:rPr lang="ar-JO" sz="3600" dirty="0" smtClean="0"/>
              <a:t>حدوث الاجهاض.</a:t>
            </a:r>
          </a:p>
          <a:p>
            <a:r>
              <a:rPr lang="ar-JO" sz="3600" dirty="0" smtClean="0">
                <a:solidFill>
                  <a:schemeClr val="accent2"/>
                </a:solidFill>
              </a:rPr>
              <a:t>-</a:t>
            </a:r>
            <a:r>
              <a:rPr lang="ar-JO" sz="3600" dirty="0" smtClean="0"/>
              <a:t>ازدياد نسبة وفيات الجنين قبل الولادة.</a:t>
            </a:r>
          </a:p>
          <a:p>
            <a:r>
              <a:rPr lang="ar-JO" sz="3600" dirty="0" smtClean="0">
                <a:solidFill>
                  <a:schemeClr val="accent2"/>
                </a:solidFill>
              </a:rPr>
              <a:t>-</a:t>
            </a:r>
            <a:r>
              <a:rPr lang="ar-JO" sz="3600" dirty="0" smtClean="0"/>
              <a:t>نقص نمو الجنين عند تعرض الحامل للتدخين.</a:t>
            </a:r>
            <a:endParaRPr lang="ar-JO" sz="3600" dirty="0" smtClean="0">
              <a:solidFill>
                <a:schemeClr val="accent2"/>
              </a:solidFill>
            </a:endParaRPr>
          </a:p>
          <a:p>
            <a:pPr marL="571500" indent="-571500">
              <a:buFontTx/>
              <a:buChar char="-"/>
            </a:pPr>
            <a:endParaRPr lang="ar-JO" sz="3600" dirty="0" smtClean="0">
              <a:solidFill>
                <a:schemeClr val="accent2"/>
              </a:solidFill>
            </a:endParaRPr>
          </a:p>
        </p:txBody>
      </p:sp>
    </p:spTree>
    <p:extLst>
      <p:ext uri="{BB962C8B-B14F-4D97-AF65-F5344CB8AC3E}">
        <p14:creationId xmlns:p14="http://schemas.microsoft.com/office/powerpoint/2010/main" val="1252750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476672"/>
            <a:ext cx="8712968" cy="2862322"/>
          </a:xfrm>
          <a:prstGeom prst="rect">
            <a:avLst/>
          </a:prstGeom>
          <a:noFill/>
        </p:spPr>
        <p:txBody>
          <a:bodyPr wrap="square" rtlCol="1">
            <a:spAutoFit/>
          </a:bodyPr>
          <a:lstStyle/>
          <a:p>
            <a:r>
              <a:rPr lang="ar-JO" sz="3600" dirty="0" smtClean="0">
                <a:solidFill>
                  <a:schemeClr val="accent3"/>
                </a:solidFill>
              </a:rPr>
              <a:t>*</a:t>
            </a:r>
            <a:r>
              <a:rPr lang="ar-JO" sz="3600" dirty="0" smtClean="0"/>
              <a:t>من مكونات الدخان:</a:t>
            </a:r>
          </a:p>
          <a:p>
            <a:r>
              <a:rPr lang="ar-JO" sz="3600" dirty="0" smtClean="0">
                <a:solidFill>
                  <a:schemeClr val="accent3"/>
                </a:solidFill>
              </a:rPr>
              <a:t>1-</a:t>
            </a:r>
            <a:r>
              <a:rPr lang="ar-JO" sz="3600" dirty="0" smtClean="0"/>
              <a:t>النيكوتين.</a:t>
            </a:r>
          </a:p>
          <a:p>
            <a:r>
              <a:rPr lang="ar-JO" sz="3600" dirty="0" smtClean="0">
                <a:solidFill>
                  <a:schemeClr val="accent3"/>
                </a:solidFill>
              </a:rPr>
              <a:t>2-</a:t>
            </a:r>
            <a:r>
              <a:rPr lang="ar-JO" sz="3600" dirty="0" smtClean="0"/>
              <a:t>التبغ.</a:t>
            </a:r>
          </a:p>
          <a:p>
            <a:r>
              <a:rPr lang="ar-JO" sz="3600" dirty="0" smtClean="0">
                <a:solidFill>
                  <a:schemeClr val="accent2"/>
                </a:solidFill>
              </a:rPr>
              <a:t>-</a:t>
            </a:r>
            <a:r>
              <a:rPr lang="ar-JO" sz="3600" dirty="0"/>
              <a:t>وهذه المكونات تشكلُ خطراً على الصحة وتؤثر عليها </a:t>
            </a:r>
            <a:r>
              <a:rPr lang="ar-JO" sz="3600" dirty="0" smtClean="0"/>
              <a:t>سلبيا.</a:t>
            </a:r>
            <a:endParaRPr lang="ar-JO" sz="3600" dirty="0" smtClean="0">
              <a:solidFill>
                <a:schemeClr val="accent2"/>
              </a:solidFill>
            </a:endParaRPr>
          </a:p>
        </p:txBody>
      </p:sp>
    </p:spTree>
    <p:extLst>
      <p:ext uri="{BB962C8B-B14F-4D97-AF65-F5344CB8AC3E}">
        <p14:creationId xmlns:p14="http://schemas.microsoft.com/office/powerpoint/2010/main" val="12891503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116632"/>
            <a:ext cx="8352928" cy="5078313"/>
          </a:xfrm>
          <a:prstGeom prst="rect">
            <a:avLst/>
          </a:prstGeom>
          <a:noFill/>
        </p:spPr>
        <p:txBody>
          <a:bodyPr wrap="square" rtlCol="1">
            <a:spAutoFit/>
          </a:bodyPr>
          <a:lstStyle/>
          <a:p>
            <a:r>
              <a:rPr lang="ar-JO" sz="3600" dirty="0" smtClean="0">
                <a:solidFill>
                  <a:schemeClr val="accent3"/>
                </a:solidFill>
              </a:rPr>
              <a:t>*</a:t>
            </a:r>
            <a:r>
              <a:rPr lang="ar-JO" sz="3600" dirty="0" smtClean="0"/>
              <a:t>معلومات عن التدخين:</a:t>
            </a:r>
          </a:p>
          <a:p>
            <a:r>
              <a:rPr lang="ar-JO" sz="3600" dirty="0" smtClean="0">
                <a:solidFill>
                  <a:schemeClr val="accent2"/>
                </a:solidFill>
              </a:rPr>
              <a:t>-</a:t>
            </a:r>
            <a:r>
              <a:rPr lang="ar-JO" sz="3600" dirty="0"/>
              <a:t>جلطات الدم الناتجة عن التدخين يمكن أن تسبب السكتة الدماغية. </a:t>
            </a:r>
          </a:p>
          <a:p>
            <a:r>
              <a:rPr lang="ar-JO" sz="3600" dirty="0" smtClean="0">
                <a:solidFill>
                  <a:schemeClr val="accent2"/>
                </a:solidFill>
              </a:rPr>
              <a:t>-</a:t>
            </a:r>
            <a:r>
              <a:rPr lang="ar-JO" sz="3600" dirty="0"/>
              <a:t>التدخين من الممكن أن يكون له أعراض سلبية على الجلد، فهو قادر على التسبب بتلون الجلد والتجاعييد والشيخوخة المبكرة. </a:t>
            </a:r>
          </a:p>
          <a:p>
            <a:r>
              <a:rPr lang="ar-JO" sz="3600" dirty="0" smtClean="0">
                <a:solidFill>
                  <a:schemeClr val="accent2"/>
                </a:solidFill>
              </a:rPr>
              <a:t>-</a:t>
            </a:r>
            <a:r>
              <a:rPr lang="ar-JO" sz="3600" dirty="0"/>
              <a:t>التدخين يزيد من نسب </a:t>
            </a:r>
            <a:r>
              <a:rPr lang="ar-JO" sz="3600" dirty="0" smtClean="0"/>
              <a:t>الكولسترول في الدم  </a:t>
            </a:r>
            <a:r>
              <a:rPr lang="ar-JO" sz="3600" dirty="0"/>
              <a:t>وهذا الأمر يؤدي </a:t>
            </a:r>
            <a:r>
              <a:rPr lang="ar-JO" sz="3600" dirty="0" smtClean="0"/>
              <a:t>إلى تصلب الشرايين</a:t>
            </a:r>
            <a:r>
              <a:rPr lang="ar-JO" sz="3600" dirty="0"/>
              <a:t> ويزيد من خطر تجلط </a:t>
            </a:r>
            <a:r>
              <a:rPr lang="ar-JO" sz="3600" dirty="0" smtClean="0"/>
              <a:t>الدم.</a:t>
            </a:r>
            <a:endParaRPr lang="ar-JO" sz="3600" dirty="0">
              <a:solidFill>
                <a:schemeClr val="accent2"/>
              </a:solidFill>
            </a:endParaRPr>
          </a:p>
          <a:p>
            <a:endParaRPr lang="ar-JO" sz="3600" dirty="0">
              <a:solidFill>
                <a:schemeClr val="accent3"/>
              </a:solidFill>
            </a:endParaRPr>
          </a:p>
        </p:txBody>
      </p:sp>
    </p:spTree>
    <p:extLst>
      <p:ext uri="{BB962C8B-B14F-4D97-AF65-F5344CB8AC3E}">
        <p14:creationId xmlns:p14="http://schemas.microsoft.com/office/powerpoint/2010/main" val="17227842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548680"/>
            <a:ext cx="9036496" cy="1754326"/>
          </a:xfrm>
          <a:prstGeom prst="rect">
            <a:avLst/>
          </a:prstGeom>
          <a:noFill/>
        </p:spPr>
        <p:txBody>
          <a:bodyPr wrap="square" rtlCol="1">
            <a:spAutoFit/>
          </a:bodyPr>
          <a:lstStyle/>
          <a:p>
            <a:r>
              <a:rPr lang="ar-JO" sz="3600" dirty="0" smtClean="0">
                <a:solidFill>
                  <a:schemeClr val="accent3"/>
                </a:solidFill>
              </a:rPr>
              <a:t>*</a:t>
            </a:r>
            <a:r>
              <a:rPr lang="ar-JO" sz="3600" dirty="0" smtClean="0"/>
              <a:t>كيف يمكن الحد من ظاهرة التدخين؟</a:t>
            </a:r>
          </a:p>
          <a:p>
            <a:r>
              <a:rPr lang="ar-JO" sz="3600" dirty="0" smtClean="0">
                <a:solidFill>
                  <a:schemeClr val="accent2"/>
                </a:solidFill>
              </a:rPr>
              <a:t>1-</a:t>
            </a:r>
            <a:r>
              <a:rPr lang="ar-MA" sz="3600" dirty="0"/>
              <a:t>منع تدخين السجائر في أماكن العمل والمرافق </a:t>
            </a:r>
            <a:r>
              <a:rPr lang="ar-MA" sz="3600" dirty="0" smtClean="0"/>
              <a:t>العمومية</a:t>
            </a:r>
            <a:r>
              <a:rPr lang="ar-JO" sz="3600" dirty="0" smtClean="0"/>
              <a:t>.</a:t>
            </a:r>
          </a:p>
          <a:p>
            <a:r>
              <a:rPr lang="ar-JO" sz="3600" dirty="0" smtClean="0">
                <a:solidFill>
                  <a:schemeClr val="accent2"/>
                </a:solidFill>
              </a:rPr>
              <a:t>2-</a:t>
            </a:r>
            <a:r>
              <a:rPr lang="ar-MA" sz="3600" dirty="0"/>
              <a:t>الزيادة في ثمن السجائر.</a:t>
            </a:r>
            <a:endParaRPr lang="ar-JO" sz="3600" dirty="0">
              <a:solidFill>
                <a:schemeClr val="accent2"/>
              </a:solidFill>
            </a:endParaRPr>
          </a:p>
        </p:txBody>
      </p:sp>
    </p:spTree>
    <p:extLst>
      <p:ext uri="{BB962C8B-B14F-4D97-AF65-F5344CB8AC3E}">
        <p14:creationId xmlns:p14="http://schemas.microsoft.com/office/powerpoint/2010/main" val="2398991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512" y="404664"/>
            <a:ext cx="8784976" cy="3970318"/>
          </a:xfrm>
          <a:prstGeom prst="rect">
            <a:avLst/>
          </a:prstGeom>
          <a:noFill/>
        </p:spPr>
        <p:txBody>
          <a:bodyPr wrap="square" rtlCol="1">
            <a:spAutoFit/>
          </a:bodyPr>
          <a:lstStyle/>
          <a:p>
            <a:r>
              <a:rPr lang="ar-JO" sz="3600" dirty="0" smtClean="0">
                <a:solidFill>
                  <a:schemeClr val="accent2"/>
                </a:solidFill>
              </a:rPr>
              <a:t>3-</a:t>
            </a:r>
            <a:r>
              <a:rPr lang="ar-JO" sz="3600" dirty="0" smtClean="0"/>
              <a:t>الأثار الاقتصادية والاجتماعية للتدخين:</a:t>
            </a:r>
          </a:p>
          <a:p>
            <a:r>
              <a:rPr lang="ar-JO" sz="3600" dirty="0" smtClean="0">
                <a:solidFill>
                  <a:schemeClr val="accent3"/>
                </a:solidFill>
              </a:rPr>
              <a:t>*</a:t>
            </a:r>
            <a:r>
              <a:rPr lang="ar-JO" sz="3600" dirty="0" smtClean="0"/>
              <a:t>لماذا يعد التدخين خسارة اقتصادية للفرد والمجتمع؟</a:t>
            </a:r>
          </a:p>
          <a:p>
            <a:r>
              <a:rPr lang="ar-JO" sz="3600" dirty="0" smtClean="0">
                <a:solidFill>
                  <a:schemeClr val="accent2"/>
                </a:solidFill>
              </a:rPr>
              <a:t>-</a:t>
            </a:r>
            <a:r>
              <a:rPr lang="ar-JO" sz="3600" dirty="0" smtClean="0"/>
              <a:t>لأن معظم مواد التدخين تستورد من الخارج مقابل أموال ضخمة.</a:t>
            </a:r>
          </a:p>
          <a:p>
            <a:r>
              <a:rPr lang="ar-JO" sz="3600" dirty="0" smtClean="0">
                <a:solidFill>
                  <a:schemeClr val="accent2"/>
                </a:solidFill>
              </a:rPr>
              <a:t>-</a:t>
            </a:r>
            <a:r>
              <a:rPr lang="ar-JO" sz="3600" dirty="0" smtClean="0"/>
              <a:t>اثقال كاهل الدولة بنفقات كثيرة تصرف على المستشفيات لمعالجة المصابين بأمراض التدخين.</a:t>
            </a:r>
          </a:p>
          <a:p>
            <a:endParaRPr lang="ar-JO" sz="3600" dirty="0">
              <a:solidFill>
                <a:schemeClr val="accent2"/>
              </a:solidFill>
            </a:endParaRPr>
          </a:p>
        </p:txBody>
      </p:sp>
    </p:spTree>
    <p:extLst>
      <p:ext uri="{BB962C8B-B14F-4D97-AF65-F5344CB8AC3E}">
        <p14:creationId xmlns:p14="http://schemas.microsoft.com/office/powerpoint/2010/main" val="32368941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287</TotalTime>
  <Words>765</Words>
  <Application>Microsoft Office PowerPoint</Application>
  <PresentationFormat>On-screen Show (4:3)</PresentationFormat>
  <Paragraphs>71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Angles</vt:lpstr>
      <vt:lpstr>مشكلات تواجه الشباب (المخدرات والتدخين)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مشكلات تواجه الشباب (المخدرات والتدخين)</dc:title>
  <dc:creator>ASUS</dc:creator>
  <cp:lastModifiedBy>Board</cp:lastModifiedBy>
  <cp:revision>27</cp:revision>
  <dcterms:created xsi:type="dcterms:W3CDTF">2017-02-24T11:35:34Z</dcterms:created>
  <dcterms:modified xsi:type="dcterms:W3CDTF">2017-02-28T18:27:08Z</dcterms:modified>
</cp:coreProperties>
</file>