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0" r:id="rId1"/>
  </p:sldMasterIdLst>
  <p:notesMasterIdLst>
    <p:notesMasterId r:id="rId13"/>
  </p:notesMasterIdLst>
  <p:sldIdLst>
    <p:sldId id="268" r:id="rId2"/>
    <p:sldId id="267" r:id="rId3"/>
    <p:sldId id="259" r:id="rId4"/>
    <p:sldId id="260" r:id="rId5"/>
    <p:sldId id="261" r:id="rId6"/>
    <p:sldId id="262" r:id="rId7"/>
    <p:sldId id="263" r:id="rId8"/>
    <p:sldId id="264" r:id="rId9"/>
    <p:sldId id="265" r:id="rId10"/>
    <p:sldId id="266" r:id="rId11"/>
    <p:sldId id="269" r:id="rId1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26" autoAdjust="0"/>
    <p:restoredTop sz="94660"/>
  </p:normalViewPr>
  <p:slideViewPr>
    <p:cSldViewPr>
      <p:cViewPr varScale="1">
        <p:scale>
          <a:sx n="66" d="100"/>
          <a:sy n="66" d="100"/>
        </p:scale>
        <p:origin x="-152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D1D407-CF6D-4BEC-81F4-66EC68CD9446}"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ar-JO"/>
        </a:p>
      </dgm:t>
    </dgm:pt>
    <dgm:pt modelId="{59E2AAF3-B717-49BD-B74B-38EF83625A4A}">
      <dgm:prSet phldrT="[Text]"/>
      <dgm:spPr/>
      <dgm:t>
        <a:bodyPr/>
        <a:lstStyle/>
        <a:p>
          <a:pPr rtl="1"/>
          <a:r>
            <a:rPr lang="ar-JO" dirty="0" smtClean="0"/>
            <a:t>الطاقة العضلية</a:t>
          </a:r>
          <a:endParaRPr lang="ar-JO" dirty="0"/>
        </a:p>
      </dgm:t>
    </dgm:pt>
    <dgm:pt modelId="{A5E9B759-7010-49C3-85ED-024E5931120A}" type="parTrans" cxnId="{8F1B0EAF-6C94-4CF1-8BAB-09F9179FB75B}">
      <dgm:prSet/>
      <dgm:spPr/>
      <dgm:t>
        <a:bodyPr/>
        <a:lstStyle/>
        <a:p>
          <a:pPr rtl="1"/>
          <a:endParaRPr lang="ar-JO"/>
        </a:p>
      </dgm:t>
    </dgm:pt>
    <dgm:pt modelId="{869BA9E2-F2EF-45E0-8F3B-B58D87B87539}" type="sibTrans" cxnId="{8F1B0EAF-6C94-4CF1-8BAB-09F9179FB75B}">
      <dgm:prSet/>
      <dgm:spPr/>
      <dgm:t>
        <a:bodyPr/>
        <a:lstStyle/>
        <a:p>
          <a:pPr rtl="1"/>
          <a:endParaRPr lang="ar-JO"/>
        </a:p>
      </dgm:t>
    </dgm:pt>
    <dgm:pt modelId="{3A663C71-45B5-4944-AAB2-7F2E730AE627}">
      <dgm:prSet phldrT="[Text]"/>
      <dgm:spPr/>
      <dgm:t>
        <a:bodyPr/>
        <a:lstStyle/>
        <a:p>
          <a:pPr rtl="1"/>
          <a:r>
            <a:rPr lang="ar-JO" dirty="0" smtClean="0"/>
            <a:t>النار</a:t>
          </a:r>
          <a:endParaRPr lang="ar-JO" dirty="0"/>
        </a:p>
      </dgm:t>
    </dgm:pt>
    <dgm:pt modelId="{BA9DC51E-3F16-4A82-B0EC-8EE6F4E308A7}" type="parTrans" cxnId="{9E8E1F8C-4317-48DD-B570-A229B30E14C9}">
      <dgm:prSet/>
      <dgm:spPr/>
      <dgm:t>
        <a:bodyPr/>
        <a:lstStyle/>
        <a:p>
          <a:pPr rtl="1"/>
          <a:endParaRPr lang="ar-JO"/>
        </a:p>
      </dgm:t>
    </dgm:pt>
    <dgm:pt modelId="{E48739FC-2E82-497B-98C3-11F6E2180CE8}" type="sibTrans" cxnId="{9E8E1F8C-4317-48DD-B570-A229B30E14C9}">
      <dgm:prSet/>
      <dgm:spPr/>
      <dgm:t>
        <a:bodyPr/>
        <a:lstStyle/>
        <a:p>
          <a:pPr rtl="1"/>
          <a:endParaRPr lang="ar-JO"/>
        </a:p>
      </dgm:t>
    </dgm:pt>
    <dgm:pt modelId="{D235E593-5ADF-4C17-BDCB-C82BA3E0E0D3}">
      <dgm:prSet phldrT="[Text]"/>
      <dgm:spPr/>
      <dgm:t>
        <a:bodyPr/>
        <a:lstStyle/>
        <a:p>
          <a:pPr rtl="1"/>
          <a:r>
            <a:rPr lang="ar-JO" dirty="0" smtClean="0"/>
            <a:t>الفحم الحجري</a:t>
          </a:r>
          <a:endParaRPr lang="ar-JO" dirty="0"/>
        </a:p>
      </dgm:t>
    </dgm:pt>
    <dgm:pt modelId="{D4B4772F-B5C7-4A26-898D-182DF7601A5B}" type="parTrans" cxnId="{F11EA70F-0466-4A52-A388-327C6A9103A0}">
      <dgm:prSet/>
      <dgm:spPr/>
      <dgm:t>
        <a:bodyPr/>
        <a:lstStyle/>
        <a:p>
          <a:pPr rtl="1"/>
          <a:endParaRPr lang="ar-JO"/>
        </a:p>
      </dgm:t>
    </dgm:pt>
    <dgm:pt modelId="{0CCA8742-BE5A-4C82-94B3-F3E1E01CFDE3}" type="sibTrans" cxnId="{F11EA70F-0466-4A52-A388-327C6A9103A0}">
      <dgm:prSet/>
      <dgm:spPr/>
      <dgm:t>
        <a:bodyPr/>
        <a:lstStyle/>
        <a:p>
          <a:pPr rtl="1"/>
          <a:endParaRPr lang="ar-JO"/>
        </a:p>
      </dgm:t>
    </dgm:pt>
    <dgm:pt modelId="{0670E155-4216-499B-A788-C788EF133DC5}">
      <dgm:prSet phldrT="[Text]"/>
      <dgm:spPr/>
      <dgm:t>
        <a:bodyPr/>
        <a:lstStyle/>
        <a:p>
          <a:pPr rtl="1"/>
          <a:r>
            <a:rPr lang="ar-JO" dirty="0" smtClean="0"/>
            <a:t>طاقة المياه</a:t>
          </a:r>
          <a:endParaRPr lang="ar-JO" dirty="0"/>
        </a:p>
      </dgm:t>
    </dgm:pt>
    <dgm:pt modelId="{B534AB05-7923-4036-9332-C96BF8C2A28B}" type="parTrans" cxnId="{29CBB592-12C7-44D9-9BE3-B037F4AC4CB9}">
      <dgm:prSet/>
      <dgm:spPr/>
      <dgm:t>
        <a:bodyPr/>
        <a:lstStyle/>
        <a:p>
          <a:pPr rtl="1"/>
          <a:endParaRPr lang="ar-JO"/>
        </a:p>
      </dgm:t>
    </dgm:pt>
    <dgm:pt modelId="{73441AA7-E925-47B6-98D9-376AFCCA2972}" type="sibTrans" cxnId="{29CBB592-12C7-44D9-9BE3-B037F4AC4CB9}">
      <dgm:prSet/>
      <dgm:spPr/>
      <dgm:t>
        <a:bodyPr/>
        <a:lstStyle/>
        <a:p>
          <a:pPr rtl="1"/>
          <a:endParaRPr lang="ar-JO"/>
        </a:p>
      </dgm:t>
    </dgm:pt>
    <dgm:pt modelId="{6DBFA860-F8A9-4468-B28A-A6557007CFA0}">
      <dgm:prSet phldrT="[Text]"/>
      <dgm:spPr/>
      <dgm:t>
        <a:bodyPr/>
        <a:lstStyle/>
        <a:p>
          <a:pPr rtl="1"/>
          <a:r>
            <a:rPr lang="ar-JO" dirty="0" smtClean="0"/>
            <a:t>طاقة الرياح</a:t>
          </a:r>
          <a:endParaRPr lang="ar-JO" dirty="0"/>
        </a:p>
      </dgm:t>
    </dgm:pt>
    <dgm:pt modelId="{1B1B896B-48B2-452B-9E2D-8F7E516D8112}" type="parTrans" cxnId="{C8769D46-8807-4BFF-962D-CD3DF8682BB1}">
      <dgm:prSet/>
      <dgm:spPr/>
      <dgm:t>
        <a:bodyPr/>
        <a:lstStyle/>
        <a:p>
          <a:pPr rtl="1"/>
          <a:endParaRPr lang="ar-JO"/>
        </a:p>
      </dgm:t>
    </dgm:pt>
    <dgm:pt modelId="{6C60D086-4A29-4237-A7A8-3967967DB1F6}" type="sibTrans" cxnId="{C8769D46-8807-4BFF-962D-CD3DF8682BB1}">
      <dgm:prSet/>
      <dgm:spPr/>
      <dgm:t>
        <a:bodyPr/>
        <a:lstStyle/>
        <a:p>
          <a:pPr rtl="1"/>
          <a:endParaRPr lang="ar-JO"/>
        </a:p>
      </dgm:t>
    </dgm:pt>
    <dgm:pt modelId="{51FA36E4-5178-4719-80E6-2623D0EA5D93}">
      <dgm:prSet/>
      <dgm:spPr/>
      <dgm:t>
        <a:bodyPr/>
        <a:lstStyle/>
        <a:p>
          <a:pPr rtl="1"/>
          <a:r>
            <a:rPr lang="ar-JO" dirty="0" smtClean="0"/>
            <a:t>النفط</a:t>
          </a:r>
          <a:endParaRPr lang="ar-JO" dirty="0"/>
        </a:p>
      </dgm:t>
    </dgm:pt>
    <dgm:pt modelId="{1E58597E-8126-4E05-BD86-6A7AE4705992}" type="parTrans" cxnId="{18FE5C25-6BC8-446A-B2E8-C7989414EEF3}">
      <dgm:prSet/>
      <dgm:spPr/>
      <dgm:t>
        <a:bodyPr/>
        <a:lstStyle/>
        <a:p>
          <a:pPr rtl="1"/>
          <a:endParaRPr lang="ar-JO"/>
        </a:p>
      </dgm:t>
    </dgm:pt>
    <dgm:pt modelId="{1104CC58-5AB6-4841-8090-FD1E63971EF9}" type="sibTrans" cxnId="{18FE5C25-6BC8-446A-B2E8-C7989414EEF3}">
      <dgm:prSet/>
      <dgm:spPr/>
      <dgm:t>
        <a:bodyPr/>
        <a:lstStyle/>
        <a:p>
          <a:pPr rtl="1"/>
          <a:endParaRPr lang="ar-JO"/>
        </a:p>
      </dgm:t>
    </dgm:pt>
    <dgm:pt modelId="{E19E4087-1C72-4DC2-B026-834B63D36DE9}">
      <dgm:prSet/>
      <dgm:spPr/>
      <dgm:t>
        <a:bodyPr/>
        <a:lstStyle/>
        <a:p>
          <a:pPr rtl="1"/>
          <a:r>
            <a:rPr lang="ar-JO" dirty="0" smtClean="0"/>
            <a:t>الطاقة النووية</a:t>
          </a:r>
          <a:endParaRPr lang="ar-JO" dirty="0"/>
        </a:p>
      </dgm:t>
    </dgm:pt>
    <dgm:pt modelId="{190832EA-3125-44A3-96BF-9D8CD81488A8}" type="parTrans" cxnId="{FD0D98F0-EEF9-4436-B443-F8A1B56E9EF6}">
      <dgm:prSet/>
      <dgm:spPr/>
      <dgm:t>
        <a:bodyPr/>
        <a:lstStyle/>
        <a:p>
          <a:pPr rtl="1"/>
          <a:endParaRPr lang="ar-JO"/>
        </a:p>
      </dgm:t>
    </dgm:pt>
    <dgm:pt modelId="{3F4335B4-A09E-4336-96D3-541B4F8EEA18}" type="sibTrans" cxnId="{FD0D98F0-EEF9-4436-B443-F8A1B56E9EF6}">
      <dgm:prSet/>
      <dgm:spPr/>
      <dgm:t>
        <a:bodyPr/>
        <a:lstStyle/>
        <a:p>
          <a:pPr rtl="1"/>
          <a:endParaRPr lang="ar-JO"/>
        </a:p>
      </dgm:t>
    </dgm:pt>
    <dgm:pt modelId="{8AB2D316-BC59-4EF2-871C-AE78711A0113}" type="pres">
      <dgm:prSet presAssocID="{C7D1D407-CF6D-4BEC-81F4-66EC68CD9446}" presName="Name0" presStyleCnt="0">
        <dgm:presLayoutVars>
          <dgm:dir/>
          <dgm:resizeHandles val="exact"/>
        </dgm:presLayoutVars>
      </dgm:prSet>
      <dgm:spPr/>
      <dgm:t>
        <a:bodyPr/>
        <a:lstStyle/>
        <a:p>
          <a:pPr rtl="1"/>
          <a:endParaRPr lang="ar-JO"/>
        </a:p>
      </dgm:t>
    </dgm:pt>
    <dgm:pt modelId="{AFF7B64C-86E8-4A07-A0EC-1102E2F32103}" type="pres">
      <dgm:prSet presAssocID="{C7D1D407-CF6D-4BEC-81F4-66EC68CD9446}" presName="cycle" presStyleCnt="0"/>
      <dgm:spPr/>
    </dgm:pt>
    <dgm:pt modelId="{F5E7DCF4-0EED-4F27-A27D-D0AB2E30564F}" type="pres">
      <dgm:prSet presAssocID="{59E2AAF3-B717-49BD-B74B-38EF83625A4A}" presName="nodeFirstNode" presStyleLbl="node1" presStyleIdx="0" presStyleCnt="7">
        <dgm:presLayoutVars>
          <dgm:bulletEnabled val="1"/>
        </dgm:presLayoutVars>
      </dgm:prSet>
      <dgm:spPr/>
      <dgm:t>
        <a:bodyPr/>
        <a:lstStyle/>
        <a:p>
          <a:pPr rtl="1"/>
          <a:endParaRPr lang="ar-JO"/>
        </a:p>
      </dgm:t>
    </dgm:pt>
    <dgm:pt modelId="{00643D3F-4816-44E4-AC45-88DF22E04989}" type="pres">
      <dgm:prSet presAssocID="{869BA9E2-F2EF-45E0-8F3B-B58D87B87539}" presName="sibTransFirstNode" presStyleLbl="bgShp" presStyleIdx="0" presStyleCnt="1"/>
      <dgm:spPr/>
      <dgm:t>
        <a:bodyPr/>
        <a:lstStyle/>
        <a:p>
          <a:pPr rtl="1"/>
          <a:endParaRPr lang="ar-JO"/>
        </a:p>
      </dgm:t>
    </dgm:pt>
    <dgm:pt modelId="{86A001DF-5B20-478C-98A2-61CA617F24D5}" type="pres">
      <dgm:prSet presAssocID="{E19E4087-1C72-4DC2-B026-834B63D36DE9}" presName="nodeFollowingNodes" presStyleLbl="node1" presStyleIdx="1" presStyleCnt="7">
        <dgm:presLayoutVars>
          <dgm:bulletEnabled val="1"/>
        </dgm:presLayoutVars>
      </dgm:prSet>
      <dgm:spPr/>
      <dgm:t>
        <a:bodyPr/>
        <a:lstStyle/>
        <a:p>
          <a:pPr rtl="1"/>
          <a:endParaRPr lang="ar-JO"/>
        </a:p>
      </dgm:t>
    </dgm:pt>
    <dgm:pt modelId="{268F3EAC-91CE-402D-8589-2B45457BED1C}" type="pres">
      <dgm:prSet presAssocID="{51FA36E4-5178-4719-80E6-2623D0EA5D93}" presName="nodeFollowingNodes" presStyleLbl="node1" presStyleIdx="2" presStyleCnt="7">
        <dgm:presLayoutVars>
          <dgm:bulletEnabled val="1"/>
        </dgm:presLayoutVars>
      </dgm:prSet>
      <dgm:spPr/>
      <dgm:t>
        <a:bodyPr/>
        <a:lstStyle/>
        <a:p>
          <a:pPr rtl="1"/>
          <a:endParaRPr lang="ar-JO"/>
        </a:p>
      </dgm:t>
    </dgm:pt>
    <dgm:pt modelId="{5E81D95E-EC62-4E84-8356-FA610198AB69}" type="pres">
      <dgm:prSet presAssocID="{3A663C71-45B5-4944-AAB2-7F2E730AE627}" presName="nodeFollowingNodes" presStyleLbl="node1" presStyleIdx="3" presStyleCnt="7">
        <dgm:presLayoutVars>
          <dgm:bulletEnabled val="1"/>
        </dgm:presLayoutVars>
      </dgm:prSet>
      <dgm:spPr/>
      <dgm:t>
        <a:bodyPr/>
        <a:lstStyle/>
        <a:p>
          <a:pPr rtl="1"/>
          <a:endParaRPr lang="ar-JO"/>
        </a:p>
      </dgm:t>
    </dgm:pt>
    <dgm:pt modelId="{757D38D5-411B-456A-B152-2B9D29A8ACD1}" type="pres">
      <dgm:prSet presAssocID="{D235E593-5ADF-4C17-BDCB-C82BA3E0E0D3}" presName="nodeFollowingNodes" presStyleLbl="node1" presStyleIdx="4" presStyleCnt="7">
        <dgm:presLayoutVars>
          <dgm:bulletEnabled val="1"/>
        </dgm:presLayoutVars>
      </dgm:prSet>
      <dgm:spPr/>
      <dgm:t>
        <a:bodyPr/>
        <a:lstStyle/>
        <a:p>
          <a:pPr rtl="1"/>
          <a:endParaRPr lang="ar-JO"/>
        </a:p>
      </dgm:t>
    </dgm:pt>
    <dgm:pt modelId="{611C9CB0-D9E0-436F-BC63-E03CE365842F}" type="pres">
      <dgm:prSet presAssocID="{0670E155-4216-499B-A788-C788EF133DC5}" presName="nodeFollowingNodes" presStyleLbl="node1" presStyleIdx="5" presStyleCnt="7">
        <dgm:presLayoutVars>
          <dgm:bulletEnabled val="1"/>
        </dgm:presLayoutVars>
      </dgm:prSet>
      <dgm:spPr/>
      <dgm:t>
        <a:bodyPr/>
        <a:lstStyle/>
        <a:p>
          <a:pPr rtl="1"/>
          <a:endParaRPr lang="ar-JO"/>
        </a:p>
      </dgm:t>
    </dgm:pt>
    <dgm:pt modelId="{704411B0-AC29-4995-B0C8-72896A712E38}" type="pres">
      <dgm:prSet presAssocID="{6DBFA860-F8A9-4468-B28A-A6557007CFA0}" presName="nodeFollowingNodes" presStyleLbl="node1" presStyleIdx="6" presStyleCnt="7">
        <dgm:presLayoutVars>
          <dgm:bulletEnabled val="1"/>
        </dgm:presLayoutVars>
      </dgm:prSet>
      <dgm:spPr/>
      <dgm:t>
        <a:bodyPr/>
        <a:lstStyle/>
        <a:p>
          <a:pPr rtl="1"/>
          <a:endParaRPr lang="ar-JO"/>
        </a:p>
      </dgm:t>
    </dgm:pt>
  </dgm:ptLst>
  <dgm:cxnLst>
    <dgm:cxn modelId="{09D04848-CFE5-4B53-B644-D225783F147E}" type="presOf" srcId="{0670E155-4216-499B-A788-C788EF133DC5}" destId="{611C9CB0-D9E0-436F-BC63-E03CE365842F}" srcOrd="0" destOrd="0" presId="urn:microsoft.com/office/officeart/2005/8/layout/cycle3"/>
    <dgm:cxn modelId="{BAE4D3B8-4F34-47AE-882F-AAA8EF646BA2}" type="presOf" srcId="{3A663C71-45B5-4944-AAB2-7F2E730AE627}" destId="{5E81D95E-EC62-4E84-8356-FA610198AB69}" srcOrd="0" destOrd="0" presId="urn:microsoft.com/office/officeart/2005/8/layout/cycle3"/>
    <dgm:cxn modelId="{C8769D46-8807-4BFF-962D-CD3DF8682BB1}" srcId="{C7D1D407-CF6D-4BEC-81F4-66EC68CD9446}" destId="{6DBFA860-F8A9-4468-B28A-A6557007CFA0}" srcOrd="6" destOrd="0" parTransId="{1B1B896B-48B2-452B-9E2D-8F7E516D8112}" sibTransId="{6C60D086-4A29-4237-A7A8-3967967DB1F6}"/>
    <dgm:cxn modelId="{0F121330-A332-48D1-A34D-179D215614B8}" type="presOf" srcId="{51FA36E4-5178-4719-80E6-2623D0EA5D93}" destId="{268F3EAC-91CE-402D-8589-2B45457BED1C}" srcOrd="0" destOrd="0" presId="urn:microsoft.com/office/officeart/2005/8/layout/cycle3"/>
    <dgm:cxn modelId="{29CBB592-12C7-44D9-9BE3-B037F4AC4CB9}" srcId="{C7D1D407-CF6D-4BEC-81F4-66EC68CD9446}" destId="{0670E155-4216-499B-A788-C788EF133DC5}" srcOrd="5" destOrd="0" parTransId="{B534AB05-7923-4036-9332-C96BF8C2A28B}" sibTransId="{73441AA7-E925-47B6-98D9-376AFCCA2972}"/>
    <dgm:cxn modelId="{8F1B0EAF-6C94-4CF1-8BAB-09F9179FB75B}" srcId="{C7D1D407-CF6D-4BEC-81F4-66EC68CD9446}" destId="{59E2AAF3-B717-49BD-B74B-38EF83625A4A}" srcOrd="0" destOrd="0" parTransId="{A5E9B759-7010-49C3-85ED-024E5931120A}" sibTransId="{869BA9E2-F2EF-45E0-8F3B-B58D87B87539}"/>
    <dgm:cxn modelId="{4F4BE6CC-4EA3-4021-9A5B-E5D4A5CCB5C3}" type="presOf" srcId="{D235E593-5ADF-4C17-BDCB-C82BA3E0E0D3}" destId="{757D38D5-411B-456A-B152-2B9D29A8ACD1}" srcOrd="0" destOrd="0" presId="urn:microsoft.com/office/officeart/2005/8/layout/cycle3"/>
    <dgm:cxn modelId="{A8907093-2D6A-4A25-8BF2-0E7B92D1A44E}" type="presOf" srcId="{C7D1D407-CF6D-4BEC-81F4-66EC68CD9446}" destId="{8AB2D316-BC59-4EF2-871C-AE78711A0113}" srcOrd="0" destOrd="0" presId="urn:microsoft.com/office/officeart/2005/8/layout/cycle3"/>
    <dgm:cxn modelId="{017AC1B5-6159-4C5F-866C-5FD6B1929A95}" type="presOf" srcId="{59E2AAF3-B717-49BD-B74B-38EF83625A4A}" destId="{F5E7DCF4-0EED-4F27-A27D-D0AB2E30564F}" srcOrd="0" destOrd="0" presId="urn:microsoft.com/office/officeart/2005/8/layout/cycle3"/>
    <dgm:cxn modelId="{97679A5D-95F0-477E-84A4-D24084DDE14E}" type="presOf" srcId="{6DBFA860-F8A9-4468-B28A-A6557007CFA0}" destId="{704411B0-AC29-4995-B0C8-72896A712E38}" srcOrd="0" destOrd="0" presId="urn:microsoft.com/office/officeart/2005/8/layout/cycle3"/>
    <dgm:cxn modelId="{F11EA70F-0466-4A52-A388-327C6A9103A0}" srcId="{C7D1D407-CF6D-4BEC-81F4-66EC68CD9446}" destId="{D235E593-5ADF-4C17-BDCB-C82BA3E0E0D3}" srcOrd="4" destOrd="0" parTransId="{D4B4772F-B5C7-4A26-898D-182DF7601A5B}" sibTransId="{0CCA8742-BE5A-4C82-94B3-F3E1E01CFDE3}"/>
    <dgm:cxn modelId="{9E8E1F8C-4317-48DD-B570-A229B30E14C9}" srcId="{C7D1D407-CF6D-4BEC-81F4-66EC68CD9446}" destId="{3A663C71-45B5-4944-AAB2-7F2E730AE627}" srcOrd="3" destOrd="0" parTransId="{BA9DC51E-3F16-4A82-B0EC-8EE6F4E308A7}" sibTransId="{E48739FC-2E82-497B-98C3-11F6E2180CE8}"/>
    <dgm:cxn modelId="{FD0D98F0-EEF9-4436-B443-F8A1B56E9EF6}" srcId="{C7D1D407-CF6D-4BEC-81F4-66EC68CD9446}" destId="{E19E4087-1C72-4DC2-B026-834B63D36DE9}" srcOrd="1" destOrd="0" parTransId="{190832EA-3125-44A3-96BF-9D8CD81488A8}" sibTransId="{3F4335B4-A09E-4336-96D3-541B4F8EEA18}"/>
    <dgm:cxn modelId="{34F4765E-F582-4BEE-A690-15D00A0E2E35}" type="presOf" srcId="{E19E4087-1C72-4DC2-B026-834B63D36DE9}" destId="{86A001DF-5B20-478C-98A2-61CA617F24D5}" srcOrd="0" destOrd="0" presId="urn:microsoft.com/office/officeart/2005/8/layout/cycle3"/>
    <dgm:cxn modelId="{18FE5C25-6BC8-446A-B2E8-C7989414EEF3}" srcId="{C7D1D407-CF6D-4BEC-81F4-66EC68CD9446}" destId="{51FA36E4-5178-4719-80E6-2623D0EA5D93}" srcOrd="2" destOrd="0" parTransId="{1E58597E-8126-4E05-BD86-6A7AE4705992}" sibTransId="{1104CC58-5AB6-4841-8090-FD1E63971EF9}"/>
    <dgm:cxn modelId="{05C966A1-74A3-4486-A7F7-8BF3870B6F14}" type="presOf" srcId="{869BA9E2-F2EF-45E0-8F3B-B58D87B87539}" destId="{00643D3F-4816-44E4-AC45-88DF22E04989}" srcOrd="0" destOrd="0" presId="urn:microsoft.com/office/officeart/2005/8/layout/cycle3"/>
    <dgm:cxn modelId="{B2D612EE-9349-4FD1-AC1F-F77932D2942F}" type="presParOf" srcId="{8AB2D316-BC59-4EF2-871C-AE78711A0113}" destId="{AFF7B64C-86E8-4A07-A0EC-1102E2F32103}" srcOrd="0" destOrd="0" presId="urn:microsoft.com/office/officeart/2005/8/layout/cycle3"/>
    <dgm:cxn modelId="{4866C9F4-03C9-43D8-A0A4-6F48848098EC}" type="presParOf" srcId="{AFF7B64C-86E8-4A07-A0EC-1102E2F32103}" destId="{F5E7DCF4-0EED-4F27-A27D-D0AB2E30564F}" srcOrd="0" destOrd="0" presId="urn:microsoft.com/office/officeart/2005/8/layout/cycle3"/>
    <dgm:cxn modelId="{325884EF-DFF7-492F-BA78-24B25AF288B5}" type="presParOf" srcId="{AFF7B64C-86E8-4A07-A0EC-1102E2F32103}" destId="{00643D3F-4816-44E4-AC45-88DF22E04989}" srcOrd="1" destOrd="0" presId="urn:microsoft.com/office/officeart/2005/8/layout/cycle3"/>
    <dgm:cxn modelId="{2AE61AEE-BCDF-4E9A-97C2-460CAD12794B}" type="presParOf" srcId="{AFF7B64C-86E8-4A07-A0EC-1102E2F32103}" destId="{86A001DF-5B20-478C-98A2-61CA617F24D5}" srcOrd="2" destOrd="0" presId="urn:microsoft.com/office/officeart/2005/8/layout/cycle3"/>
    <dgm:cxn modelId="{51ED8C0B-2E4B-4D69-AC73-006E64C2C73C}" type="presParOf" srcId="{AFF7B64C-86E8-4A07-A0EC-1102E2F32103}" destId="{268F3EAC-91CE-402D-8589-2B45457BED1C}" srcOrd="3" destOrd="0" presId="urn:microsoft.com/office/officeart/2005/8/layout/cycle3"/>
    <dgm:cxn modelId="{7663D5B5-3361-43EB-9ECB-FA2B137C7AA0}" type="presParOf" srcId="{AFF7B64C-86E8-4A07-A0EC-1102E2F32103}" destId="{5E81D95E-EC62-4E84-8356-FA610198AB69}" srcOrd="4" destOrd="0" presId="urn:microsoft.com/office/officeart/2005/8/layout/cycle3"/>
    <dgm:cxn modelId="{C7D11588-CB4A-4A48-8EB3-121163FE87A7}" type="presParOf" srcId="{AFF7B64C-86E8-4A07-A0EC-1102E2F32103}" destId="{757D38D5-411B-456A-B152-2B9D29A8ACD1}" srcOrd="5" destOrd="0" presId="urn:microsoft.com/office/officeart/2005/8/layout/cycle3"/>
    <dgm:cxn modelId="{8A0CC454-7C6C-4DAC-B661-F26866DC356A}" type="presParOf" srcId="{AFF7B64C-86E8-4A07-A0EC-1102E2F32103}" destId="{611C9CB0-D9E0-436F-BC63-E03CE365842F}" srcOrd="6" destOrd="0" presId="urn:microsoft.com/office/officeart/2005/8/layout/cycle3"/>
    <dgm:cxn modelId="{A5898B05-155A-4C8E-B77D-E41D97CEBC9D}" type="presParOf" srcId="{AFF7B64C-86E8-4A07-A0EC-1102E2F32103}" destId="{704411B0-AC29-4995-B0C8-72896A712E38}"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43D3F-4816-44E4-AC45-88DF22E04989}">
      <dsp:nvSpPr>
        <dsp:cNvPr id="0" name=""/>
        <dsp:cNvSpPr/>
      </dsp:nvSpPr>
      <dsp:spPr>
        <a:xfrm>
          <a:off x="1778200" y="-30071"/>
          <a:ext cx="4673199" cy="4673199"/>
        </a:xfrm>
        <a:prstGeom prst="circularArrow">
          <a:avLst>
            <a:gd name="adj1" fmla="val 5544"/>
            <a:gd name="adj2" fmla="val 330680"/>
            <a:gd name="adj3" fmla="val 14500440"/>
            <a:gd name="adj4" fmla="val 1695900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7DCF4-0EED-4F27-A27D-D0AB2E30564F}">
      <dsp:nvSpPr>
        <dsp:cNvPr id="0" name=""/>
        <dsp:cNvSpPr/>
      </dsp:nvSpPr>
      <dsp:spPr>
        <a:xfrm>
          <a:off x="3379440" y="1142"/>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JO" sz="2100" kern="1200" dirty="0" smtClean="0"/>
            <a:t>الطاقة العضلية</a:t>
          </a:r>
          <a:endParaRPr lang="ar-JO" sz="2100" kern="1200" dirty="0"/>
        </a:p>
      </dsp:txBody>
      <dsp:txXfrm>
        <a:off x="3415337" y="37039"/>
        <a:ext cx="1398925" cy="663565"/>
      </dsp:txXfrm>
    </dsp:sp>
    <dsp:sp modelId="{86A001DF-5B20-478C-98A2-61CA617F24D5}">
      <dsp:nvSpPr>
        <dsp:cNvPr id="0" name=""/>
        <dsp:cNvSpPr/>
      </dsp:nvSpPr>
      <dsp:spPr>
        <a:xfrm>
          <a:off x="4937501" y="751465"/>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JO" sz="2100" kern="1200" dirty="0" smtClean="0"/>
            <a:t>الطاقة النووية</a:t>
          </a:r>
          <a:endParaRPr lang="ar-JO" sz="2100" kern="1200" dirty="0"/>
        </a:p>
      </dsp:txBody>
      <dsp:txXfrm>
        <a:off x="4973398" y="787362"/>
        <a:ext cx="1398925" cy="663565"/>
      </dsp:txXfrm>
    </dsp:sp>
    <dsp:sp modelId="{268F3EAC-91CE-402D-8589-2B45457BED1C}">
      <dsp:nvSpPr>
        <dsp:cNvPr id="0" name=""/>
        <dsp:cNvSpPr/>
      </dsp:nvSpPr>
      <dsp:spPr>
        <a:xfrm>
          <a:off x="5322311" y="2437425"/>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JO" sz="2100" kern="1200" dirty="0" smtClean="0"/>
            <a:t>النفط</a:t>
          </a:r>
          <a:endParaRPr lang="ar-JO" sz="2100" kern="1200" dirty="0"/>
        </a:p>
      </dsp:txBody>
      <dsp:txXfrm>
        <a:off x="5358208" y="2473322"/>
        <a:ext cx="1398925" cy="663565"/>
      </dsp:txXfrm>
    </dsp:sp>
    <dsp:sp modelId="{5E81D95E-EC62-4E84-8356-FA610198AB69}">
      <dsp:nvSpPr>
        <dsp:cNvPr id="0" name=""/>
        <dsp:cNvSpPr/>
      </dsp:nvSpPr>
      <dsp:spPr>
        <a:xfrm>
          <a:off x="4244099" y="3789460"/>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JO" sz="2100" kern="1200" dirty="0" smtClean="0"/>
            <a:t>النار</a:t>
          </a:r>
          <a:endParaRPr lang="ar-JO" sz="2100" kern="1200" dirty="0"/>
        </a:p>
      </dsp:txBody>
      <dsp:txXfrm>
        <a:off x="4279996" y="3825357"/>
        <a:ext cx="1398925" cy="663565"/>
      </dsp:txXfrm>
    </dsp:sp>
    <dsp:sp modelId="{757D38D5-411B-456A-B152-2B9D29A8ACD1}">
      <dsp:nvSpPr>
        <dsp:cNvPr id="0" name=""/>
        <dsp:cNvSpPr/>
      </dsp:nvSpPr>
      <dsp:spPr>
        <a:xfrm>
          <a:off x="2514781" y="3789460"/>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JO" sz="2100" kern="1200" dirty="0" smtClean="0"/>
            <a:t>الفحم الحجري</a:t>
          </a:r>
          <a:endParaRPr lang="ar-JO" sz="2100" kern="1200" dirty="0"/>
        </a:p>
      </dsp:txBody>
      <dsp:txXfrm>
        <a:off x="2550678" y="3825357"/>
        <a:ext cx="1398925" cy="663565"/>
      </dsp:txXfrm>
    </dsp:sp>
    <dsp:sp modelId="{611C9CB0-D9E0-436F-BC63-E03CE365842F}">
      <dsp:nvSpPr>
        <dsp:cNvPr id="0" name=""/>
        <dsp:cNvSpPr/>
      </dsp:nvSpPr>
      <dsp:spPr>
        <a:xfrm>
          <a:off x="1436569" y="2437425"/>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JO" sz="2100" kern="1200" dirty="0" smtClean="0"/>
            <a:t>طاقة المياه</a:t>
          </a:r>
          <a:endParaRPr lang="ar-JO" sz="2100" kern="1200" dirty="0"/>
        </a:p>
      </dsp:txBody>
      <dsp:txXfrm>
        <a:off x="1472466" y="2473322"/>
        <a:ext cx="1398925" cy="663565"/>
      </dsp:txXfrm>
    </dsp:sp>
    <dsp:sp modelId="{704411B0-AC29-4995-B0C8-72896A712E38}">
      <dsp:nvSpPr>
        <dsp:cNvPr id="0" name=""/>
        <dsp:cNvSpPr/>
      </dsp:nvSpPr>
      <dsp:spPr>
        <a:xfrm>
          <a:off x="1821378" y="751465"/>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JO" sz="2100" kern="1200" dirty="0" smtClean="0"/>
            <a:t>طاقة الرياح</a:t>
          </a:r>
          <a:endParaRPr lang="ar-JO" sz="2100" kern="1200" dirty="0"/>
        </a:p>
      </dsp:txBody>
      <dsp:txXfrm>
        <a:off x="1857275" y="787362"/>
        <a:ext cx="1398925" cy="66356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B63C126-B59A-426D-86FC-7E14DEA026AF}" type="datetimeFigureOut">
              <a:rPr lang="ar-JO" smtClean="0"/>
              <a:t>17/06/1438</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566AC5-40C8-461F-9A1B-7465F8946130}" type="slidenum">
              <a:rPr lang="ar-JO" smtClean="0"/>
              <a:t>‹#›</a:t>
            </a:fld>
            <a:endParaRPr lang="ar-JO"/>
          </a:p>
        </p:txBody>
      </p:sp>
    </p:spTree>
    <p:extLst>
      <p:ext uri="{BB962C8B-B14F-4D97-AF65-F5344CB8AC3E}">
        <p14:creationId xmlns:p14="http://schemas.microsoft.com/office/powerpoint/2010/main" val="33440938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smtClean="0"/>
              <a:t>1-</a:t>
            </a:r>
            <a:r>
              <a:rPr lang="ar-JO" baseline="0" dirty="0" smtClean="0"/>
              <a:t> ان الاردن يستورد 69%  من اجمالي احنياجات الطاقة في تكلفة تساوي 13,5% من الناتج المحلي الاجمالي . </a:t>
            </a:r>
          </a:p>
          <a:p>
            <a:r>
              <a:rPr lang="ar-JO" baseline="0" dirty="0" smtClean="0"/>
              <a:t>2- ان الشمس تشرق على الاردن ثلاثمئة يوم بالنسبة , مما يبرز اهمية استغلال الطاقة الشمسية . </a:t>
            </a:r>
            <a:endParaRPr lang="ar-JO" dirty="0"/>
          </a:p>
        </p:txBody>
      </p:sp>
      <p:sp>
        <p:nvSpPr>
          <p:cNvPr id="4" name="Slide Number Placeholder 3"/>
          <p:cNvSpPr>
            <a:spLocks noGrp="1"/>
          </p:cNvSpPr>
          <p:nvPr>
            <p:ph type="sldNum" sz="quarter" idx="10"/>
          </p:nvPr>
        </p:nvSpPr>
        <p:spPr/>
        <p:txBody>
          <a:bodyPr/>
          <a:lstStyle/>
          <a:p>
            <a:fld id="{97566AC5-40C8-461F-9A1B-7465F8946130}" type="slidenum">
              <a:rPr lang="ar-JO" smtClean="0"/>
              <a:t>1</a:t>
            </a:fld>
            <a:endParaRPr lang="ar-JO"/>
          </a:p>
        </p:txBody>
      </p:sp>
    </p:spTree>
    <p:extLst>
      <p:ext uri="{BB962C8B-B14F-4D97-AF65-F5344CB8AC3E}">
        <p14:creationId xmlns:p14="http://schemas.microsoft.com/office/powerpoint/2010/main" val="179849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97566AC5-40C8-461F-9A1B-7465F8946130}" type="slidenum">
              <a:rPr lang="ar-JO" smtClean="0"/>
              <a:t>4</a:t>
            </a:fld>
            <a:endParaRPr lang="ar-JO"/>
          </a:p>
        </p:txBody>
      </p:sp>
    </p:spTree>
    <p:extLst>
      <p:ext uri="{BB962C8B-B14F-4D97-AF65-F5344CB8AC3E}">
        <p14:creationId xmlns:p14="http://schemas.microsoft.com/office/powerpoint/2010/main" val="428179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smtClean="0"/>
          </a:p>
        </p:txBody>
      </p:sp>
      <p:sp>
        <p:nvSpPr>
          <p:cNvPr id="4" name="Slide Number Placeholder 3"/>
          <p:cNvSpPr>
            <a:spLocks noGrp="1"/>
          </p:cNvSpPr>
          <p:nvPr>
            <p:ph type="sldNum" sz="quarter" idx="10"/>
          </p:nvPr>
        </p:nvSpPr>
        <p:spPr/>
        <p:txBody>
          <a:bodyPr/>
          <a:lstStyle/>
          <a:p>
            <a:fld id="{97566AC5-40C8-461F-9A1B-7465F8946130}" type="slidenum">
              <a:rPr lang="ar-JO" smtClean="0"/>
              <a:t>10</a:t>
            </a:fld>
            <a:endParaRPr lang="ar-JO"/>
          </a:p>
        </p:txBody>
      </p:sp>
    </p:spTree>
    <p:extLst>
      <p:ext uri="{BB962C8B-B14F-4D97-AF65-F5344CB8AC3E}">
        <p14:creationId xmlns:p14="http://schemas.microsoft.com/office/powerpoint/2010/main" val="78546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93BE80CA-FE46-40E9-9F64-D977E3255786}" type="datetimeFigureOut">
              <a:rPr lang="ar-JO" smtClean="0"/>
              <a:t>17/06/1438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308081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93BE80CA-FE46-40E9-9F64-D977E3255786}" type="datetimeFigureOut">
              <a:rPr lang="ar-JO" smtClean="0"/>
              <a:t>17/06/1438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362483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93BE80CA-FE46-40E9-9F64-D977E3255786}" type="datetimeFigureOut">
              <a:rPr lang="ar-JO" smtClean="0"/>
              <a:t>17/06/1438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27349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93BE80CA-FE46-40E9-9F64-D977E3255786}" type="datetimeFigureOut">
              <a:rPr lang="ar-JO" smtClean="0"/>
              <a:t>17/06/1438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174605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80CA-FE46-40E9-9F64-D977E3255786}" type="datetimeFigureOut">
              <a:rPr lang="ar-JO" smtClean="0"/>
              <a:t>17/06/1438</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130890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93BE80CA-FE46-40E9-9F64-D977E3255786}" type="datetimeFigureOut">
              <a:rPr lang="ar-JO" smtClean="0"/>
              <a:t>17/06/1438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28126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93BE80CA-FE46-40E9-9F64-D977E3255786}" type="datetimeFigureOut">
              <a:rPr lang="ar-JO" smtClean="0"/>
              <a:t>17/06/1438</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382114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93BE80CA-FE46-40E9-9F64-D977E3255786}" type="datetimeFigureOut">
              <a:rPr lang="ar-JO" smtClean="0"/>
              <a:t>17/06/1438</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319882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E80CA-FE46-40E9-9F64-D977E3255786}" type="datetimeFigureOut">
              <a:rPr lang="ar-JO" smtClean="0"/>
              <a:t>17/06/1438</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344048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E80CA-FE46-40E9-9F64-D977E3255786}" type="datetimeFigureOut">
              <a:rPr lang="ar-JO" smtClean="0"/>
              <a:t>17/06/1438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137833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BE80CA-FE46-40E9-9F64-D977E3255786}" type="datetimeFigureOut">
              <a:rPr lang="ar-JO" smtClean="0"/>
              <a:t>17/06/1438</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01A92CCA-0D08-4456-97F8-077BB6039C2F}" type="slidenum">
              <a:rPr lang="ar-JO" smtClean="0"/>
              <a:t>‹#›</a:t>
            </a:fld>
            <a:endParaRPr lang="ar-JO"/>
          </a:p>
        </p:txBody>
      </p:sp>
    </p:spTree>
    <p:extLst>
      <p:ext uri="{BB962C8B-B14F-4D97-AF65-F5344CB8AC3E}">
        <p14:creationId xmlns:p14="http://schemas.microsoft.com/office/powerpoint/2010/main" val="221711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BE80CA-FE46-40E9-9F64-D977E3255786}" type="datetimeFigureOut">
              <a:rPr lang="ar-JO" smtClean="0"/>
              <a:t>17/06/1438</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A92CCA-0D08-4456-97F8-077BB6039C2F}" type="slidenum">
              <a:rPr lang="ar-JO" smtClean="0"/>
              <a:t>‹#›</a:t>
            </a:fld>
            <a:endParaRPr lang="ar-JO"/>
          </a:p>
        </p:txBody>
      </p:sp>
    </p:spTree>
    <p:extLst>
      <p:ext uri="{BB962C8B-B14F-4D97-AF65-F5344CB8AC3E}">
        <p14:creationId xmlns:p14="http://schemas.microsoft.com/office/powerpoint/2010/main" val="329672289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ar-JO" sz="6000" dirty="0" smtClean="0">
                <a:solidFill>
                  <a:srgbClr val="92D050"/>
                </a:solidFill>
              </a:rPr>
              <a:t>مصادر الطاقة </a:t>
            </a:r>
            <a:endParaRPr lang="ar-JO" sz="6000" dirty="0">
              <a:solidFill>
                <a:srgbClr val="92D050"/>
              </a:solidFill>
            </a:endParaRPr>
          </a:p>
        </p:txBody>
      </p:sp>
      <p:sp>
        <p:nvSpPr>
          <p:cNvPr id="2" name="Subtitle 1"/>
          <p:cNvSpPr>
            <a:spLocks noGrp="1"/>
          </p:cNvSpPr>
          <p:nvPr>
            <p:ph type="subTitle" idx="1"/>
          </p:nvPr>
        </p:nvSpPr>
        <p:spPr>
          <a:xfrm>
            <a:off x="1475656" y="3861048"/>
            <a:ext cx="6400800" cy="1752600"/>
          </a:xfrm>
        </p:spPr>
        <p:txBody>
          <a:bodyPr>
            <a:normAutofit/>
          </a:bodyPr>
          <a:lstStyle/>
          <a:p>
            <a:r>
              <a:rPr lang="ar-JO" sz="4000" b="1" dirty="0" smtClean="0">
                <a:solidFill>
                  <a:schemeClr val="accent2">
                    <a:lumMod val="60000"/>
                    <a:lumOff val="40000"/>
                  </a:schemeClr>
                </a:solidFill>
                <a:latin typeface="Castellar" pitchFamily="18" charset="0"/>
              </a:rPr>
              <a:t>عمل الطالبتان : </a:t>
            </a:r>
            <a:r>
              <a:rPr lang="ar-JO" sz="4000" i="1" u="sng" dirty="0" smtClean="0">
                <a:solidFill>
                  <a:schemeClr val="accent2">
                    <a:lumMod val="60000"/>
                    <a:lumOff val="40000"/>
                  </a:schemeClr>
                </a:solidFill>
                <a:latin typeface="Castellar" pitchFamily="18" charset="0"/>
              </a:rPr>
              <a:t>سارة يوسف و باسمة  ابو </a:t>
            </a:r>
            <a:r>
              <a:rPr lang="ar-JO" sz="4000" i="1" u="sng" smtClean="0">
                <a:solidFill>
                  <a:schemeClr val="accent2">
                    <a:lumMod val="60000"/>
                    <a:lumOff val="40000"/>
                  </a:schemeClr>
                </a:solidFill>
                <a:latin typeface="Castellar" pitchFamily="18" charset="0"/>
              </a:rPr>
              <a:t>الحاج </a:t>
            </a:r>
            <a:r>
              <a:rPr lang="ar-JO" sz="4000" i="1" u="sng" smtClean="0">
                <a:solidFill>
                  <a:schemeClr val="accent2">
                    <a:lumMod val="60000"/>
                    <a:lumOff val="40000"/>
                  </a:schemeClr>
                </a:solidFill>
                <a:latin typeface="Castellar" pitchFamily="18" charset="0"/>
              </a:rPr>
              <a:t>وامتنان شياب </a:t>
            </a:r>
            <a:endParaRPr lang="ar-JO" sz="4000" i="1" u="sng" dirty="0">
              <a:solidFill>
                <a:schemeClr val="accent2">
                  <a:lumMod val="60000"/>
                  <a:lumOff val="40000"/>
                </a:schemeClr>
              </a:solidFill>
              <a:latin typeface="Castellar" pitchFamily="18" charset="0"/>
            </a:endParaRPr>
          </a:p>
        </p:txBody>
      </p:sp>
    </p:spTree>
    <p:extLst>
      <p:ext uri="{BB962C8B-B14F-4D97-AF65-F5344CB8AC3E}">
        <p14:creationId xmlns:p14="http://schemas.microsoft.com/office/powerpoint/2010/main" val="2167258780"/>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idx="1"/>
          </p:nvPr>
        </p:nvSpPr>
        <p:spPr>
          <a:xfrm>
            <a:off x="3203848" y="1556792"/>
            <a:ext cx="5601824" cy="4542256"/>
          </a:xfrm>
        </p:spPr>
        <p:txBody>
          <a:bodyPr>
            <a:normAutofit fontScale="92500" lnSpcReduction="20000"/>
          </a:bodyPr>
          <a:lstStyle/>
          <a:p>
            <a:r>
              <a:rPr lang="ar-JO" dirty="0" smtClean="0"/>
              <a:t> </a:t>
            </a:r>
            <a:r>
              <a:rPr lang="ar-JO" sz="4000" dirty="0" smtClean="0"/>
              <a:t>الطاقة الشمسية </a:t>
            </a:r>
          </a:p>
          <a:p>
            <a:pPr marL="0" indent="0">
              <a:buNone/>
            </a:pPr>
            <a:r>
              <a:rPr lang="ar-JO" sz="4000" dirty="0" smtClean="0"/>
              <a:t>وتعني الضوء والحرارة المنبعثان من الشمس ,حيث قام الانسان بتسخيرهما لمصلحته باستخدام مجموعة من وسائل التكنولوجيا,اذ اتجهت معظم دول العالم لاستخدام الطاقة الشمسية ومنها الاردن,وقد تزايد الاعتماد عليها بشكل واسع,خاصة في مجال المنزلي </a:t>
            </a:r>
            <a:endParaRPr lang="ar-JO" sz="4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425983"/>
            <a:ext cx="2592288" cy="4608511"/>
          </a:xfrm>
          <a:prstGeom prst="rect">
            <a:avLst/>
          </a:prstGeom>
          <a:ln>
            <a:noFill/>
          </a:ln>
          <a:effectLst>
            <a:softEdge rad="112500"/>
          </a:effectLst>
        </p:spPr>
      </p:pic>
    </p:spTree>
    <p:extLst>
      <p:ext uri="{BB962C8B-B14F-4D97-AF65-F5344CB8AC3E}">
        <p14:creationId xmlns:p14="http://schemas.microsoft.com/office/powerpoint/2010/main" val="405177208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52120" y="188640"/>
            <a:ext cx="2736304" cy="1296144"/>
          </a:xfrm>
        </p:spPr>
        <p:txBody>
          <a:bodyPr/>
          <a:lstStyle/>
          <a:p>
            <a:r>
              <a:rPr lang="ar-JO" dirty="0" smtClean="0"/>
              <a:t>هل تعلم </a:t>
            </a:r>
            <a:endParaRPr lang="ar-JO" dirty="0"/>
          </a:p>
        </p:txBody>
      </p:sp>
      <p:sp>
        <p:nvSpPr>
          <p:cNvPr id="3" name="Content Placeholder 2"/>
          <p:cNvSpPr>
            <a:spLocks noGrp="1"/>
          </p:cNvSpPr>
          <p:nvPr>
            <p:ph idx="1"/>
          </p:nvPr>
        </p:nvSpPr>
        <p:spPr>
          <a:xfrm>
            <a:off x="251520" y="1412776"/>
            <a:ext cx="8229600" cy="4525963"/>
          </a:xfrm>
        </p:spPr>
        <p:txBody>
          <a:bodyPr>
            <a:normAutofit/>
          </a:bodyPr>
          <a:lstStyle/>
          <a:p>
            <a:r>
              <a:rPr lang="ar-JO" sz="4000" dirty="0">
                <a:solidFill>
                  <a:schemeClr val="bg1"/>
                </a:solidFill>
              </a:rPr>
              <a:t>1- ان الاردن يستورد 69%  من اجمالي احنياجات الطاقة في تكلفة تساوي 13,5% من الناتج المحلي الاجمالي . </a:t>
            </a:r>
          </a:p>
        </p:txBody>
      </p:sp>
    </p:spTree>
    <p:extLst>
      <p:ext uri="{BB962C8B-B14F-4D97-AF65-F5344CB8AC3E}">
        <p14:creationId xmlns:p14="http://schemas.microsoft.com/office/powerpoint/2010/main" val="51280333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solidFill>
                  <a:srgbClr val="002060"/>
                </a:solidFill>
              </a:rPr>
              <a:t>مصادر الطاقة</a:t>
            </a:r>
            <a:endParaRPr lang="ar-JO" dirty="0">
              <a:solidFill>
                <a:srgbClr val="002060"/>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6100" y="2250281"/>
            <a:ext cx="3860800" cy="3225800"/>
          </a:xfrm>
        </p:spPr>
      </p:pic>
      <p:sp>
        <p:nvSpPr>
          <p:cNvPr id="4" name="Content Placeholder 3"/>
          <p:cNvSpPr>
            <a:spLocks noGrp="1"/>
          </p:cNvSpPr>
          <p:nvPr>
            <p:ph sz="half" idx="2"/>
          </p:nvPr>
        </p:nvSpPr>
        <p:spPr/>
        <p:txBody>
          <a:bodyPr>
            <a:normAutofit/>
          </a:bodyPr>
          <a:lstStyle/>
          <a:p>
            <a:pPr marL="0" indent="0">
              <a:buNone/>
            </a:pPr>
            <a:r>
              <a:rPr lang="ar-JO" sz="4000" dirty="0" smtClean="0"/>
              <a:t>يستخدم الانسان الطاقة لتحويل المادة الخام الى مادة مصنعة يستفيد منها:تحويل البترول الخام الى مادة بنزين لاستخدمها في تشغيل السيارات</a:t>
            </a:r>
            <a:endParaRPr lang="ar-JO" sz="4000" dirty="0"/>
          </a:p>
        </p:txBody>
      </p:sp>
    </p:spTree>
    <p:extLst>
      <p:ext uri="{BB962C8B-B14F-4D97-AF65-F5344CB8AC3E}">
        <p14:creationId xmlns:p14="http://schemas.microsoft.com/office/powerpoint/2010/main" val="14327709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JO" sz="6600" dirty="0" smtClean="0">
                <a:solidFill>
                  <a:schemeClr val="tx1"/>
                </a:solidFill>
              </a:rPr>
              <a:t>مراحل تطور الطاقة</a:t>
            </a:r>
            <a:endParaRPr lang="ar-JO" sz="66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17057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48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431409"/>
              </p:ext>
            </p:extLst>
          </p:nvPr>
        </p:nvGraphicFramePr>
        <p:xfrm>
          <a:off x="323528" y="-171400"/>
          <a:ext cx="8229599" cy="6873984"/>
        </p:xfrm>
        <a:graphic>
          <a:graphicData uri="http://schemas.openxmlformats.org/drawingml/2006/table">
            <a:tbl>
              <a:tblPr rtl="1" firstRow="1" bandRow="1">
                <a:tableStyleId>{5C22544A-7EE6-4342-B048-85BDC9FD1C3A}</a:tableStyleId>
              </a:tblPr>
              <a:tblGrid>
                <a:gridCol w="1175657"/>
                <a:gridCol w="1175657"/>
                <a:gridCol w="1175657"/>
                <a:gridCol w="1175657"/>
                <a:gridCol w="1175657"/>
                <a:gridCol w="1175657"/>
                <a:gridCol w="1175657"/>
              </a:tblGrid>
              <a:tr h="1296144">
                <a:tc>
                  <a:txBody>
                    <a:bodyPr/>
                    <a:lstStyle/>
                    <a:p>
                      <a:pPr algn="ctr" rtl="1"/>
                      <a:r>
                        <a:rPr lang="ar-JO" sz="2800" b="1" dirty="0" smtClean="0">
                          <a:solidFill>
                            <a:srgbClr val="002060"/>
                          </a:solidFill>
                        </a:rPr>
                        <a:t>الطاقة العضلية</a:t>
                      </a:r>
                      <a:endParaRPr lang="ar-JO" sz="2800" b="1" dirty="0">
                        <a:solidFill>
                          <a:srgbClr val="002060"/>
                        </a:solidFill>
                      </a:endParaRPr>
                    </a:p>
                  </a:txBody>
                  <a:tcPr/>
                </a:tc>
                <a:tc>
                  <a:txBody>
                    <a:bodyPr/>
                    <a:lstStyle/>
                    <a:p>
                      <a:pPr rtl="1"/>
                      <a:r>
                        <a:rPr lang="ar-JO" sz="3600" dirty="0" smtClean="0">
                          <a:solidFill>
                            <a:srgbClr val="002060"/>
                          </a:solidFill>
                        </a:rPr>
                        <a:t>النار</a:t>
                      </a:r>
                      <a:endParaRPr lang="ar-JO" dirty="0">
                        <a:solidFill>
                          <a:srgbClr val="002060"/>
                        </a:solidFill>
                      </a:endParaRPr>
                    </a:p>
                  </a:txBody>
                  <a:tcPr/>
                </a:tc>
                <a:tc>
                  <a:txBody>
                    <a:bodyPr/>
                    <a:lstStyle/>
                    <a:p>
                      <a:pPr rtl="1"/>
                      <a:r>
                        <a:rPr lang="ar-JO" sz="2800" dirty="0" smtClean="0">
                          <a:solidFill>
                            <a:srgbClr val="002060"/>
                          </a:solidFill>
                        </a:rPr>
                        <a:t>الفحم الحجري</a:t>
                      </a:r>
                      <a:endParaRPr lang="ar-JO" sz="2800" dirty="0">
                        <a:solidFill>
                          <a:srgbClr val="002060"/>
                        </a:solidFill>
                      </a:endParaRPr>
                    </a:p>
                  </a:txBody>
                  <a:tcPr/>
                </a:tc>
                <a:tc>
                  <a:txBody>
                    <a:bodyPr/>
                    <a:lstStyle/>
                    <a:p>
                      <a:pPr rtl="1"/>
                      <a:r>
                        <a:rPr lang="ar-JO" sz="2800" b="1" dirty="0" smtClean="0">
                          <a:solidFill>
                            <a:srgbClr val="002060"/>
                          </a:solidFill>
                        </a:rPr>
                        <a:t>طاقة المياه</a:t>
                      </a:r>
                      <a:endParaRPr lang="ar-JO" sz="2800" b="1" dirty="0">
                        <a:solidFill>
                          <a:srgbClr val="002060"/>
                        </a:solidFill>
                      </a:endParaRPr>
                    </a:p>
                  </a:txBody>
                  <a:tcPr/>
                </a:tc>
                <a:tc>
                  <a:txBody>
                    <a:bodyPr/>
                    <a:lstStyle/>
                    <a:p>
                      <a:pPr rtl="1"/>
                      <a:r>
                        <a:rPr lang="ar-JO" sz="2800" b="1" dirty="0" smtClean="0">
                          <a:solidFill>
                            <a:srgbClr val="002060"/>
                          </a:solidFill>
                        </a:rPr>
                        <a:t>طاقة الرياح</a:t>
                      </a:r>
                      <a:endParaRPr lang="ar-JO" sz="2800" b="1" dirty="0">
                        <a:solidFill>
                          <a:srgbClr val="002060"/>
                        </a:solidFill>
                      </a:endParaRPr>
                    </a:p>
                  </a:txBody>
                  <a:tcPr/>
                </a:tc>
                <a:tc>
                  <a:txBody>
                    <a:bodyPr/>
                    <a:lstStyle/>
                    <a:p>
                      <a:pPr rtl="1"/>
                      <a:r>
                        <a:rPr lang="ar-JO" sz="4000" b="1" dirty="0" smtClean="0">
                          <a:solidFill>
                            <a:srgbClr val="002060"/>
                          </a:solidFill>
                        </a:rPr>
                        <a:t>النفط</a:t>
                      </a:r>
                      <a:endParaRPr lang="ar-JO" sz="4000" b="1" dirty="0">
                        <a:solidFill>
                          <a:srgbClr val="002060"/>
                        </a:solidFill>
                      </a:endParaRPr>
                    </a:p>
                  </a:txBody>
                  <a:tcPr/>
                </a:tc>
                <a:tc>
                  <a:txBody>
                    <a:bodyPr/>
                    <a:lstStyle/>
                    <a:p>
                      <a:pPr rtl="1"/>
                      <a:r>
                        <a:rPr lang="ar-JO" sz="2800" b="1" dirty="0" smtClean="0">
                          <a:solidFill>
                            <a:srgbClr val="002060"/>
                          </a:solidFill>
                        </a:rPr>
                        <a:t>الطاقة النووية</a:t>
                      </a:r>
                      <a:endParaRPr lang="ar-JO" sz="2800" b="1" dirty="0">
                        <a:solidFill>
                          <a:srgbClr val="002060"/>
                        </a:solidFill>
                      </a:endParaRPr>
                    </a:p>
                  </a:txBody>
                  <a:tcPr/>
                </a:tc>
              </a:tr>
              <a:tr h="5400600">
                <a:tc>
                  <a:txBody>
                    <a:bodyPr/>
                    <a:lstStyle/>
                    <a:p>
                      <a:pPr rtl="1"/>
                      <a:r>
                        <a:rPr lang="ar-JO" sz="2400" b="1" dirty="0" smtClean="0">
                          <a:solidFill>
                            <a:schemeClr val="tx1">
                              <a:lumMod val="95000"/>
                              <a:lumOff val="5000"/>
                            </a:schemeClr>
                          </a:solidFill>
                          <a:latin typeface="Andalus" pitchFamily="18" charset="-78"/>
                          <a:cs typeface="Andalus" pitchFamily="18" charset="-78"/>
                        </a:rPr>
                        <a:t>اول طاقة استخدمها الانسان في اعماله تعتمد على قدرته العضلية </a:t>
                      </a:r>
                      <a:r>
                        <a:rPr lang="ar-JO" sz="2400" dirty="0" smtClean="0">
                          <a:solidFill>
                            <a:schemeClr val="tx1">
                              <a:lumMod val="95000"/>
                              <a:lumOff val="5000"/>
                            </a:schemeClr>
                          </a:solidFill>
                          <a:latin typeface="Andalus" pitchFamily="18" charset="-78"/>
                          <a:cs typeface="Andalus" pitchFamily="18" charset="-78"/>
                        </a:rPr>
                        <a:t>.</a:t>
                      </a:r>
                      <a:endParaRPr lang="ar-JO" sz="2400" dirty="0">
                        <a:solidFill>
                          <a:schemeClr val="tx1">
                            <a:lumMod val="95000"/>
                            <a:lumOff val="5000"/>
                          </a:schemeClr>
                        </a:solidFill>
                        <a:latin typeface="Andalus" pitchFamily="18" charset="-78"/>
                        <a:cs typeface="Andalus" pitchFamily="18" charset="-78"/>
                      </a:endParaRPr>
                    </a:p>
                  </a:txBody>
                  <a:tcPr/>
                </a:tc>
                <a:tc>
                  <a:txBody>
                    <a:bodyPr/>
                    <a:lstStyle/>
                    <a:p>
                      <a:pPr rtl="1"/>
                      <a:r>
                        <a:rPr lang="ar-JO" sz="2400" b="1" dirty="0" smtClean="0">
                          <a:latin typeface="Andalus" pitchFamily="18" charset="-78"/>
                          <a:cs typeface="Andalus" pitchFamily="18" charset="-78"/>
                        </a:rPr>
                        <a:t>شكل</a:t>
                      </a:r>
                      <a:r>
                        <a:rPr lang="ar-JO" sz="2400" b="1" baseline="0" dirty="0" smtClean="0">
                          <a:latin typeface="Andalus" pitchFamily="18" charset="-78"/>
                          <a:cs typeface="Andalus" pitchFamily="18" charset="-78"/>
                        </a:rPr>
                        <a:t> اكتشاف النار اول ثورة للطاقة في تاريخ البشرية ،استغلها في الطهي و التدفئة  .</a:t>
                      </a:r>
                    </a:p>
                    <a:p>
                      <a:pPr rtl="1"/>
                      <a:endParaRPr lang="ar-JO" sz="2000" b="1" dirty="0">
                        <a:latin typeface="Andalus" pitchFamily="18" charset="-78"/>
                        <a:cs typeface="Andalus" pitchFamily="18" charset="-78"/>
                      </a:endParaRPr>
                    </a:p>
                  </a:txBody>
                  <a:tcPr/>
                </a:tc>
                <a:tc>
                  <a:txBody>
                    <a:bodyPr/>
                    <a:lstStyle/>
                    <a:p>
                      <a:pPr rtl="1"/>
                      <a:r>
                        <a:rPr lang="ar-JO" sz="2400" b="1" dirty="0" smtClean="0">
                          <a:latin typeface="Andalus" pitchFamily="18" charset="-78"/>
                          <a:cs typeface="Andalus" pitchFamily="18" charset="-78"/>
                        </a:rPr>
                        <a:t>بعد استقرار الانسان</a:t>
                      </a:r>
                      <a:r>
                        <a:rPr lang="ar-JO" sz="2400" b="1" baseline="0" dirty="0" smtClean="0">
                          <a:latin typeface="Andalus" pitchFamily="18" charset="-78"/>
                          <a:cs typeface="Andalus" pitchFamily="18" charset="-78"/>
                        </a:rPr>
                        <a:t> في القرى استخدم الفحم الحجري لإنتاج الطاقة و يعد اكتشافه أساس في انطلاق الثورة الصناعية .</a:t>
                      </a:r>
                      <a:endParaRPr lang="ar-JO" sz="2400" b="1" dirty="0">
                        <a:latin typeface="Andalus" pitchFamily="18" charset="-78"/>
                        <a:cs typeface="Andalus" pitchFamily="18" charset="-78"/>
                      </a:endParaRPr>
                    </a:p>
                  </a:txBody>
                  <a:tcPr/>
                </a:tc>
                <a:tc>
                  <a:txBody>
                    <a:bodyPr/>
                    <a:lstStyle/>
                    <a:p>
                      <a:pPr rtl="1"/>
                      <a:r>
                        <a:rPr lang="ar-JO" sz="2000" b="1" dirty="0" smtClean="0">
                          <a:latin typeface="Andalus" pitchFamily="18" charset="-78"/>
                          <a:cs typeface="Andalus" pitchFamily="18" charset="-78"/>
                        </a:rPr>
                        <a:t>شكل</a:t>
                      </a:r>
                      <a:r>
                        <a:rPr lang="ar-JO" sz="2000" b="1" baseline="0" dirty="0" smtClean="0">
                          <a:latin typeface="Andalus" pitchFamily="18" charset="-78"/>
                          <a:cs typeface="Andalus" pitchFamily="18" charset="-78"/>
                        </a:rPr>
                        <a:t> استخدامها نقطه تحول مهمه لتوليد الطاقه ،اذ استخدمها الانسان قديما لطحن الحبوب ، والري ، وتستغل حاليا لتوليد الطاقه الكهربائيه.</a:t>
                      </a:r>
                      <a:endParaRPr lang="ar-JO" sz="2000" b="1" dirty="0">
                        <a:latin typeface="Andalus" pitchFamily="18" charset="-78"/>
                        <a:cs typeface="Andalus" pitchFamily="18" charset="-78"/>
                      </a:endParaRPr>
                    </a:p>
                  </a:txBody>
                  <a:tcPr/>
                </a:tc>
                <a:tc>
                  <a:txBody>
                    <a:bodyPr/>
                    <a:lstStyle/>
                    <a:p>
                      <a:pPr rtl="1"/>
                      <a:r>
                        <a:rPr lang="ar-JO" sz="2000" b="1" dirty="0" smtClean="0">
                          <a:latin typeface="Andalus" pitchFamily="18" charset="-78"/>
                          <a:cs typeface="Andalus" pitchFamily="18" charset="-78"/>
                        </a:rPr>
                        <a:t>تمكن</a:t>
                      </a:r>
                      <a:r>
                        <a:rPr lang="ar-JO" sz="2000" b="1" baseline="0" dirty="0" smtClean="0">
                          <a:latin typeface="Andalus" pitchFamily="18" charset="-78"/>
                          <a:cs typeface="Andalus" pitchFamily="18" charset="-78"/>
                        </a:rPr>
                        <a:t> الانسان منذ القدم من استغلالها ؛لتحريك السفن في الانهار والبحار,</a:t>
                      </a:r>
                    </a:p>
                    <a:p>
                      <a:pPr rtl="1"/>
                      <a:r>
                        <a:rPr lang="ar-JO" sz="2000" b="1" baseline="0" dirty="0" smtClean="0">
                          <a:latin typeface="Andalus" pitchFamily="18" charset="-78"/>
                          <a:cs typeface="Andalus" pitchFamily="18" charset="-78"/>
                        </a:rPr>
                        <a:t>وإدارة الطواحين المياه ,وتستغل حاليا لتوليد </a:t>
                      </a:r>
                    </a:p>
                    <a:p>
                      <a:pPr rtl="1"/>
                      <a:r>
                        <a:rPr lang="ar-JO" sz="2000" b="1" baseline="0" dirty="0" smtClean="0">
                          <a:latin typeface="Andalus" pitchFamily="18" charset="-78"/>
                          <a:cs typeface="Andalus" pitchFamily="18" charset="-78"/>
                        </a:rPr>
                        <a:t>الطاقة الكهربائيه </a:t>
                      </a:r>
                      <a:endParaRPr lang="ar-JO" sz="1800" b="1" baseline="0" dirty="0" smtClean="0">
                        <a:latin typeface="Andalus" pitchFamily="18" charset="-78"/>
                        <a:cs typeface="Andalus" pitchFamily="18" charset="-78"/>
                      </a:endParaRPr>
                    </a:p>
                    <a:p>
                      <a:pPr rtl="1"/>
                      <a:endParaRPr lang="ar-JO" sz="1800" b="1" baseline="0" dirty="0" smtClean="0">
                        <a:latin typeface="Andalus" pitchFamily="18" charset="-78"/>
                        <a:cs typeface="Andalus" pitchFamily="18" charset="-78"/>
                      </a:endParaRPr>
                    </a:p>
                  </a:txBody>
                  <a:tcPr/>
                </a:tc>
                <a:tc>
                  <a:txBody>
                    <a:bodyPr/>
                    <a:lstStyle/>
                    <a:p>
                      <a:pPr rtl="1"/>
                      <a:r>
                        <a:rPr lang="ar-JO" sz="2000" b="1" dirty="0" smtClean="0">
                          <a:latin typeface="Andalus" pitchFamily="18" charset="-78"/>
                          <a:cs typeface="Andalus" pitchFamily="18" charset="-78"/>
                        </a:rPr>
                        <a:t>ساعد</a:t>
                      </a:r>
                      <a:r>
                        <a:rPr lang="ar-JO" sz="2000" b="1" baseline="0" dirty="0" smtClean="0">
                          <a:latin typeface="Andalus" pitchFamily="18" charset="-78"/>
                          <a:cs typeface="Andalus" pitchFamily="18" charset="-78"/>
                        </a:rPr>
                        <a:t> استغلاله على ظهور صناعات حديثة، وتطور الانسان اختراعاته،وتوسع في انتاج الطاقة الكهربائية,مما أدى الى زيادة التطور الحضاري</a:t>
                      </a:r>
                      <a:endParaRPr lang="ar-JO" sz="2000" b="1" dirty="0">
                        <a:latin typeface="Andalus" pitchFamily="18" charset="-78"/>
                        <a:cs typeface="Andalus" pitchFamily="18" charset="-78"/>
                      </a:endParaRPr>
                    </a:p>
                  </a:txBody>
                  <a:tcPr/>
                </a:tc>
                <a:tc>
                  <a:txBody>
                    <a:bodyPr/>
                    <a:lstStyle/>
                    <a:p>
                      <a:pPr rtl="1"/>
                      <a:r>
                        <a:rPr lang="ar-JO" sz="1800" b="1" dirty="0" smtClean="0">
                          <a:latin typeface="Andalus" pitchFamily="18" charset="-78"/>
                          <a:cs typeface="Andalus" pitchFamily="18" charset="-78"/>
                        </a:rPr>
                        <a:t>هي الطاقة التي تنتجها المفاعلات النووية ,والتي تعتمد على استخدام</a:t>
                      </a:r>
                      <a:r>
                        <a:rPr lang="ar-JO" sz="1800" b="1" baseline="0" dirty="0" smtClean="0">
                          <a:latin typeface="Andalus" pitchFamily="18" charset="-78"/>
                          <a:cs typeface="Andalus" pitchFamily="18" charset="-78"/>
                        </a:rPr>
                        <a:t> و تخصيب اليورانيوم , وتستخدم في توليد الكهرباء بنسب عالية , دون انبعاث للغازات المسببة لظاهرة الاحتباس الحراري </a:t>
                      </a:r>
                      <a:endParaRPr lang="ar-JO" sz="1800" b="1" dirty="0">
                        <a:latin typeface="Andalus" pitchFamily="18" charset="-78"/>
                        <a:cs typeface="Andalus" pitchFamily="18" charset="-78"/>
                      </a:endParaRPr>
                    </a:p>
                  </a:txBody>
                  <a:tcPr/>
                </a:tc>
              </a:tr>
            </a:tbl>
          </a:graphicData>
        </a:graphic>
      </p:graphicFrame>
    </p:spTree>
    <p:extLst>
      <p:ext uri="{BB962C8B-B14F-4D97-AF65-F5344CB8AC3E}">
        <p14:creationId xmlns:p14="http://schemas.microsoft.com/office/powerpoint/2010/main" val="28041796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JO" dirty="0" smtClean="0"/>
              <a:t>انواع مصادر الطاقه </a:t>
            </a:r>
            <a:endParaRPr lang="ar-J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3737449"/>
              </p:ext>
            </p:extLst>
          </p:nvPr>
        </p:nvGraphicFramePr>
        <p:xfrm>
          <a:off x="457200" y="1600200"/>
          <a:ext cx="8229600" cy="2839720"/>
        </p:xfrm>
        <a:graphic>
          <a:graphicData uri="http://schemas.openxmlformats.org/drawingml/2006/table">
            <a:tbl>
              <a:tblPr rtl="1" firstRow="1" bandRow="1">
                <a:tableStyleId>{5C22544A-7EE6-4342-B048-85BDC9FD1C3A}</a:tableStyleId>
              </a:tblPr>
              <a:tblGrid>
                <a:gridCol w="2743200"/>
                <a:gridCol w="2743200"/>
                <a:gridCol w="2743200"/>
              </a:tblGrid>
              <a:tr h="370840">
                <a:tc>
                  <a:txBody>
                    <a:bodyPr/>
                    <a:lstStyle/>
                    <a:p>
                      <a:pPr rtl="1"/>
                      <a:endParaRPr lang="ar-JO" dirty="0"/>
                    </a:p>
                  </a:txBody>
                  <a:tcPr marL="91439" marR="91439"/>
                </a:tc>
                <a:tc>
                  <a:txBody>
                    <a:bodyPr/>
                    <a:lstStyle/>
                    <a:p>
                      <a:pPr rtl="1"/>
                      <a:r>
                        <a:rPr lang="ar-JO" dirty="0" smtClean="0"/>
                        <a:t>مصادر متجددة</a:t>
                      </a:r>
                      <a:r>
                        <a:rPr lang="ar-JO" baseline="0" dirty="0" smtClean="0"/>
                        <a:t> </a:t>
                      </a:r>
                      <a:endParaRPr lang="ar-JO" dirty="0"/>
                    </a:p>
                  </a:txBody>
                  <a:tcPr marL="91439" marR="91439"/>
                </a:tc>
                <a:tc>
                  <a:txBody>
                    <a:bodyPr/>
                    <a:lstStyle/>
                    <a:p>
                      <a:pPr rtl="1"/>
                      <a:r>
                        <a:rPr lang="ar-JO" dirty="0" smtClean="0"/>
                        <a:t>مصادر غير المتجددة</a:t>
                      </a:r>
                      <a:r>
                        <a:rPr lang="ar-JO" baseline="0" dirty="0" smtClean="0"/>
                        <a:t> </a:t>
                      </a:r>
                      <a:endParaRPr lang="ar-JO" dirty="0"/>
                    </a:p>
                  </a:txBody>
                  <a:tcPr marL="91439" marR="91439"/>
                </a:tc>
              </a:tr>
              <a:tr h="370840">
                <a:tc>
                  <a:txBody>
                    <a:bodyPr/>
                    <a:lstStyle/>
                    <a:p>
                      <a:pPr rtl="1"/>
                      <a:r>
                        <a:rPr lang="ar-JO" dirty="0" smtClean="0"/>
                        <a:t>المفهوم </a:t>
                      </a:r>
                      <a:endParaRPr lang="ar-JO" dirty="0"/>
                    </a:p>
                  </a:txBody>
                  <a:tcPr marL="91439" marR="91439"/>
                </a:tc>
                <a:tc>
                  <a:txBody>
                    <a:bodyPr/>
                    <a:lstStyle/>
                    <a:p>
                      <a:pPr rtl="1"/>
                      <a:r>
                        <a:rPr lang="ar-JO" dirty="0" smtClean="0"/>
                        <a:t>تتجدد</a:t>
                      </a:r>
                      <a:r>
                        <a:rPr lang="ar-JO" baseline="0" dirty="0" smtClean="0"/>
                        <a:t> باستمرار رغم استخدام الانسان لها </a:t>
                      </a:r>
                      <a:endParaRPr lang="ar-JO" dirty="0"/>
                    </a:p>
                  </a:txBody>
                  <a:tcPr marL="91439" marR="91439"/>
                </a:tc>
                <a:tc>
                  <a:txBody>
                    <a:bodyPr/>
                    <a:lstStyle/>
                    <a:p>
                      <a:pPr rtl="1"/>
                      <a:r>
                        <a:rPr lang="ar-JO" dirty="0" smtClean="0"/>
                        <a:t>تنفذ</a:t>
                      </a:r>
                      <a:r>
                        <a:rPr lang="ar-JO" baseline="0" dirty="0" smtClean="0"/>
                        <a:t> بسبب استنزاف الانسان لها </a:t>
                      </a:r>
                      <a:endParaRPr lang="ar-JO" dirty="0"/>
                    </a:p>
                  </a:txBody>
                  <a:tcPr marL="91439" marR="91439"/>
                </a:tc>
              </a:tr>
              <a:tr h="370840">
                <a:tc>
                  <a:txBody>
                    <a:bodyPr/>
                    <a:lstStyle/>
                    <a:p>
                      <a:pPr rtl="1"/>
                      <a:r>
                        <a:rPr lang="ar-JO" dirty="0" smtClean="0"/>
                        <a:t>الخصائص </a:t>
                      </a:r>
                      <a:endParaRPr lang="ar-JO" dirty="0"/>
                    </a:p>
                  </a:txBody>
                  <a:tcPr marL="91439" marR="91439"/>
                </a:tc>
                <a:tc>
                  <a:txBody>
                    <a:bodyPr/>
                    <a:lstStyle/>
                    <a:p>
                      <a:pPr marL="285750" indent="-285750" rtl="1">
                        <a:buFont typeface="Arial" pitchFamily="34" charset="0"/>
                        <a:buChar char="•"/>
                      </a:pPr>
                      <a:r>
                        <a:rPr lang="ar-JO" baseline="0" dirty="0" smtClean="0"/>
                        <a:t> تحافظ على نظاغة البيئة </a:t>
                      </a:r>
                    </a:p>
                    <a:p>
                      <a:pPr marL="285750" indent="-285750" rtl="1">
                        <a:buFont typeface="Arial" pitchFamily="34" charset="0"/>
                        <a:buChar char="•"/>
                      </a:pPr>
                      <a:r>
                        <a:rPr lang="ar-JO" baseline="0" dirty="0" smtClean="0"/>
                        <a:t> قلة تكلفة استخدامها , بعد مرحلة التشغيل </a:t>
                      </a:r>
                      <a:endParaRPr lang="ar-JO" dirty="0"/>
                    </a:p>
                  </a:txBody>
                  <a:tcPr marL="91439" marR="91439"/>
                </a:tc>
                <a:tc>
                  <a:txBody>
                    <a:bodyPr/>
                    <a:lstStyle/>
                    <a:p>
                      <a:pPr marL="285750" indent="-285750" rtl="1">
                        <a:buFont typeface="Arial" pitchFamily="34" charset="0"/>
                        <a:buChar char="•"/>
                      </a:pPr>
                      <a:r>
                        <a:rPr lang="ar-JO" baseline="0" dirty="0" smtClean="0"/>
                        <a:t> تتسبب في تلوث البيئة </a:t>
                      </a:r>
                    </a:p>
                    <a:p>
                      <a:pPr marL="285750" indent="-285750" rtl="1">
                        <a:buFont typeface="Arial" pitchFamily="34" charset="0"/>
                        <a:buChar char="•"/>
                      </a:pPr>
                      <a:r>
                        <a:rPr lang="ar-JO" baseline="0" dirty="0" smtClean="0"/>
                        <a:t> الكلفة العالية لاستخدامها </a:t>
                      </a:r>
                      <a:endParaRPr lang="ar-JO" dirty="0"/>
                    </a:p>
                  </a:txBody>
                  <a:tcPr marL="91439" marR="91439"/>
                </a:tc>
              </a:tr>
              <a:tr h="370840">
                <a:tc>
                  <a:txBody>
                    <a:bodyPr/>
                    <a:lstStyle/>
                    <a:p>
                      <a:pPr rtl="1"/>
                      <a:r>
                        <a:rPr lang="ar-JO" dirty="0" smtClean="0"/>
                        <a:t>الامثلة </a:t>
                      </a:r>
                      <a:endParaRPr lang="ar-JO" dirty="0"/>
                    </a:p>
                  </a:txBody>
                  <a:tcPr marL="91439" marR="91439"/>
                </a:tc>
                <a:tc>
                  <a:txBody>
                    <a:bodyPr/>
                    <a:lstStyle/>
                    <a:p>
                      <a:pPr rtl="1"/>
                      <a:r>
                        <a:rPr lang="ar-JO" dirty="0" smtClean="0"/>
                        <a:t>الطاقة الشمسية , طاقة الرياح , طاقة المياه</a:t>
                      </a:r>
                      <a:r>
                        <a:rPr lang="ar-JO" baseline="0" dirty="0" smtClean="0"/>
                        <a:t> </a:t>
                      </a:r>
                    </a:p>
                    <a:p>
                      <a:pPr rtl="1"/>
                      <a:endParaRPr lang="ar-JO" dirty="0"/>
                    </a:p>
                  </a:txBody>
                  <a:tcPr marL="91439" marR="91439"/>
                </a:tc>
                <a:tc>
                  <a:txBody>
                    <a:bodyPr/>
                    <a:lstStyle/>
                    <a:p>
                      <a:pPr rtl="1"/>
                      <a:r>
                        <a:rPr lang="ar-JO" dirty="0" smtClean="0"/>
                        <a:t>النفط , الغاز الطبيعي , و الفحم </a:t>
                      </a:r>
                      <a:endParaRPr lang="ar-JO" dirty="0"/>
                    </a:p>
                  </a:txBody>
                  <a:tcPr marL="91439" marR="91439"/>
                </a:tc>
              </a:tr>
            </a:tbl>
          </a:graphicData>
        </a:graphic>
      </p:graphicFrame>
    </p:spTree>
    <p:extLst>
      <p:ext uri="{BB962C8B-B14F-4D97-AF65-F5344CB8AC3E}">
        <p14:creationId xmlns:p14="http://schemas.microsoft.com/office/powerpoint/2010/main" val="4286825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JO" dirty="0" smtClean="0"/>
              <a:t>اهم مصادر الطاقه </a:t>
            </a:r>
            <a:endParaRPr lang="ar-JO" dirty="0"/>
          </a:p>
        </p:txBody>
      </p:sp>
      <p:sp>
        <p:nvSpPr>
          <p:cNvPr id="2" name="Content Placeholder 1"/>
          <p:cNvSpPr>
            <a:spLocks noGrp="1"/>
          </p:cNvSpPr>
          <p:nvPr>
            <p:ph idx="1"/>
          </p:nvPr>
        </p:nvSpPr>
        <p:spPr>
          <a:xfrm>
            <a:off x="3694088" y="1628800"/>
            <a:ext cx="5111584" cy="4470248"/>
          </a:xfrm>
        </p:spPr>
        <p:txBody>
          <a:bodyPr>
            <a:normAutofit fontScale="77500" lnSpcReduction="20000"/>
          </a:bodyPr>
          <a:lstStyle/>
          <a:p>
            <a:pPr marL="342900" indent="-342900">
              <a:buFont typeface="Wingdings" pitchFamily="2" charset="2"/>
              <a:buChar char="ü"/>
            </a:pPr>
            <a:r>
              <a:rPr lang="ar-JO" dirty="0"/>
              <a:t> </a:t>
            </a:r>
            <a:r>
              <a:rPr lang="ar-JO" dirty="0" smtClean="0"/>
              <a:t>النفط : يعد النفط اهم مصادر الطاقه,اذ يسهم بشكل كبير في تحسين مستوى المعيشه لسكان الدوله المنتجه,و يتميز بسهولة نقله ,وانخفاض تكلفة انتاجه ,ودخوله كماده خام في كثير من الصناعات.</a:t>
            </a:r>
          </a:p>
          <a:p>
            <a:pPr marL="0" indent="0">
              <a:buNone/>
            </a:pPr>
            <a:r>
              <a:rPr lang="ar-JO" dirty="0" smtClean="0"/>
              <a:t>يوجد في الاردن مصفتة للبترول,تقوم بتزويد السوق المحلي بكافة احتياجاته من مشتقات النفطيه ذات الكلفه العاليه ,مما وفر مبالغ كبيره من عمله الصعبه على الاقتصاد الوطني الاردني وتوفير فرص العمل لالاف المواطنين,وفتح الباب امام صناعات اخرى جديده ,ولسهم في دعم قطاعات اقتصاديه هامه كقطاع الكهرباء ,والنقل,الصناعات,الانشاءات.</a:t>
            </a:r>
            <a:endParaRPr lang="ar-J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556792"/>
            <a:ext cx="3344912" cy="4464496"/>
          </a:xfrm>
          <a:prstGeom prst="rect">
            <a:avLst/>
          </a:prstGeom>
        </p:spPr>
      </p:pic>
    </p:spTree>
    <p:extLst>
      <p:ext uri="{BB962C8B-B14F-4D97-AF65-F5344CB8AC3E}">
        <p14:creationId xmlns:p14="http://schemas.microsoft.com/office/powerpoint/2010/main" val="3295863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solidFill>
                <a:schemeClr val="tx1"/>
              </a:solidFill>
            </a:endParaRPr>
          </a:p>
        </p:txBody>
      </p:sp>
      <p:sp>
        <p:nvSpPr>
          <p:cNvPr id="3" name="Content Placeholder 2"/>
          <p:cNvSpPr>
            <a:spLocks noGrp="1"/>
          </p:cNvSpPr>
          <p:nvPr>
            <p:ph idx="1"/>
          </p:nvPr>
        </p:nvSpPr>
        <p:spPr>
          <a:xfrm>
            <a:off x="4067944" y="1404281"/>
            <a:ext cx="4680520" cy="5040560"/>
          </a:xfrm>
        </p:spPr>
        <p:txBody>
          <a:bodyPr>
            <a:normAutofit fontScale="77500" lnSpcReduction="20000"/>
          </a:bodyPr>
          <a:lstStyle/>
          <a:p>
            <a:pPr>
              <a:buFont typeface="Wingdings" pitchFamily="2" charset="2"/>
              <a:buChar char="ü"/>
            </a:pPr>
            <a:r>
              <a:rPr lang="ar-JO" sz="3400" dirty="0" smtClean="0">
                <a:solidFill>
                  <a:schemeClr val="tx2">
                    <a:lumMod val="40000"/>
                    <a:lumOff val="60000"/>
                  </a:schemeClr>
                </a:solidFill>
              </a:rPr>
              <a:t> </a:t>
            </a:r>
            <a:r>
              <a:rPr lang="ar-JO" sz="3400" dirty="0" smtClean="0">
                <a:solidFill>
                  <a:srgbClr val="00B0F0"/>
                </a:solidFill>
              </a:rPr>
              <a:t>الغاز الطبيعي : يعد من مصادر الطاقة الهامة التي يستخدمها الانسان في مجالات الحياة المخنلفة ويقدر مخزون الاردن من الغاز الطبيعي ما بين (150 ،400) مليار متر مكعب </a:t>
            </a:r>
          </a:p>
          <a:p>
            <a:pPr>
              <a:buFont typeface="Wingdings" pitchFamily="2" charset="2"/>
              <a:buChar char="ü"/>
            </a:pPr>
            <a:r>
              <a:rPr lang="ar-JO" sz="3400" dirty="0">
                <a:solidFill>
                  <a:srgbClr val="00B0F0"/>
                </a:solidFill>
              </a:rPr>
              <a:t> </a:t>
            </a:r>
            <a:r>
              <a:rPr lang="ar-JO" sz="3400" dirty="0" smtClean="0">
                <a:solidFill>
                  <a:srgbClr val="00B0F0"/>
                </a:solidFill>
              </a:rPr>
              <a:t>الصخر الزيتي : اخذت بعض دول العالم تعتمد على هذا المصدر في انشطتها المختلفة , والاردن احدى هذه الدول التي تتجه حاليا لاستخراج النفط منه , اذ يقدر مخزون الاردن ما يقارب (40) مليار  طن في النفطقتين , الوسطى و الشمالية الغربية , مما يجعله يحتل المرتبة الثانية بعد كندا </a:t>
            </a:r>
          </a:p>
          <a:p>
            <a:pPr>
              <a:buFont typeface="Wingdings" pitchFamily="2" charset="2"/>
              <a:buChar char="ü"/>
            </a:pPr>
            <a:endParaRPr lang="ar-JO" dirty="0" smtClean="0">
              <a:solidFill>
                <a:srgbClr val="00B0F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51" y="1340769"/>
            <a:ext cx="2952328" cy="26642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51" y="4293096"/>
            <a:ext cx="3063237" cy="1872208"/>
          </a:xfrm>
          <a:prstGeom prst="rect">
            <a:avLst/>
          </a:prstGeom>
        </p:spPr>
      </p:pic>
    </p:spTree>
    <p:extLst>
      <p:ext uri="{BB962C8B-B14F-4D97-AF65-F5344CB8AC3E}">
        <p14:creationId xmlns:p14="http://schemas.microsoft.com/office/powerpoint/2010/main" val="1229632152"/>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 </a:t>
            </a:r>
            <a:endParaRPr lang="ar-JO" dirty="0"/>
          </a:p>
        </p:txBody>
      </p:sp>
      <p:sp>
        <p:nvSpPr>
          <p:cNvPr id="3" name="Content Placeholder 2"/>
          <p:cNvSpPr>
            <a:spLocks noGrp="1"/>
          </p:cNvSpPr>
          <p:nvPr>
            <p:ph idx="1"/>
          </p:nvPr>
        </p:nvSpPr>
        <p:spPr>
          <a:xfrm>
            <a:off x="3707904" y="1556792"/>
            <a:ext cx="5097768" cy="4542256"/>
          </a:xfrm>
        </p:spPr>
        <p:txBody>
          <a:bodyPr>
            <a:normAutofit/>
          </a:bodyPr>
          <a:lstStyle/>
          <a:p>
            <a:pPr marL="0" indent="0">
              <a:buNone/>
            </a:pPr>
            <a:r>
              <a:rPr lang="ar-JO" sz="3200" dirty="0" smtClean="0"/>
              <a:t>الطاقة الكهرومائية </a:t>
            </a:r>
          </a:p>
          <a:p>
            <a:pPr marL="0" indent="0">
              <a:buNone/>
            </a:pPr>
            <a:r>
              <a:rPr lang="ar-JO" sz="3200" dirty="0" smtClean="0"/>
              <a:t>وهي الطاقة الكهربائية التي يتم توليدها من طاقة المياه تعد من اشكال الطاقة النظيفة الصديقة للبيئة , وتستخدم على نطاق عالمي واسع , اذ تعتمد عليها بعض دول العالم في بناء انشطتها المختلفة , مثل : الصين وكندا والبرازيل  </a:t>
            </a:r>
            <a:endParaRPr lang="ar-JO"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28800"/>
            <a:ext cx="3168352" cy="4464496"/>
          </a:xfrm>
          <a:prstGeom prst="rect">
            <a:avLst/>
          </a:prstGeom>
        </p:spPr>
      </p:pic>
    </p:spTree>
    <p:extLst>
      <p:ext uri="{BB962C8B-B14F-4D97-AF65-F5344CB8AC3E}">
        <p14:creationId xmlns:p14="http://schemas.microsoft.com/office/powerpoint/2010/main" val="2120524869"/>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16216" y="404663"/>
            <a:ext cx="2170584" cy="1208449"/>
          </a:xfrm>
        </p:spPr>
        <p:txBody>
          <a:bodyPr>
            <a:normAutofit fontScale="90000"/>
          </a:bodyPr>
          <a:lstStyle/>
          <a:p>
            <a:r>
              <a:rPr lang="ar-JO" dirty="0" smtClean="0">
                <a:solidFill>
                  <a:srgbClr val="FFFF00"/>
                </a:solidFill>
              </a:rPr>
              <a:t>طاقة الرياح </a:t>
            </a:r>
            <a:endParaRPr lang="ar-JO" dirty="0">
              <a:solidFill>
                <a:srgbClr val="FFFF00"/>
              </a:solidFill>
            </a:endParaRPr>
          </a:p>
        </p:txBody>
      </p:sp>
      <p:sp>
        <p:nvSpPr>
          <p:cNvPr id="3" name="Content Placeholder 2"/>
          <p:cNvSpPr>
            <a:spLocks noGrp="1"/>
          </p:cNvSpPr>
          <p:nvPr>
            <p:ph idx="1"/>
          </p:nvPr>
        </p:nvSpPr>
        <p:spPr>
          <a:xfrm>
            <a:off x="3851920" y="1588457"/>
            <a:ext cx="5025760" cy="4614264"/>
          </a:xfrm>
        </p:spPr>
        <p:txBody>
          <a:bodyPr/>
          <a:lstStyle/>
          <a:p>
            <a:pPr marL="0" indent="0">
              <a:buNone/>
            </a:pPr>
            <a:r>
              <a:rPr lang="ar-JO" sz="3600" dirty="0" smtClean="0">
                <a:solidFill>
                  <a:srgbClr val="FFFF00"/>
                </a:solidFill>
              </a:rPr>
              <a:t>طاقة </a:t>
            </a:r>
            <a:r>
              <a:rPr lang="ar-JO" sz="3600" dirty="0" smtClean="0">
                <a:solidFill>
                  <a:srgbClr val="FFFF00"/>
                </a:solidFill>
              </a:rPr>
              <a:t>مولدة من الرياح باستخدام توربينات لانتاج الطاقة الكهربائية ,حيت اتجه الاردن الى استخدامها ,وتتوزع في منطقة عجلون والطفيلة </a:t>
            </a:r>
          </a:p>
          <a:p>
            <a:endParaRPr lang="ar-JO" sz="36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28800"/>
            <a:ext cx="3384376" cy="4392488"/>
          </a:xfrm>
          <a:prstGeom prst="rect">
            <a:avLst/>
          </a:prstGeom>
        </p:spPr>
      </p:pic>
    </p:spTree>
    <p:extLst>
      <p:ext uri="{BB962C8B-B14F-4D97-AF65-F5344CB8AC3E}">
        <p14:creationId xmlns:p14="http://schemas.microsoft.com/office/powerpoint/2010/main" val="3983975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TotalTime>
  <Words>596</Words>
  <Application>Microsoft Office PowerPoint</Application>
  <PresentationFormat>On-screen Show (4:3)</PresentationFormat>
  <Paragraphs>61</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مصادر الطاقة </vt:lpstr>
      <vt:lpstr>مصادر الطاقة</vt:lpstr>
      <vt:lpstr>مراحل تطور الطاقة</vt:lpstr>
      <vt:lpstr>PowerPoint Presentation</vt:lpstr>
      <vt:lpstr>انواع مصادر الطاقه </vt:lpstr>
      <vt:lpstr>اهم مصادر الطاقه </vt:lpstr>
      <vt:lpstr>PowerPoint Presentation</vt:lpstr>
      <vt:lpstr> </vt:lpstr>
      <vt:lpstr>طاقة الرياح </vt:lpstr>
      <vt:lpstr>PowerPoint Presentation</vt:lpstr>
      <vt:lpstr>هل تعلم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Board</dc:creator>
  <cp:lastModifiedBy>Board</cp:lastModifiedBy>
  <cp:revision>25</cp:revision>
  <dcterms:created xsi:type="dcterms:W3CDTF">2017-02-22T20:47:46Z</dcterms:created>
  <dcterms:modified xsi:type="dcterms:W3CDTF">2017-03-15T21:12:32Z</dcterms:modified>
</cp:coreProperties>
</file>