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70A234C9-A57F-4B1C-BFB7-5B492B974C9B}" type="datetimeFigureOut">
              <a:rPr lang="ar-JO" smtClean="0"/>
              <a:pPr/>
              <a:t>18/06/1437</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40FFF92-1EA2-4A9C-BA1E-4450DFC861D0}"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70A234C9-A57F-4B1C-BFB7-5B492B974C9B}" type="datetimeFigureOut">
              <a:rPr lang="ar-JO" smtClean="0"/>
              <a:pPr/>
              <a:t>18/06/1437</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40FFF92-1EA2-4A9C-BA1E-4450DFC861D0}"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70A234C9-A57F-4B1C-BFB7-5B492B974C9B}" type="datetimeFigureOut">
              <a:rPr lang="ar-JO" smtClean="0"/>
              <a:pPr/>
              <a:t>18/06/1437</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40FFF92-1EA2-4A9C-BA1E-4450DFC861D0}"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70A234C9-A57F-4B1C-BFB7-5B492B974C9B}" type="datetimeFigureOut">
              <a:rPr lang="ar-JO" smtClean="0"/>
              <a:pPr/>
              <a:t>18/06/1437</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40FFF92-1EA2-4A9C-BA1E-4450DFC861D0}"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A234C9-A57F-4B1C-BFB7-5B492B974C9B}" type="datetimeFigureOut">
              <a:rPr lang="ar-JO" smtClean="0"/>
              <a:pPr/>
              <a:t>18/06/1437</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40FFF92-1EA2-4A9C-BA1E-4450DFC861D0}"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70A234C9-A57F-4B1C-BFB7-5B492B974C9B}" type="datetimeFigureOut">
              <a:rPr lang="ar-JO" smtClean="0"/>
              <a:pPr/>
              <a:t>18/06/1437</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40FFF92-1EA2-4A9C-BA1E-4450DFC861D0}"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70A234C9-A57F-4B1C-BFB7-5B492B974C9B}" type="datetimeFigureOut">
              <a:rPr lang="ar-JO" smtClean="0"/>
              <a:pPr/>
              <a:t>18/06/1437</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340FFF92-1EA2-4A9C-BA1E-4450DFC861D0}"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70A234C9-A57F-4B1C-BFB7-5B492B974C9B}" type="datetimeFigureOut">
              <a:rPr lang="ar-JO" smtClean="0"/>
              <a:pPr/>
              <a:t>18/06/1437</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340FFF92-1EA2-4A9C-BA1E-4450DFC861D0}"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234C9-A57F-4B1C-BFB7-5B492B974C9B}" type="datetimeFigureOut">
              <a:rPr lang="ar-JO" smtClean="0"/>
              <a:pPr/>
              <a:t>18/06/1437</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340FFF92-1EA2-4A9C-BA1E-4450DFC861D0}"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A234C9-A57F-4B1C-BFB7-5B492B974C9B}" type="datetimeFigureOut">
              <a:rPr lang="ar-JO" smtClean="0"/>
              <a:pPr/>
              <a:t>18/06/1437</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40FFF92-1EA2-4A9C-BA1E-4450DFC861D0}"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A234C9-A57F-4B1C-BFB7-5B492B974C9B}" type="datetimeFigureOut">
              <a:rPr lang="ar-JO" smtClean="0"/>
              <a:pPr/>
              <a:t>18/06/1437</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40FFF92-1EA2-4A9C-BA1E-4450DFC861D0}"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0A234C9-A57F-4B1C-BFB7-5B492B974C9B}" type="datetimeFigureOut">
              <a:rPr lang="ar-JO" smtClean="0"/>
              <a:pPr/>
              <a:t>18/06/1437</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40FFF92-1EA2-4A9C-BA1E-4450DFC861D0}"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JO" sz="8000" dirty="0" smtClean="0"/>
              <a:t>من أسماء الله الحسنى </a:t>
            </a:r>
            <a:endParaRPr lang="ar-JO" sz="8000" dirty="0"/>
          </a:p>
        </p:txBody>
      </p:sp>
      <p:sp>
        <p:nvSpPr>
          <p:cNvPr id="3" name="Subtitle 2"/>
          <p:cNvSpPr>
            <a:spLocks noGrp="1"/>
          </p:cNvSpPr>
          <p:nvPr>
            <p:ph type="subTitle" idx="1"/>
          </p:nvPr>
        </p:nvSpPr>
        <p:spPr/>
        <p:txBody>
          <a:bodyPr>
            <a:normAutofit/>
          </a:bodyPr>
          <a:lstStyle/>
          <a:p>
            <a:r>
              <a:rPr lang="ar-JO" sz="8800" dirty="0" smtClean="0">
                <a:solidFill>
                  <a:schemeClr val="tx2">
                    <a:lumMod val="60000"/>
                    <a:lumOff val="40000"/>
                  </a:schemeClr>
                </a:solidFill>
              </a:rPr>
              <a:t>العظيم </a:t>
            </a:r>
            <a:endParaRPr lang="ar-JO" sz="8800" dirty="0">
              <a:solidFill>
                <a:schemeClr val="tx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solidFill>
                  <a:srgbClr val="FF0000"/>
                </a:solidFill>
              </a:rPr>
              <a:t>الجوارح</a:t>
            </a:r>
            <a:endParaRPr lang="ar-JO" dirty="0">
              <a:solidFill>
                <a:srgbClr val="FF0000"/>
              </a:solidFill>
            </a:endParaRPr>
          </a:p>
        </p:txBody>
      </p:sp>
      <p:sp>
        <p:nvSpPr>
          <p:cNvPr id="4" name="Content Placeholder 3"/>
          <p:cNvSpPr>
            <a:spLocks noGrp="1"/>
          </p:cNvSpPr>
          <p:nvPr>
            <p:ph sz="half" idx="2"/>
          </p:nvPr>
        </p:nvSpPr>
        <p:spPr/>
        <p:txBody>
          <a:bodyPr/>
          <a:lstStyle/>
          <a:p>
            <a:r>
              <a:rPr lang="ar-JO" dirty="0" smtClean="0"/>
              <a:t>الاذن:</a:t>
            </a:r>
            <a:br>
              <a:rPr lang="ar-JO" dirty="0" smtClean="0"/>
            </a:br>
            <a:r>
              <a:rPr lang="ar-JO" dirty="0" smtClean="0"/>
              <a:t>يتسائل البعض كيف نحافظ على نعمة السمع ؟</a:t>
            </a:r>
            <a:br>
              <a:rPr lang="ar-JO" dirty="0" smtClean="0"/>
            </a:br>
            <a:r>
              <a:rPr lang="ar-JO" dirty="0" smtClean="0"/>
              <a:t>والجواب هو ان لا نتجسس علي الاخرين كما قال الله عز وجل في كتابه العزيز </a:t>
            </a:r>
            <a:br>
              <a:rPr lang="ar-JO" dirty="0" smtClean="0"/>
            </a:br>
            <a:r>
              <a:rPr lang="ar-JO" dirty="0" smtClean="0"/>
              <a:t>بسم الله الرحمن الرحيم</a:t>
            </a:r>
            <a:br>
              <a:rPr lang="ar-JO" dirty="0" smtClean="0"/>
            </a:br>
            <a:r>
              <a:rPr lang="ar-JO" dirty="0" smtClean="0"/>
              <a:t>(ولا تجسسوا ) صدق الله العظيم</a:t>
            </a:r>
            <a:endParaRPr lang="ar-JO" dirty="0"/>
          </a:p>
        </p:txBody>
      </p:sp>
      <p:pic>
        <p:nvPicPr>
          <p:cNvPr id="6146" name="Picture 2"/>
          <p:cNvPicPr>
            <a:picLocks noGrp="1" noChangeAspect="1" noChangeArrowheads="1"/>
          </p:cNvPicPr>
          <p:nvPr>
            <p:ph sz="half" idx="1"/>
          </p:nvPr>
        </p:nvPicPr>
        <p:blipFill>
          <a:blip r:embed="rId2" cstate="print"/>
          <a:srcRect/>
          <a:stretch>
            <a:fillRect/>
          </a:stretch>
        </p:blipFill>
        <p:spPr bwMode="auto">
          <a:xfrm>
            <a:off x="857224" y="2786058"/>
            <a:ext cx="2857520" cy="242889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gtEl>
                                        <p:attrNameLst>
                                          <p:attrName>style.visibility</p:attrName>
                                        </p:attrNameLst>
                                      </p:cBhvr>
                                      <p:to>
                                        <p:strVal val="visible"/>
                                      </p:to>
                                    </p:set>
                                    <p:anim calcmode="lin" valueType="num">
                                      <p:cBhvr additive="base">
                                        <p:cTn id="13" dur="500" fill="hold"/>
                                        <p:tgtEl>
                                          <p:spTgt spid="6146"/>
                                        </p:tgtEl>
                                        <p:attrNameLst>
                                          <p:attrName>ppt_x</p:attrName>
                                        </p:attrNameLst>
                                      </p:cBhvr>
                                      <p:tavLst>
                                        <p:tav tm="0">
                                          <p:val>
                                            <p:strVal val="#ppt_x"/>
                                          </p:val>
                                        </p:tav>
                                        <p:tav tm="100000">
                                          <p:val>
                                            <p:strVal val="#ppt_x"/>
                                          </p:val>
                                        </p:tav>
                                      </p:tavLst>
                                    </p:anim>
                                    <p:anim calcmode="lin" valueType="num">
                                      <p:cBhvr additive="base">
                                        <p:cTn id="14"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solidFill>
                  <a:srgbClr val="FF0000"/>
                </a:solidFill>
              </a:rPr>
              <a:t>الجوارح</a:t>
            </a:r>
            <a:endParaRPr lang="ar-JO" dirty="0">
              <a:solidFill>
                <a:srgbClr val="FF0000"/>
              </a:solidFill>
            </a:endParaRPr>
          </a:p>
        </p:txBody>
      </p:sp>
      <p:sp>
        <p:nvSpPr>
          <p:cNvPr id="4" name="Content Placeholder 3"/>
          <p:cNvSpPr>
            <a:spLocks noGrp="1"/>
          </p:cNvSpPr>
          <p:nvPr>
            <p:ph sz="half" idx="2"/>
          </p:nvPr>
        </p:nvSpPr>
        <p:spPr/>
        <p:txBody>
          <a:bodyPr>
            <a:normAutofit/>
          </a:bodyPr>
          <a:lstStyle/>
          <a:p>
            <a:r>
              <a:rPr lang="ar-JO" dirty="0" smtClean="0">
                <a:solidFill>
                  <a:srgbClr val="00B050"/>
                </a:solidFill>
              </a:rPr>
              <a:t>اليد:</a:t>
            </a:r>
            <a:br>
              <a:rPr lang="ar-JO" dirty="0" smtClean="0">
                <a:solidFill>
                  <a:srgbClr val="00B050"/>
                </a:solidFill>
              </a:rPr>
            </a:br>
            <a:r>
              <a:rPr lang="ar-JO" dirty="0" smtClean="0">
                <a:solidFill>
                  <a:srgbClr val="00B050"/>
                </a:solidFill>
              </a:rPr>
              <a:t>فلا نبطش بها الناس ويجب ان ننفق بها في سبيل الله فلا نبخل بها علي فقير وان نتصدق من مال الله ويجب أن نعمر الارض بايدينا .</a:t>
            </a:r>
            <a:br>
              <a:rPr lang="ar-JO" dirty="0" smtClean="0">
                <a:solidFill>
                  <a:srgbClr val="00B050"/>
                </a:solidFill>
              </a:rPr>
            </a:br>
            <a:r>
              <a:rPr lang="ar-JO" dirty="0" smtClean="0">
                <a:solidFill>
                  <a:srgbClr val="00B050"/>
                </a:solidFill>
              </a:rPr>
              <a:t/>
            </a:r>
            <a:br>
              <a:rPr lang="ar-JO" dirty="0" smtClean="0">
                <a:solidFill>
                  <a:srgbClr val="00B050"/>
                </a:solidFill>
              </a:rPr>
            </a:br>
            <a:endParaRPr lang="ar-JO" dirty="0">
              <a:solidFill>
                <a:srgbClr val="00B050"/>
              </a:solidFill>
            </a:endParaRPr>
          </a:p>
        </p:txBody>
      </p:sp>
      <p:pic>
        <p:nvPicPr>
          <p:cNvPr id="7170" name="Picture 2"/>
          <p:cNvPicPr>
            <a:picLocks noGrp="1" noChangeAspect="1" noChangeArrowheads="1"/>
          </p:cNvPicPr>
          <p:nvPr>
            <p:ph sz="half" idx="1"/>
          </p:nvPr>
        </p:nvPicPr>
        <p:blipFill>
          <a:blip r:embed="rId2" cstate="print"/>
          <a:srcRect/>
          <a:stretch>
            <a:fillRect/>
          </a:stretch>
        </p:blipFill>
        <p:spPr bwMode="auto">
          <a:xfrm>
            <a:off x="928662" y="2214554"/>
            <a:ext cx="2714644" cy="35719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5728"/>
            <a:ext cx="8229600" cy="1143000"/>
          </a:xfrm>
        </p:spPr>
        <p:txBody>
          <a:bodyPr>
            <a:normAutofit/>
          </a:bodyPr>
          <a:lstStyle/>
          <a:p>
            <a:r>
              <a:rPr lang="ar-JO" sz="5400" dirty="0" smtClean="0">
                <a:solidFill>
                  <a:srgbClr val="7030A0"/>
                </a:solidFill>
              </a:rPr>
              <a:t>ثمرات الإيمان بأن الله تعالى عظيم </a:t>
            </a:r>
            <a:endParaRPr lang="ar-JO" sz="5400" dirty="0">
              <a:solidFill>
                <a:srgbClr val="7030A0"/>
              </a:solidFill>
            </a:endParaRPr>
          </a:p>
        </p:txBody>
      </p:sp>
      <p:sp>
        <p:nvSpPr>
          <p:cNvPr id="4" name="Content Placeholder 3"/>
          <p:cNvSpPr>
            <a:spLocks noGrp="1"/>
          </p:cNvSpPr>
          <p:nvPr>
            <p:ph sz="half" idx="2"/>
          </p:nvPr>
        </p:nvSpPr>
        <p:spPr/>
        <p:txBody>
          <a:bodyPr/>
          <a:lstStyle/>
          <a:p>
            <a:r>
              <a:rPr lang="ar-JO" sz="3600" dirty="0" smtClean="0">
                <a:solidFill>
                  <a:srgbClr val="7030A0"/>
                </a:solidFill>
              </a:rPr>
              <a:t>يزداد إيمانه بالله تعالى.</a:t>
            </a:r>
          </a:p>
          <a:p>
            <a:r>
              <a:rPr lang="ar-JO" sz="3600" dirty="0" smtClean="0">
                <a:solidFill>
                  <a:srgbClr val="7030A0"/>
                </a:solidFill>
              </a:rPr>
              <a:t>يشعر بفضل الله تعالى على عباده ويشكره على نعمه </a:t>
            </a:r>
            <a:r>
              <a:rPr lang="ar-JO" sz="3600" dirty="0" smtClean="0"/>
              <a:t>.</a:t>
            </a:r>
          </a:p>
          <a:p>
            <a:endParaRPr lang="ar-JO" dirty="0" smtClean="0"/>
          </a:p>
          <a:p>
            <a:endParaRPr lang="ar-JO" dirty="0"/>
          </a:p>
        </p:txBody>
      </p:sp>
      <p:pic>
        <p:nvPicPr>
          <p:cNvPr id="8194" name="Picture 2"/>
          <p:cNvPicPr>
            <a:picLocks noGrp="1" noChangeAspect="1" noChangeArrowheads="1"/>
          </p:cNvPicPr>
          <p:nvPr>
            <p:ph sz="half" idx="1"/>
          </p:nvPr>
        </p:nvPicPr>
        <p:blipFill>
          <a:blip r:embed="rId2" cstate="print"/>
          <a:srcRect/>
          <a:stretch>
            <a:fillRect/>
          </a:stretch>
        </p:blipFill>
        <p:spPr bwMode="auto">
          <a:xfrm>
            <a:off x="357158" y="1857364"/>
            <a:ext cx="4286280" cy="307183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194"/>
                                        </p:tgtEl>
                                        <p:attrNameLst>
                                          <p:attrName>style.visibility</p:attrName>
                                        </p:attrNameLst>
                                      </p:cBhvr>
                                      <p:to>
                                        <p:strVal val="visible"/>
                                      </p:to>
                                    </p:set>
                                    <p:anim calcmode="lin" valueType="num">
                                      <p:cBhvr additive="base">
                                        <p:cTn id="23" dur="500" fill="hold"/>
                                        <p:tgtEl>
                                          <p:spTgt spid="8194"/>
                                        </p:tgtEl>
                                        <p:attrNameLst>
                                          <p:attrName>ppt_x</p:attrName>
                                        </p:attrNameLst>
                                      </p:cBhvr>
                                      <p:tavLst>
                                        <p:tav tm="0">
                                          <p:val>
                                            <p:strVal val="#ppt_x"/>
                                          </p:val>
                                        </p:tav>
                                        <p:tav tm="100000">
                                          <p:val>
                                            <p:strVal val="#ppt_x"/>
                                          </p:val>
                                        </p:tav>
                                      </p:tavLst>
                                    </p:anim>
                                    <p:anim calcmode="lin" valueType="num">
                                      <p:cBhvr additive="base">
                                        <p:cTn id="24"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p:txBody>
          <a:bodyPr>
            <a:normAutofit fontScale="92500" lnSpcReduction="20000"/>
          </a:bodyPr>
          <a:lstStyle/>
          <a:p>
            <a:r>
              <a:rPr lang="ar-JO" dirty="0">
                <a:solidFill>
                  <a:schemeClr val="accent3">
                    <a:lumMod val="50000"/>
                  </a:schemeClr>
                </a:solidFill>
              </a:rPr>
              <a:t>إن الله سبحانه، هو العظيم المطلق، فهو عظيم في ذاته، عظيم في أسمائه كلها، عظيم في صفاته كلها، فهو عظيم في سمعه وبصره، عظيم في قدرته وقوته، عظيم في علمه...، فلا يجوز قصر عظمته في شيء دون شيء، لأن ذلك تحكم لم يأذن به الله.</a:t>
            </a:r>
            <a:r>
              <a:rPr lang="ar-JO" dirty="0" smtClean="0">
                <a:solidFill>
                  <a:schemeClr val="accent3">
                    <a:lumMod val="50000"/>
                  </a:schemeClr>
                </a:solidFill>
              </a:rPr>
              <a:t/>
            </a:r>
            <a:br>
              <a:rPr lang="ar-JO" dirty="0" smtClean="0">
                <a:solidFill>
                  <a:schemeClr val="accent3">
                    <a:lumMod val="50000"/>
                  </a:schemeClr>
                </a:solidFill>
              </a:rPr>
            </a:br>
            <a:r>
              <a:rPr lang="ar-JO" dirty="0">
                <a:solidFill>
                  <a:schemeClr val="accent3">
                    <a:lumMod val="50000"/>
                  </a:schemeClr>
                </a:solidFill>
              </a:rPr>
              <a:t>قال ابن القيم رحمه الله في نونيته مقرراً ذلك:</a:t>
            </a:r>
            <a:r>
              <a:rPr lang="ar-JO" b="1" dirty="0">
                <a:solidFill>
                  <a:schemeClr val="accent3">
                    <a:lumMod val="50000"/>
                  </a:schemeClr>
                </a:solidFill>
              </a:rPr>
              <a:t>وهو العظيم بكل معنى يوجب التــعظيم لا يحصيه من إنسان  </a:t>
            </a:r>
            <a:endParaRPr lang="ar-JO" dirty="0">
              <a:solidFill>
                <a:schemeClr val="accent3">
                  <a:lumMod val="50000"/>
                </a:schemeClr>
              </a:solidFill>
            </a:endParaRPr>
          </a:p>
        </p:txBody>
      </p:sp>
      <p:pic>
        <p:nvPicPr>
          <p:cNvPr id="9219" name="Picture 3"/>
          <p:cNvPicPr>
            <a:picLocks noGrp="1" noChangeAspect="1" noChangeArrowheads="1"/>
          </p:cNvPicPr>
          <p:nvPr>
            <p:ph sz="half" idx="1"/>
          </p:nvPr>
        </p:nvPicPr>
        <p:blipFill>
          <a:blip r:embed="rId2" cstate="print"/>
          <a:srcRect/>
          <a:stretch>
            <a:fillRect/>
          </a:stretch>
        </p:blipFill>
        <p:spPr bwMode="auto">
          <a:xfrm>
            <a:off x="571472" y="2071678"/>
            <a:ext cx="3929090" cy="300039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219"/>
                                        </p:tgtEl>
                                        <p:attrNameLst>
                                          <p:attrName>style.visibility</p:attrName>
                                        </p:attrNameLst>
                                      </p:cBhvr>
                                      <p:to>
                                        <p:strVal val="visible"/>
                                      </p:to>
                                    </p:set>
                                    <p:anim calcmode="lin" valueType="num">
                                      <p:cBhvr additive="base">
                                        <p:cTn id="13" dur="500" fill="hold"/>
                                        <p:tgtEl>
                                          <p:spTgt spid="9219"/>
                                        </p:tgtEl>
                                        <p:attrNameLst>
                                          <p:attrName>ppt_x</p:attrName>
                                        </p:attrNameLst>
                                      </p:cBhvr>
                                      <p:tavLst>
                                        <p:tav tm="0">
                                          <p:val>
                                            <p:strVal val="#ppt_x"/>
                                          </p:val>
                                        </p:tav>
                                        <p:tav tm="100000">
                                          <p:val>
                                            <p:strVal val="#ppt_x"/>
                                          </p:val>
                                        </p:tav>
                                      </p:tavLst>
                                    </p:anim>
                                    <p:anim calcmode="lin" valueType="num">
                                      <p:cBhvr additive="base">
                                        <p:cTn id="14"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lstStyle/>
          <a:p>
            <a:r>
              <a:rPr lang="ar-JO" dirty="0">
                <a:solidFill>
                  <a:schemeClr val="tx2">
                    <a:lumMod val="60000"/>
                    <a:lumOff val="40000"/>
                  </a:schemeClr>
                </a:solidFill>
              </a:rPr>
              <a:t>فمن عظمته في علمه وقدرته أنه لا يشق عليه أن يحفظ السماوات السبع والأرضين السبع، ومن فيهما كما قال </a:t>
            </a:r>
            <a:r>
              <a:rPr lang="ar-JO" b="1" dirty="0">
                <a:solidFill>
                  <a:schemeClr val="tx2">
                    <a:lumMod val="60000"/>
                    <a:lumOff val="40000"/>
                  </a:schemeClr>
                </a:solidFill>
              </a:rPr>
              <a:t>وَلاَ يَؤُودُهُ حِفْظُهُمَا وَهُوَ الْعَلِيُّ الْعَظِيمُ</a:t>
            </a:r>
            <a:r>
              <a:rPr lang="ar-JO" dirty="0">
                <a:solidFill>
                  <a:schemeClr val="tx2">
                    <a:lumMod val="60000"/>
                    <a:lumOff val="40000"/>
                  </a:schemeClr>
                </a:solidFill>
              </a:rPr>
              <a:t> [البقرة: 255].</a:t>
            </a:r>
          </a:p>
        </p:txBody>
      </p:sp>
      <p:pic>
        <p:nvPicPr>
          <p:cNvPr id="10242" name="Picture 2"/>
          <p:cNvPicPr>
            <a:picLocks noGrp="1" noChangeAspect="1" noChangeArrowheads="1"/>
          </p:cNvPicPr>
          <p:nvPr>
            <p:ph sz="half" idx="1"/>
          </p:nvPr>
        </p:nvPicPr>
        <p:blipFill>
          <a:blip r:embed="rId2" cstate="print"/>
          <a:srcRect/>
          <a:stretch>
            <a:fillRect/>
          </a:stretch>
        </p:blipFill>
        <p:spPr bwMode="auto">
          <a:xfrm>
            <a:off x="357158" y="2071678"/>
            <a:ext cx="4500594" cy="350046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2"/>
                                        </p:tgtEl>
                                        <p:attrNameLst>
                                          <p:attrName>style.visibility</p:attrName>
                                        </p:attrNameLst>
                                      </p:cBhvr>
                                      <p:to>
                                        <p:strVal val="visible"/>
                                      </p:to>
                                    </p:set>
                                    <p:anim calcmode="lin" valueType="num">
                                      <p:cBhvr additive="base">
                                        <p:cTn id="13" dur="500" fill="hold"/>
                                        <p:tgtEl>
                                          <p:spTgt spid="10242"/>
                                        </p:tgtEl>
                                        <p:attrNameLst>
                                          <p:attrName>ppt_x</p:attrName>
                                        </p:attrNameLst>
                                      </p:cBhvr>
                                      <p:tavLst>
                                        <p:tav tm="0">
                                          <p:val>
                                            <p:strVal val="#ppt_x"/>
                                          </p:val>
                                        </p:tav>
                                        <p:tav tm="100000">
                                          <p:val>
                                            <p:strVal val="#ppt_x"/>
                                          </p:val>
                                        </p:tav>
                                      </p:tavLst>
                                    </p:anim>
                                    <p:anim calcmode="lin" valueType="num">
                                      <p:cBhvr additive="base">
                                        <p:cTn id="14"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solidFill>
                  <a:schemeClr val="accent3">
                    <a:lumMod val="50000"/>
                  </a:schemeClr>
                </a:solidFill>
              </a:rPr>
              <a:t>تعظيم المسلم لربه سبحانه وتعالى</a:t>
            </a:r>
            <a:endParaRPr lang="ar-JO" dirty="0">
              <a:solidFill>
                <a:schemeClr val="accent3">
                  <a:lumMod val="50000"/>
                </a:schemeClr>
              </a:solidFill>
            </a:endParaRPr>
          </a:p>
        </p:txBody>
      </p:sp>
      <p:sp>
        <p:nvSpPr>
          <p:cNvPr id="3" name="Content Placeholder 2"/>
          <p:cNvSpPr>
            <a:spLocks noGrp="1"/>
          </p:cNvSpPr>
          <p:nvPr>
            <p:ph sz="half" idx="1"/>
          </p:nvPr>
        </p:nvSpPr>
        <p:spPr/>
        <p:txBody>
          <a:bodyPr/>
          <a:lstStyle/>
          <a:p>
            <a:pPr marL="514350" indent="-514350"/>
            <a:r>
              <a:rPr lang="ar-JO" dirty="0" smtClean="0">
                <a:solidFill>
                  <a:srgbClr val="FF0000"/>
                </a:solidFill>
              </a:rPr>
              <a:t>كثرة ذكر الله تعالى .قال تعالى (فسبح باسم ربك العظيم)</a:t>
            </a:r>
          </a:p>
          <a:p>
            <a:pPr marL="514350" indent="-514350"/>
            <a:r>
              <a:rPr lang="ar-JO" dirty="0" smtClean="0">
                <a:solidFill>
                  <a:srgbClr val="FF0000"/>
                </a:solidFill>
              </a:rPr>
              <a:t>تعظيم كلام الله تعالى ,وذلك بتلاوة القران الكريم والعمل بما جاء فيه .</a:t>
            </a:r>
            <a:endParaRPr lang="ar-JO" dirty="0">
              <a:solidFill>
                <a:srgbClr val="FF0000"/>
              </a:solidFill>
            </a:endParaRPr>
          </a:p>
        </p:txBody>
      </p:sp>
      <p:sp>
        <p:nvSpPr>
          <p:cNvPr id="4" name="Content Placeholder 3"/>
          <p:cNvSpPr>
            <a:spLocks noGrp="1"/>
          </p:cNvSpPr>
          <p:nvPr>
            <p:ph sz="half" idx="2"/>
          </p:nvPr>
        </p:nvSpPr>
        <p:spPr/>
        <p:txBody>
          <a:bodyPr/>
          <a:lstStyle/>
          <a:p>
            <a:pPr>
              <a:buNone/>
            </a:pPr>
            <a:r>
              <a:rPr lang="ar-JO" dirty="0" smtClean="0">
                <a:solidFill>
                  <a:srgbClr val="FF0000"/>
                </a:solidFill>
              </a:rPr>
              <a:t>على المسلم أن يظهر إيمانه بالله العظيم في أقواله وأعماله وذلك ب:</a:t>
            </a:r>
          </a:p>
          <a:p>
            <a:pPr marL="514350" indent="-514350"/>
            <a:r>
              <a:rPr lang="ar-JO" dirty="0" smtClean="0">
                <a:solidFill>
                  <a:srgbClr val="FF0000"/>
                </a:solidFill>
              </a:rPr>
              <a:t>تعظيم الله تعالى والإلتزام بأوامره واجتناب نواهيه,ومن تعظيم الله تعالى  أن نطيع رسوله صلى الله عليه وسلم قال تعالى(</a:t>
            </a:r>
            <a:r>
              <a:rPr lang="ar-JO" b="1" dirty="0" smtClean="0">
                <a:solidFill>
                  <a:srgbClr val="FF0000"/>
                </a:solidFill>
              </a:rPr>
              <a:t>مَّنْ </a:t>
            </a:r>
            <a:r>
              <a:rPr lang="ar-JO" b="1" dirty="0">
                <a:solidFill>
                  <a:srgbClr val="FF0000"/>
                </a:solidFill>
              </a:rPr>
              <a:t>يُطِعِ الرَّسُولَ فَقَدْ أَطَاعَ اللّهَ</a:t>
            </a:r>
            <a:r>
              <a:rPr lang="ar-JO" dirty="0">
                <a:solidFill>
                  <a:srgbClr val="FF0000"/>
                </a:solidFill>
              </a:rPr>
              <a:t> </a:t>
            </a:r>
            <a:r>
              <a:rPr lang="ar-JO" dirty="0" smtClean="0">
                <a:solidFill>
                  <a:srgbClr val="FF0000"/>
                </a:solidFill>
              </a:rPr>
              <a:t>)</a:t>
            </a:r>
            <a:endParaRPr lang="ar-JO"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solidFill>
                  <a:schemeClr val="tx2">
                    <a:lumMod val="75000"/>
                  </a:schemeClr>
                </a:solidFill>
              </a:rPr>
              <a:t>من دلائل عظمة الله تعاقب الليل والنهار </a:t>
            </a:r>
            <a:endParaRPr lang="ar-JO" dirty="0">
              <a:solidFill>
                <a:schemeClr val="tx2">
                  <a:lumMod val="75000"/>
                </a:schemeClr>
              </a:solidFill>
            </a:endParaRPr>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5000629" y="2000240"/>
            <a:ext cx="3357586" cy="3214709"/>
          </a:xfrm>
          <a:prstGeom prst="rect">
            <a:avLst/>
          </a:prstGeom>
          <a:noFill/>
          <a:ln w="9525">
            <a:noFill/>
            <a:miter lim="800000"/>
            <a:headEnd/>
            <a:tailEnd/>
          </a:ln>
          <a:effectLst/>
        </p:spPr>
      </p:pic>
      <p:pic>
        <p:nvPicPr>
          <p:cNvPr id="1027" name="Picture 3"/>
          <p:cNvPicPr>
            <a:picLocks noGrp="1" noChangeAspect="1" noChangeArrowheads="1"/>
          </p:cNvPicPr>
          <p:nvPr>
            <p:ph sz="half" idx="1"/>
          </p:nvPr>
        </p:nvPicPr>
        <p:blipFill>
          <a:blip r:embed="rId3" cstate="print"/>
          <a:srcRect/>
          <a:stretch>
            <a:fillRect/>
          </a:stretch>
        </p:blipFill>
        <p:spPr bwMode="auto">
          <a:xfrm>
            <a:off x="500034" y="2143116"/>
            <a:ext cx="3714776" cy="350046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ipe(down)">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wipe(down)">
                                      <p:cBhvr>
                                        <p:cTn id="1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solidFill>
                  <a:schemeClr val="tx1">
                    <a:lumMod val="75000"/>
                    <a:lumOff val="25000"/>
                  </a:schemeClr>
                </a:solidFill>
              </a:rPr>
              <a:t>عظمة خلق الله تعالى </a:t>
            </a:r>
            <a:endParaRPr lang="ar-JO" dirty="0">
              <a:solidFill>
                <a:schemeClr val="tx1">
                  <a:lumMod val="75000"/>
                  <a:lumOff val="25000"/>
                </a:schemeClr>
              </a:solidFill>
            </a:endParaRPr>
          </a:p>
        </p:txBody>
      </p:sp>
      <p:sp>
        <p:nvSpPr>
          <p:cNvPr id="4" name="Content Placeholder 3"/>
          <p:cNvSpPr>
            <a:spLocks noGrp="1"/>
          </p:cNvSpPr>
          <p:nvPr>
            <p:ph sz="half" idx="2"/>
          </p:nvPr>
        </p:nvSpPr>
        <p:spPr/>
        <p:txBody>
          <a:bodyPr>
            <a:normAutofit fontScale="85000" lnSpcReduction="10000"/>
          </a:bodyPr>
          <a:lstStyle/>
          <a:p>
            <a:r>
              <a:rPr lang="ar-JO" dirty="0" smtClean="0">
                <a:solidFill>
                  <a:schemeClr val="accent4">
                    <a:lumMod val="75000"/>
                  </a:schemeClr>
                </a:solidFill>
              </a:rPr>
              <a:t>نرى عظمة الخالق في أضعف مخلوقاته! إنها نملة صغيرة لا نكاد نحسّ بها، ولكنها على درجة عالية من التعقيد، فسبحان الله!</a:t>
            </a:r>
            <a:br>
              <a:rPr lang="ar-JO" dirty="0" smtClean="0">
                <a:solidFill>
                  <a:schemeClr val="accent4">
                    <a:lumMod val="75000"/>
                  </a:schemeClr>
                </a:solidFill>
              </a:rPr>
            </a:br>
            <a:r>
              <a:rPr lang="ar-JO" dirty="0" smtClean="0">
                <a:solidFill>
                  <a:schemeClr val="accent4">
                    <a:lumMod val="75000"/>
                  </a:schemeClr>
                </a:solidFill>
              </a:rPr>
              <a:t>يبلغ طول النملة من 2 ميليمتر وحتى 25 ميليمتر، للنملة رأس كبير قياساً مع حجم جسمها، ولها بطن بيضاوية وخصر صغير، ولها فكين تستطيع بهما حمل أشياء ثقيلة جداً بالنسبة لها، وتستخدمها أيضاً للحفر. ولها فكان داخليان لمضغ الطعام. كما لها هوائيان تستخدمهما لتحسس الأشياء- للتذوق والشم!</a:t>
            </a:r>
            <a:endParaRPr lang="ar-JO" dirty="0">
              <a:solidFill>
                <a:schemeClr val="accent4">
                  <a:lumMod val="75000"/>
                </a:schemeClr>
              </a:solidFill>
            </a:endParaRPr>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500034" y="1928802"/>
            <a:ext cx="3367116" cy="335758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2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050"/>
                                        </p:tgtEl>
                                        <p:attrNameLst>
                                          <p:attrName>style.visibility</p:attrName>
                                        </p:attrNameLst>
                                      </p:cBhvr>
                                      <p:to>
                                        <p:strVal val="visible"/>
                                      </p:to>
                                    </p:set>
                                    <p:anim calcmode="lin" valueType="num">
                                      <p:cBhvr additive="base">
                                        <p:cTn id="18" dur="500" fill="hold"/>
                                        <p:tgtEl>
                                          <p:spTgt spid="2050"/>
                                        </p:tgtEl>
                                        <p:attrNameLst>
                                          <p:attrName>ppt_x</p:attrName>
                                        </p:attrNameLst>
                                      </p:cBhvr>
                                      <p:tavLst>
                                        <p:tav tm="0">
                                          <p:val>
                                            <p:strVal val="#ppt_x"/>
                                          </p:val>
                                        </p:tav>
                                        <p:tav tm="100000">
                                          <p:val>
                                            <p:strVal val="#ppt_x"/>
                                          </p:val>
                                        </p:tav>
                                      </p:tavLst>
                                    </p:anim>
                                    <p:anim calcmode="lin" valueType="num">
                                      <p:cBhvr additive="base">
                                        <p:cTn id="19"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JO" sz="3200" dirty="0" smtClean="0">
                <a:solidFill>
                  <a:schemeClr val="accent6">
                    <a:lumMod val="50000"/>
                  </a:schemeClr>
                </a:solidFill>
              </a:rPr>
              <a:t>( حَتَّى إِذَا أَتَوْا عَلَى وَادِي النَّمْلِ قَالَتْ نَمْلَةٌ يَا أَيُّهَا النَّمْلُ ادْخُلُوا مَسَاكِنَكُمْ لَا يَحْطِمَنَّكُمْ سُلَيْمَانُ وَجُنُودُهُ وَهُمْ لَا يَشْعُرُونَ (18) ... سورة النمل </a:t>
            </a:r>
            <a:endParaRPr lang="ar-JO" sz="3200" dirty="0">
              <a:solidFill>
                <a:schemeClr val="accent6">
                  <a:lumMod val="50000"/>
                </a:schemeClr>
              </a:solidFill>
            </a:endParaRPr>
          </a:p>
        </p:txBody>
      </p:sp>
      <p:sp>
        <p:nvSpPr>
          <p:cNvPr id="4" name="Content Placeholder 3"/>
          <p:cNvSpPr>
            <a:spLocks noGrp="1"/>
          </p:cNvSpPr>
          <p:nvPr>
            <p:ph sz="half" idx="2"/>
          </p:nvPr>
        </p:nvSpPr>
        <p:spPr/>
        <p:txBody>
          <a:bodyPr>
            <a:normAutofit fontScale="92500" lnSpcReduction="10000"/>
          </a:bodyPr>
          <a:lstStyle/>
          <a:p>
            <a:r>
              <a:rPr lang="ar-JO" dirty="0" smtClean="0">
                <a:solidFill>
                  <a:schemeClr val="accent1">
                    <a:lumMod val="75000"/>
                  </a:schemeClr>
                </a:solidFill>
              </a:rPr>
              <a:t>يمكن أن تشكل عدة نملات فقط مستعمرة، ويمكن أن تكون المستعمرة مؤلفة من ملايين النملات! ولكن معظم المستعمرة تتألف من النملات العاملات وهذه لا يمكنها التزاوج، إنما تقوم بمعظم العمل مثل جمع الغذاء ورعاية الصغار والدفاع عن المستعمرة. وهذه صورة لإحدى مستعمرات النمل تضم ألاف النملات.</a:t>
            </a:r>
            <a:r>
              <a:rPr lang="ar-JO" dirty="0" smtClean="0"/>
              <a:t/>
            </a:r>
            <a:br>
              <a:rPr lang="ar-JO" dirty="0" smtClean="0"/>
            </a:br>
            <a:endParaRPr lang="ar-JO" dirty="0"/>
          </a:p>
        </p:txBody>
      </p:sp>
      <p:pic>
        <p:nvPicPr>
          <p:cNvPr id="3074" name="Picture 2"/>
          <p:cNvPicPr>
            <a:picLocks noGrp="1" noChangeAspect="1" noChangeArrowheads="1"/>
          </p:cNvPicPr>
          <p:nvPr>
            <p:ph sz="half" idx="1"/>
          </p:nvPr>
        </p:nvPicPr>
        <p:blipFill>
          <a:blip r:embed="rId2" cstate="print"/>
          <a:srcRect/>
          <a:stretch>
            <a:fillRect/>
          </a:stretch>
        </p:blipFill>
        <p:spPr bwMode="auto">
          <a:xfrm>
            <a:off x="0" y="1857364"/>
            <a:ext cx="4857752" cy="421484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074"/>
                                        </p:tgtEl>
                                        <p:attrNameLst>
                                          <p:attrName>style.visibility</p:attrName>
                                        </p:attrNameLst>
                                      </p:cBhvr>
                                      <p:to>
                                        <p:strVal val="visible"/>
                                      </p:to>
                                    </p:set>
                                    <p:anim calcmode="lin" valueType="num">
                                      <p:cBhvr additive="base">
                                        <p:cTn id="18" dur="500" fill="hold"/>
                                        <p:tgtEl>
                                          <p:spTgt spid="3074"/>
                                        </p:tgtEl>
                                        <p:attrNameLst>
                                          <p:attrName>ppt_x</p:attrName>
                                        </p:attrNameLst>
                                      </p:cBhvr>
                                      <p:tavLst>
                                        <p:tav tm="0">
                                          <p:val>
                                            <p:strVal val="#ppt_x"/>
                                          </p:val>
                                        </p:tav>
                                        <p:tav tm="100000">
                                          <p:val>
                                            <p:strVal val="#ppt_x"/>
                                          </p:val>
                                        </p:tav>
                                      </p:tavLst>
                                    </p:anim>
                                    <p:anim calcmode="lin" valueType="num">
                                      <p:cBhvr additive="base">
                                        <p:cTn id="19"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solidFill>
                  <a:srgbClr val="FF0000"/>
                </a:solidFill>
              </a:rPr>
              <a:t>الجوارح</a:t>
            </a:r>
            <a:r>
              <a:rPr lang="ar-JO" dirty="0" smtClean="0"/>
              <a:t> </a:t>
            </a:r>
            <a:endParaRPr lang="ar-JO" dirty="0"/>
          </a:p>
        </p:txBody>
      </p:sp>
      <p:sp>
        <p:nvSpPr>
          <p:cNvPr id="4" name="Content Placeholder 3"/>
          <p:cNvSpPr>
            <a:spLocks noGrp="1"/>
          </p:cNvSpPr>
          <p:nvPr>
            <p:ph sz="half" idx="2"/>
          </p:nvPr>
        </p:nvSpPr>
        <p:spPr/>
        <p:txBody>
          <a:bodyPr>
            <a:normAutofit/>
          </a:bodyPr>
          <a:lstStyle/>
          <a:p>
            <a:r>
              <a:rPr lang="ar-JO" dirty="0" smtClean="0">
                <a:solidFill>
                  <a:schemeClr val="accent6">
                    <a:lumMod val="75000"/>
                  </a:schemeClr>
                </a:solidFill>
              </a:rPr>
              <a:t>العين :</a:t>
            </a:r>
            <a:br>
              <a:rPr lang="ar-JO" dirty="0" smtClean="0">
                <a:solidFill>
                  <a:schemeClr val="accent6">
                    <a:lumMod val="75000"/>
                  </a:schemeClr>
                </a:solidFill>
              </a:rPr>
            </a:br>
            <a:r>
              <a:rPr lang="ar-JO" dirty="0" smtClean="0">
                <a:solidFill>
                  <a:schemeClr val="accent6">
                    <a:lumMod val="75000"/>
                  </a:schemeClr>
                </a:solidFill>
              </a:rPr>
              <a:t>ان الله خلق لنا العين لكي نتفكر في ملكوت السموات والارض ونتمعن في هذا الخلق الرائع</a:t>
            </a:r>
          </a:p>
          <a:p>
            <a:r>
              <a:rPr lang="ar-JO" dirty="0" smtClean="0">
                <a:solidFill>
                  <a:schemeClr val="accent6">
                    <a:lumMod val="75000"/>
                  </a:schemeClr>
                </a:solidFill>
              </a:rPr>
              <a:t>" قال تعالى : ﴿ وَلَا تَقْفُ مَا لَيْسَ لَكَ بِهِ عِلْمٌ إِنَّ السَّمْعَ وَالْبَصَرَ وَالْفُؤَادَ كُلُّ أُولَئِكَ كَانَ عَنْهُ مَسْئُولًا ﴾</a:t>
            </a:r>
          </a:p>
          <a:p>
            <a:r>
              <a:rPr lang="ar-JO" dirty="0" smtClean="0">
                <a:solidFill>
                  <a:schemeClr val="accent6">
                    <a:lumMod val="75000"/>
                  </a:schemeClr>
                </a:solidFill>
              </a:rPr>
              <a:t>[ سورة الإسراء : 36]</a:t>
            </a:r>
          </a:p>
          <a:p>
            <a:endParaRPr lang="ar-JO" dirty="0"/>
          </a:p>
        </p:txBody>
      </p:sp>
      <p:pic>
        <p:nvPicPr>
          <p:cNvPr id="4098" name="Picture 2"/>
          <p:cNvPicPr>
            <a:picLocks noGrp="1" noChangeAspect="1" noChangeArrowheads="1"/>
          </p:cNvPicPr>
          <p:nvPr>
            <p:ph sz="half" idx="1"/>
          </p:nvPr>
        </p:nvPicPr>
        <p:blipFill>
          <a:blip r:embed="rId2" cstate="print"/>
          <a:srcRect/>
          <a:stretch>
            <a:fillRect/>
          </a:stretch>
        </p:blipFill>
        <p:spPr bwMode="auto">
          <a:xfrm>
            <a:off x="428596" y="2428868"/>
            <a:ext cx="3286148" cy="235745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solidFill>
                  <a:srgbClr val="FF0000"/>
                </a:solidFill>
              </a:rPr>
              <a:t>الجوارح</a:t>
            </a:r>
            <a:r>
              <a:rPr lang="ar-JO" dirty="0" smtClean="0"/>
              <a:t> </a:t>
            </a:r>
            <a:endParaRPr lang="ar-JO" dirty="0"/>
          </a:p>
        </p:txBody>
      </p:sp>
      <p:sp>
        <p:nvSpPr>
          <p:cNvPr id="4" name="Content Placeholder 3"/>
          <p:cNvSpPr>
            <a:spLocks noGrp="1"/>
          </p:cNvSpPr>
          <p:nvPr>
            <p:ph sz="half" idx="2"/>
          </p:nvPr>
        </p:nvSpPr>
        <p:spPr/>
        <p:txBody>
          <a:bodyPr/>
          <a:lstStyle/>
          <a:p>
            <a:r>
              <a:rPr lang="ar-JO" dirty="0" smtClean="0">
                <a:solidFill>
                  <a:schemeClr val="accent1">
                    <a:lumMod val="50000"/>
                  </a:schemeClr>
                </a:solidFill>
              </a:rPr>
              <a:t>اللسان :</a:t>
            </a:r>
            <a:br>
              <a:rPr lang="ar-JO" dirty="0" smtClean="0">
                <a:solidFill>
                  <a:schemeClr val="accent1">
                    <a:lumMod val="50000"/>
                  </a:schemeClr>
                </a:solidFill>
              </a:rPr>
            </a:br>
            <a:r>
              <a:rPr lang="ar-JO" dirty="0" smtClean="0">
                <a:solidFill>
                  <a:schemeClr val="accent1">
                    <a:lumMod val="50000"/>
                  </a:schemeClr>
                </a:solidFill>
              </a:rPr>
              <a:t>اللسان ايضا نعمة من نعم الله فيجب ان نحافظ عليه ولا نقول به الا الصدق ونكثر من الحمد والاستغفار وشكر الله تعالى على نعمه العظيمة</a:t>
            </a:r>
            <a:endParaRPr lang="ar-JO" dirty="0">
              <a:solidFill>
                <a:schemeClr val="accent1">
                  <a:lumMod val="50000"/>
                </a:schemeClr>
              </a:solidFill>
            </a:endParaRPr>
          </a:p>
        </p:txBody>
      </p:sp>
      <p:pic>
        <p:nvPicPr>
          <p:cNvPr id="5123" name="Picture 3"/>
          <p:cNvPicPr>
            <a:picLocks noGrp="1" noChangeAspect="1" noChangeArrowheads="1"/>
          </p:cNvPicPr>
          <p:nvPr>
            <p:ph sz="half" idx="1"/>
          </p:nvPr>
        </p:nvPicPr>
        <p:blipFill>
          <a:blip r:embed="rId2" cstate="print"/>
          <a:srcRect/>
          <a:stretch>
            <a:fillRect/>
          </a:stretch>
        </p:blipFill>
        <p:spPr bwMode="auto">
          <a:xfrm>
            <a:off x="714348" y="2143116"/>
            <a:ext cx="2943255" cy="321471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gtEl>
                                        <p:attrNameLst>
                                          <p:attrName>style.visibility</p:attrName>
                                        </p:attrNameLst>
                                      </p:cBhvr>
                                      <p:to>
                                        <p:strVal val="visible"/>
                                      </p:to>
                                    </p:set>
                                    <p:anim calcmode="lin" valueType="num">
                                      <p:cBhvr additive="base">
                                        <p:cTn id="13" dur="500" fill="hold"/>
                                        <p:tgtEl>
                                          <p:spTgt spid="5123"/>
                                        </p:tgtEl>
                                        <p:attrNameLst>
                                          <p:attrName>ppt_x</p:attrName>
                                        </p:attrNameLst>
                                      </p:cBhvr>
                                      <p:tavLst>
                                        <p:tav tm="0">
                                          <p:val>
                                            <p:strVal val="#ppt_x"/>
                                          </p:val>
                                        </p:tav>
                                        <p:tav tm="100000">
                                          <p:val>
                                            <p:strVal val="#ppt_x"/>
                                          </p:val>
                                        </p:tav>
                                      </p:tavLst>
                                    </p:anim>
                                    <p:anim calcmode="lin" valueType="num">
                                      <p:cBhvr additive="base">
                                        <p:cTn id="14"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6429489</TotalTime>
  <Words>296</Words>
  <Application>Microsoft Office PowerPoint</Application>
  <PresentationFormat>On-screen Show (4:3)</PresentationFormat>
  <Paragraphs>27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من أسماء الله الحسنى </vt:lpstr>
      <vt:lpstr>Slide 2</vt:lpstr>
      <vt:lpstr>Slide 3</vt:lpstr>
      <vt:lpstr>تعظيم المسلم لربه سبحانه وتعالى</vt:lpstr>
      <vt:lpstr>من دلائل عظمة الله تعاقب الليل والنهار </vt:lpstr>
      <vt:lpstr>عظمة خلق الله تعالى </vt:lpstr>
      <vt:lpstr>( حَتَّى إِذَا أَتَوْا عَلَى وَادِي النَّمْلِ قَالَتْ نَمْلَةٌ يَا أَيُّهَا النَّمْلُ ادْخُلُوا مَسَاكِنَكُمْ لَا يَحْطِمَنَّكُمْ سُلَيْمَانُ وَجُنُودُهُ وَهُمْ لَا يَشْعُرُونَ (18) ... سورة النمل </vt:lpstr>
      <vt:lpstr>الجوارح </vt:lpstr>
      <vt:lpstr>الجوارح </vt:lpstr>
      <vt:lpstr>الجوارح</vt:lpstr>
      <vt:lpstr>الجوارح</vt:lpstr>
      <vt:lpstr>ثمرات الإيمان بأن الله تعالى عظيم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 أسماء الله الحسنى </dc:title>
  <dc:creator>User135</dc:creator>
  <cp:lastModifiedBy>Heba Ababneh</cp:lastModifiedBy>
  <cp:revision>14</cp:revision>
  <dcterms:created xsi:type="dcterms:W3CDTF">2003-12-31T22:47:52Z</dcterms:created>
  <dcterms:modified xsi:type="dcterms:W3CDTF">2016-03-27T17:22:29Z</dcterms:modified>
</cp:coreProperties>
</file>