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74" r:id="rId3"/>
    <p:sldId id="257" r:id="rId4"/>
    <p:sldId id="258" r:id="rId5"/>
    <p:sldId id="259" r:id="rId6"/>
    <p:sldId id="265" r:id="rId7"/>
    <p:sldId id="266" r:id="rId8"/>
    <p:sldId id="268" r:id="rId9"/>
    <p:sldId id="269" r:id="rId10"/>
    <p:sldId id="270" r:id="rId11"/>
    <p:sldId id="271" r:id="rId12"/>
    <p:sldId id="264" r:id="rId13"/>
    <p:sldId id="272" r:id="rId14"/>
    <p:sldId id="273" r:id="rId15"/>
    <p:sldId id="276" r:id="rId16"/>
    <p:sldId id="275"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6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p:spPr>
        <p:txBody>
          <a:bodyPr wrap="none" anchor="t">
            <a:normAutofit/>
          </a:bodyPr>
          <a:lstStyle>
            <a:lvl1pPr algn="r">
              <a:defRPr sz="7200" b="0" spc="-22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657349" y="3829878"/>
            <a:ext cx="6858000" cy="618523"/>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BE6D87D4-0C60-4133-9480-5329BF84E022}" type="datetimeFigureOut">
              <a:rPr lang="en-US" smtClean="0"/>
              <a:pPr/>
              <a:t>4/16/2017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0CEA2D-AE91-45A6-9027-B944FC959B36}" type="slidenum">
              <a:rPr lang="en-US" smtClean="0"/>
              <a:pPr/>
              <a:t>‹#›</a:t>
            </a:fld>
            <a:endParaRPr lang="en-US"/>
          </a:p>
        </p:txBody>
      </p:sp>
    </p:spTree>
    <p:extLst>
      <p:ext uri="{BB962C8B-B14F-4D97-AF65-F5344CB8AC3E}">
        <p14:creationId xmlns:p14="http://schemas.microsoft.com/office/powerpoint/2010/main" val="1159913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E6D87D4-0C60-4133-9480-5329BF84E022}" type="datetimeFigureOut">
              <a:rPr lang="en-US" smtClean="0"/>
              <a:pPr/>
              <a:t>4/16/2017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0CEA2D-AE91-45A6-9027-B944FC959B36}" type="slidenum">
              <a:rPr lang="en-US" smtClean="0"/>
              <a:pPr/>
              <a:t>‹#›</a:t>
            </a:fld>
            <a:endParaRPr lang="en-US"/>
          </a:p>
        </p:txBody>
      </p:sp>
    </p:spTree>
    <p:extLst>
      <p:ext uri="{BB962C8B-B14F-4D97-AF65-F5344CB8AC3E}">
        <p14:creationId xmlns:p14="http://schemas.microsoft.com/office/powerpoint/2010/main" val="1834673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nchor="ctr"/>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E6D87D4-0C60-4133-9480-5329BF84E022}" type="datetimeFigureOut">
              <a:rPr lang="en-US" smtClean="0"/>
              <a:pPr/>
              <a:t>4/16/2017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0CEA2D-AE91-45A6-9027-B944FC959B36}" type="slidenum">
              <a:rPr lang="en-US" smtClean="0"/>
              <a:pPr/>
              <a:t>‹#›</a:t>
            </a:fld>
            <a:endParaRPr lang="en-US"/>
          </a:p>
        </p:txBody>
      </p:sp>
    </p:spTree>
    <p:extLst>
      <p:ext uri="{BB962C8B-B14F-4D97-AF65-F5344CB8AC3E}">
        <p14:creationId xmlns:p14="http://schemas.microsoft.com/office/powerpoint/2010/main" val="21719622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365125"/>
            <a:ext cx="6977064" cy="2992904"/>
          </a:xfrm>
        </p:spPr>
        <p:txBody>
          <a:bodyPr anchor="ctr"/>
          <a:lstStyle>
            <a:lvl1pPr>
              <a:defRPr sz="33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4" name="Text Placeholder 3"/>
          <p:cNvSpPr>
            <a:spLocks noGrp="1"/>
          </p:cNvSpPr>
          <p:nvPr>
            <p:ph type="body" sz="half" idx="2"/>
          </p:nvPr>
        </p:nvSpPr>
        <p:spPr>
          <a:xfrm>
            <a:off x="628650" y="4501729"/>
            <a:ext cx="7884318" cy="1489496"/>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E6D87D4-0C60-4133-9480-5329BF84E022}" type="datetimeFigureOut">
              <a:rPr lang="en-US" smtClean="0"/>
              <a:pPr/>
              <a:t>4/16/2017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0CEA2D-AE91-45A6-9027-B944FC959B36}" type="slidenum">
              <a:rPr lang="en-US" smtClean="0"/>
              <a:pPr/>
              <a:t>‹#›</a:t>
            </a:fld>
            <a:endParaRPr lang="en-US"/>
          </a:p>
        </p:txBody>
      </p:sp>
      <p:sp>
        <p:nvSpPr>
          <p:cNvPr id="9" name="TextBox 8"/>
          <p:cNvSpPr txBox="1"/>
          <p:nvPr/>
        </p:nvSpPr>
        <p:spPr>
          <a:xfrm>
            <a:off x="833283" y="78682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41171479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normAutofit/>
          </a:bodyPr>
          <a:lstStyle>
            <a:lvl1pPr>
              <a:defRPr sz="4050"/>
            </a:lvl1pPr>
          </a:lstStyle>
          <a:p>
            <a:r>
              <a:rPr lang="en-US"/>
              <a:t>Click to edit Master title style</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E6D87D4-0C60-4133-9480-5329BF84E022}" type="datetimeFigureOut">
              <a:rPr lang="en-US" smtClean="0"/>
              <a:pPr/>
              <a:t>4/16/2017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0CEA2D-AE91-45A6-9027-B944FC959B36}" type="slidenum">
              <a:rPr lang="en-US" smtClean="0"/>
              <a:pPr/>
              <a:t>‹#›</a:t>
            </a:fld>
            <a:endParaRPr lang="en-US"/>
          </a:p>
        </p:txBody>
      </p:sp>
    </p:spTree>
    <p:extLst>
      <p:ext uri="{BB962C8B-B14F-4D97-AF65-F5344CB8AC3E}">
        <p14:creationId xmlns:p14="http://schemas.microsoft.com/office/powerpoint/2010/main" val="8672627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Text Placeholder 3"/>
          <p:cNvSpPr>
            <a:spLocks noGrp="1"/>
          </p:cNvSpPr>
          <p:nvPr>
            <p:ph type="body" sz="half" idx="15"/>
          </p:nvPr>
        </p:nvSpPr>
        <p:spPr>
          <a:xfrm>
            <a:off x="1017598" y="257175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9" name="Text Placeholder 4"/>
          <p:cNvSpPr>
            <a:spLocks noGrp="1"/>
          </p:cNvSpPr>
          <p:nvPr>
            <p:ph type="body" sz="quarter" idx="3"/>
          </p:nvPr>
        </p:nvSpPr>
        <p:spPr>
          <a:xfrm>
            <a:off x="3440996" y="1885950"/>
            <a:ext cx="2202181" cy="576262"/>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0" name="Text Placeholder 3"/>
          <p:cNvSpPr>
            <a:spLocks noGrp="1"/>
          </p:cNvSpPr>
          <p:nvPr>
            <p:ph type="body" sz="half" idx="16"/>
          </p:nvPr>
        </p:nvSpPr>
        <p:spPr>
          <a:xfrm>
            <a:off x="3433081" y="257175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11" name="Text Placeholder 4"/>
          <p:cNvSpPr>
            <a:spLocks noGrp="1"/>
          </p:cNvSpPr>
          <p:nvPr>
            <p:ph type="body" sz="quarter" idx="13"/>
          </p:nvPr>
        </p:nvSpPr>
        <p:spPr>
          <a:xfrm>
            <a:off x="5871777" y="1885950"/>
            <a:ext cx="2199085" cy="576262"/>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2" name="Text Placeholder 3"/>
          <p:cNvSpPr>
            <a:spLocks noGrp="1"/>
          </p:cNvSpPr>
          <p:nvPr>
            <p:ph type="body" sz="half" idx="17"/>
          </p:nvPr>
        </p:nvSpPr>
        <p:spPr>
          <a:xfrm>
            <a:off x="5871777" y="257175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3" name="Date Placeholder 2"/>
          <p:cNvSpPr>
            <a:spLocks noGrp="1"/>
          </p:cNvSpPr>
          <p:nvPr>
            <p:ph type="dt" sz="half" idx="10"/>
          </p:nvPr>
        </p:nvSpPr>
        <p:spPr/>
        <p:txBody>
          <a:bodyPr/>
          <a:lstStyle/>
          <a:p>
            <a:fld id="{BE6D87D4-0C60-4133-9480-5329BF84E022}" type="datetimeFigureOut">
              <a:rPr lang="en-US" smtClean="0"/>
              <a:pPr/>
              <a:t>4/16/2017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0CEA2D-AE91-45A6-9027-B944FC959B36}" type="slidenum">
              <a:rPr lang="en-US" smtClean="0"/>
              <a:pPr/>
              <a:t>‹#›</a:t>
            </a:fld>
            <a:endParaRPr lang="en-US"/>
          </a:p>
        </p:txBody>
      </p:sp>
    </p:spTree>
    <p:extLst>
      <p:ext uri="{BB962C8B-B14F-4D97-AF65-F5344CB8AC3E}">
        <p14:creationId xmlns:p14="http://schemas.microsoft.com/office/powerpoint/2010/main" val="31473323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1" name="Text Placeholder 3"/>
          <p:cNvSpPr>
            <a:spLocks noGrp="1"/>
          </p:cNvSpPr>
          <p:nvPr>
            <p:ph type="body" sz="half" idx="18"/>
          </p:nvPr>
        </p:nvSpPr>
        <p:spPr>
          <a:xfrm>
            <a:off x="999064" y="4873766"/>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19"/>
          </p:nvPr>
        </p:nvSpPr>
        <p:spPr>
          <a:xfrm>
            <a:off x="3425733" y="4873765"/>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7" name="Text Placeholder 3"/>
          <p:cNvSpPr>
            <a:spLocks noGrp="1"/>
          </p:cNvSpPr>
          <p:nvPr>
            <p:ph type="body" sz="half" idx="20"/>
          </p:nvPr>
        </p:nvSpPr>
        <p:spPr>
          <a:xfrm>
            <a:off x="5853148" y="4873763"/>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3" name="Date Placeholder 2"/>
          <p:cNvSpPr>
            <a:spLocks noGrp="1"/>
          </p:cNvSpPr>
          <p:nvPr>
            <p:ph type="dt" sz="half" idx="10"/>
          </p:nvPr>
        </p:nvSpPr>
        <p:spPr/>
        <p:txBody>
          <a:bodyPr/>
          <a:lstStyle/>
          <a:p>
            <a:fld id="{BE6D87D4-0C60-4133-9480-5329BF84E022}" type="datetimeFigureOut">
              <a:rPr lang="en-US" smtClean="0"/>
              <a:pPr/>
              <a:t>4/16/2017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0CEA2D-AE91-45A6-9027-B944FC959B36}" type="slidenum">
              <a:rPr lang="en-US" smtClean="0"/>
              <a:pPr/>
              <a:t>‹#›</a:t>
            </a:fld>
            <a:endParaRPr lang="en-US"/>
          </a:p>
        </p:txBody>
      </p:sp>
    </p:spTree>
    <p:extLst>
      <p:ext uri="{BB962C8B-B14F-4D97-AF65-F5344CB8AC3E}">
        <p14:creationId xmlns:p14="http://schemas.microsoft.com/office/powerpoint/2010/main" val="32957507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6D87D4-0C60-4133-9480-5329BF84E022}" type="datetimeFigureOut">
              <a:rPr lang="en-US" smtClean="0"/>
              <a:pPr/>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0CEA2D-AE91-45A6-9027-B944FC959B36}" type="slidenum">
              <a:rPr lang="en-US" smtClean="0"/>
              <a:pPr/>
              <a:t>‹#›</a:t>
            </a:fld>
            <a:endParaRPr lang="en-US"/>
          </a:p>
        </p:txBody>
      </p:sp>
    </p:spTree>
    <p:extLst>
      <p:ext uri="{BB962C8B-B14F-4D97-AF65-F5344CB8AC3E}">
        <p14:creationId xmlns:p14="http://schemas.microsoft.com/office/powerpoint/2010/main" val="30453397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6D87D4-0C60-4133-9480-5329BF84E022}" type="datetimeFigureOut">
              <a:rPr lang="en-US" smtClean="0"/>
              <a:pPr/>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0CEA2D-AE91-45A6-9027-B944FC959B36}" type="slidenum">
              <a:rPr lang="en-US" smtClean="0"/>
              <a:pPr/>
              <a:t>‹#›</a:t>
            </a:fld>
            <a:endParaRPr lang="en-US"/>
          </a:p>
        </p:txBody>
      </p:sp>
    </p:spTree>
    <p:extLst>
      <p:ext uri="{BB962C8B-B14F-4D97-AF65-F5344CB8AC3E}">
        <p14:creationId xmlns:p14="http://schemas.microsoft.com/office/powerpoint/2010/main" val="693727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6D87D4-0C60-4133-9480-5329BF84E022}" type="datetimeFigureOut">
              <a:rPr lang="en-US" smtClean="0"/>
              <a:pPr/>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0CEA2D-AE91-45A6-9027-B944FC959B36}" type="slidenum">
              <a:rPr lang="en-US" smtClean="0"/>
              <a:pPr/>
              <a:t>‹#›</a:t>
            </a:fld>
            <a:endParaRPr lang="en-US"/>
          </a:p>
        </p:txBody>
      </p:sp>
    </p:spTree>
    <p:extLst>
      <p:ext uri="{BB962C8B-B14F-4D97-AF65-F5344CB8AC3E}">
        <p14:creationId xmlns:p14="http://schemas.microsoft.com/office/powerpoint/2010/main" val="3189939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640899" y="3829878"/>
            <a:ext cx="6858000" cy="617822"/>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E6D87D4-0C60-4133-9480-5329BF84E022}" type="datetimeFigureOut">
              <a:rPr lang="en-US" smtClean="0"/>
              <a:pPr/>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0CEA2D-AE91-45A6-9027-B944FC959B36}" type="slidenum">
              <a:rPr lang="en-US" smtClean="0"/>
              <a:pPr/>
              <a:t>‹#›</a:t>
            </a:fld>
            <a:endParaRPr lang="en-US"/>
          </a:p>
        </p:txBody>
      </p:sp>
    </p:spTree>
    <p:extLst>
      <p:ext uri="{BB962C8B-B14F-4D97-AF65-F5344CB8AC3E}">
        <p14:creationId xmlns:p14="http://schemas.microsoft.com/office/powerpoint/2010/main" val="456137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E6D87D4-0C60-4133-9480-5329BF84E022}" type="datetimeFigureOut">
              <a:rPr lang="en-US" smtClean="0"/>
              <a:pPr/>
              <a:t>4/16/2017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0CEA2D-AE91-45A6-9027-B944FC959B36}" type="slidenum">
              <a:rPr lang="en-US" smtClean="0"/>
              <a:pPr/>
              <a:t>‹#›</a:t>
            </a:fld>
            <a:endParaRPr lang="en-US"/>
          </a:p>
        </p:txBody>
      </p:sp>
    </p:spTree>
    <p:extLst>
      <p:ext uri="{BB962C8B-B14F-4D97-AF65-F5344CB8AC3E}">
        <p14:creationId xmlns:p14="http://schemas.microsoft.com/office/powerpoint/2010/main" val="3830829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40000" y="1681163"/>
            <a:ext cx="3768912" cy="823912"/>
          </a:xfrm>
        </p:spPr>
        <p:txBody>
          <a:bodyPr anchor="b">
            <a:normAutofit/>
          </a:bodyPr>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40000" y="2505075"/>
            <a:ext cx="376891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9880" y="1681163"/>
            <a:ext cx="3776661" cy="823912"/>
          </a:xfrm>
        </p:spPr>
        <p:txBody>
          <a:bodyPr vert="horz" lIns="91440" tIns="45720" rIns="91440" bIns="45720" rtlCol="0" anchor="b">
            <a:normAutofit/>
          </a:bodyPr>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6" name="Content Placeholder 5"/>
          <p:cNvSpPr>
            <a:spLocks noGrp="1"/>
          </p:cNvSpPr>
          <p:nvPr>
            <p:ph sz="quarter" idx="4"/>
          </p:nvPr>
        </p:nvSpPr>
        <p:spPr>
          <a:xfrm>
            <a:off x="4739880" y="2505075"/>
            <a:ext cx="377666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E6D87D4-0C60-4133-9480-5329BF84E022}" type="datetimeFigureOut">
              <a:rPr lang="en-US" smtClean="0"/>
              <a:pPr/>
              <a:t>4/16/2017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0CEA2D-AE91-45A6-9027-B944FC959B36}" type="slidenum">
              <a:rPr lang="en-US" smtClean="0"/>
              <a:pPr/>
              <a:t>‹#›</a:t>
            </a:fld>
            <a:endParaRPr lang="en-US"/>
          </a:p>
        </p:txBody>
      </p:sp>
    </p:spTree>
    <p:extLst>
      <p:ext uri="{BB962C8B-B14F-4D97-AF65-F5344CB8AC3E}">
        <p14:creationId xmlns:p14="http://schemas.microsoft.com/office/powerpoint/2010/main" val="3786936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E6D87D4-0C60-4133-9480-5329BF84E022}" type="datetimeFigureOut">
              <a:rPr lang="en-US" smtClean="0"/>
              <a:pPr/>
              <a:t>4/16/2017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0CEA2D-AE91-45A6-9027-B944FC959B36}" type="slidenum">
              <a:rPr lang="en-US" smtClean="0"/>
              <a:pPr/>
              <a:t>‹#›</a:t>
            </a:fld>
            <a:endParaRPr lang="en-US"/>
          </a:p>
        </p:txBody>
      </p:sp>
    </p:spTree>
    <p:extLst>
      <p:ext uri="{BB962C8B-B14F-4D97-AF65-F5344CB8AC3E}">
        <p14:creationId xmlns:p14="http://schemas.microsoft.com/office/powerpoint/2010/main" val="1766286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6D87D4-0C60-4133-9480-5329BF84E022}" type="datetimeFigureOut">
              <a:rPr lang="en-US" smtClean="0"/>
              <a:pPr/>
              <a:t>4/16/2017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0CEA2D-AE91-45A6-9027-B944FC959B36}" type="slidenum">
              <a:rPr lang="en-US" smtClean="0"/>
              <a:pPr/>
              <a:t>‹#›</a:t>
            </a:fld>
            <a:endParaRPr lang="en-US"/>
          </a:p>
        </p:txBody>
      </p:sp>
    </p:spTree>
    <p:extLst>
      <p:ext uri="{BB962C8B-B14F-4D97-AF65-F5344CB8AC3E}">
        <p14:creationId xmlns:p14="http://schemas.microsoft.com/office/powerpoint/2010/main" val="2596337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E6D87D4-0C60-4133-9480-5329BF84E022}" type="datetimeFigureOut">
              <a:rPr lang="en-US" smtClean="0"/>
              <a:pPr/>
              <a:t>4/16/2017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0CEA2D-AE91-45A6-9027-B944FC959B36}" type="slidenum">
              <a:rPr lang="en-US" smtClean="0"/>
              <a:pPr/>
              <a:t>‹#›</a:t>
            </a:fld>
            <a:endParaRPr lang="en-US"/>
          </a:p>
        </p:txBody>
      </p:sp>
    </p:spTree>
    <p:extLst>
      <p:ext uri="{BB962C8B-B14F-4D97-AF65-F5344CB8AC3E}">
        <p14:creationId xmlns:p14="http://schemas.microsoft.com/office/powerpoint/2010/main" val="1835758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E6D87D4-0C60-4133-9480-5329BF84E022}" type="datetimeFigureOut">
              <a:rPr lang="en-US" smtClean="0"/>
              <a:pPr/>
              <a:t>4/16/2017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0CEA2D-AE91-45A6-9027-B944FC959B36}" type="slidenum">
              <a:rPr lang="en-US" smtClean="0"/>
              <a:pPr/>
              <a:t>‹#›</a:t>
            </a:fld>
            <a:endParaRPr lang="en-US"/>
          </a:p>
        </p:txBody>
      </p:sp>
    </p:spTree>
    <p:extLst>
      <p:ext uri="{BB962C8B-B14F-4D97-AF65-F5344CB8AC3E}">
        <p14:creationId xmlns:p14="http://schemas.microsoft.com/office/powerpoint/2010/main" val="2261344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40000" y="1825625"/>
            <a:ext cx="767535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BE6D87D4-0C60-4133-9480-5329BF84E022}" type="datetimeFigureOut">
              <a:rPr lang="en-US" smtClean="0"/>
              <a:pPr/>
              <a:t>4/16/2017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4D0CEA2D-AE91-45A6-9027-B944FC959B36}" type="slidenum">
              <a:rPr lang="en-US" smtClean="0"/>
              <a:pPr/>
              <a:t>‹#›</a:t>
            </a:fld>
            <a:endParaRPr lang="en-US"/>
          </a:p>
        </p:txBody>
      </p:sp>
    </p:spTree>
    <p:extLst>
      <p:ext uri="{BB962C8B-B14F-4D97-AF65-F5344CB8AC3E}">
        <p14:creationId xmlns:p14="http://schemas.microsoft.com/office/powerpoint/2010/main" val="2054885738"/>
      </p:ext>
    </p:extLst>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 id="2147483840" r:id="rId12"/>
    <p:sldLayoutId id="2147483841" r:id="rId13"/>
    <p:sldLayoutId id="2147483842" r:id="rId14"/>
    <p:sldLayoutId id="2147483843" r:id="rId15"/>
    <p:sldLayoutId id="2147483844" r:id="rId16"/>
    <p:sldLayoutId id="2147483845" r:id="rId17"/>
  </p:sldLayoutIdLst>
  <p:txStyles>
    <p:titleStyle>
      <a:lvl1pPr algn="l" defTabSz="685800" rtl="1"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r" defTabSz="685800" rtl="1" eaLnBrk="1" latinLnBrk="0" hangingPunct="1">
        <a:lnSpc>
          <a:spcPct val="90000"/>
        </a:lnSpc>
        <a:spcBef>
          <a:spcPts val="75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r" defTabSz="685800" rtl="1" eaLnBrk="1" latinLnBrk="0" hangingPunct="1">
        <a:lnSpc>
          <a:spcPct val="90000"/>
        </a:lnSpc>
        <a:spcBef>
          <a:spcPts val="375"/>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r" defTabSz="685800" rtl="1" eaLnBrk="1" latinLnBrk="0" hangingPunct="1">
        <a:lnSpc>
          <a:spcPct val="90000"/>
        </a:lnSpc>
        <a:spcBef>
          <a:spcPts val="375"/>
        </a:spcBef>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r" defTabSz="685800" rtl="1"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r" defTabSz="685800" rtl="1"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JO" dirty="0"/>
              <a:t>عمان </a:t>
            </a:r>
            <a:endParaRPr lang="en-US" dirty="0"/>
          </a:p>
        </p:txBody>
      </p:sp>
      <p:sp>
        <p:nvSpPr>
          <p:cNvPr id="3" name="Subtitle 2"/>
          <p:cNvSpPr>
            <a:spLocks noGrp="1"/>
          </p:cNvSpPr>
          <p:nvPr>
            <p:ph type="subTitle" idx="1"/>
          </p:nvPr>
        </p:nvSpPr>
        <p:spPr/>
        <p:txBody>
          <a:bodyPr/>
          <a:lstStyle/>
          <a:p>
            <a:r>
              <a:rPr lang="ar-JO" dirty="0"/>
              <a:t>سابع د </a:t>
            </a:r>
            <a:endParaRPr lang="en-US" dirty="0"/>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1000"/>
                                        <p:tgtEl>
                                          <p:spTgt spid="3">
                                            <p:txEl>
                                              <p:pRg st="0" end="0"/>
                                            </p:txEl>
                                          </p:spTgt>
                                        </p:tgtEl>
                                      </p:cBhvr>
                                    </p:animEffect>
                                    <p:anim calcmode="lin" valueType="num">
                                      <p:cBhvr>
                                        <p:cTn id="1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t>المدرج الروماني </a:t>
            </a:r>
            <a:endParaRPr lang="en-US" dirty="0"/>
          </a:p>
        </p:txBody>
      </p:sp>
      <p:sp>
        <p:nvSpPr>
          <p:cNvPr id="3" name="Content Placeholder 2"/>
          <p:cNvSpPr>
            <a:spLocks noGrp="1"/>
          </p:cNvSpPr>
          <p:nvPr>
            <p:ph idx="1"/>
          </p:nvPr>
        </p:nvSpPr>
        <p:spPr/>
        <p:txBody>
          <a:bodyPr>
            <a:normAutofit/>
          </a:bodyPr>
          <a:lstStyle/>
          <a:p>
            <a:r>
              <a:rPr lang="ar-JO" sz="2800" dirty="0"/>
              <a:t>يعد هذا المعلم الأثري أكثر معالم عمان إثارة من أيام فيلادلفيا القديمة . بني المدرج عام 170 بعد ميلاد ؛ ليتسع لحوالي ستة آلاف متفرج , وقد كانت تعرض عليه مسرحيات , ولا يزال يستخدم لإقامة الإحتفالات. ويجاور المدرج متحف التقاليد الشعبية الأردني من جهة , و متحف عمان الفلكلوري من جهة أخرى .  </a:t>
            </a:r>
            <a:endParaRPr lang="en-US" sz="2800" dirty="0"/>
          </a:p>
        </p:txBody>
      </p:sp>
      <p:pic>
        <p:nvPicPr>
          <p:cNvPr id="26626" name="Picture 2" descr="http://archive.aawsat.com/2008/06/25/images/travel1.476227.jpg"/>
          <p:cNvPicPr>
            <a:picLocks noChangeAspect="1" noChangeArrowheads="1"/>
          </p:cNvPicPr>
          <p:nvPr/>
        </p:nvPicPr>
        <p:blipFill>
          <a:blip r:embed="rId2" cstate="print"/>
          <a:srcRect/>
          <a:stretch>
            <a:fillRect/>
          </a:stretch>
        </p:blipFill>
        <p:spPr bwMode="auto">
          <a:xfrm>
            <a:off x="381000" y="4267200"/>
            <a:ext cx="5943600" cy="2590800"/>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additive="base">
                                        <p:cTn id="7" dur="500" fill="hold"/>
                                        <p:tgtEl>
                                          <p:spTgt spid="26626"/>
                                        </p:tgtEl>
                                        <p:attrNameLst>
                                          <p:attrName>ppt_x</p:attrName>
                                        </p:attrNameLst>
                                      </p:cBhvr>
                                      <p:tavLst>
                                        <p:tav tm="0">
                                          <p:val>
                                            <p:strVal val="#ppt_x"/>
                                          </p:val>
                                        </p:tav>
                                        <p:tav tm="100000">
                                          <p:val>
                                            <p:strVal val="#ppt_x"/>
                                          </p:val>
                                        </p:tav>
                                      </p:tavLst>
                                    </p:anim>
                                    <p:anim calcmode="lin" valueType="num">
                                      <p:cBhvr additive="base">
                                        <p:cTn id="8" dur="500" fill="hold"/>
                                        <p:tgtEl>
                                          <p:spTgt spid="266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t>موقع عين غزال </a:t>
            </a:r>
          </a:p>
        </p:txBody>
      </p:sp>
      <p:sp>
        <p:nvSpPr>
          <p:cNvPr id="3" name="Content Placeholder 2"/>
          <p:cNvSpPr>
            <a:spLocks noGrp="1"/>
          </p:cNvSpPr>
          <p:nvPr>
            <p:ph idx="1"/>
          </p:nvPr>
        </p:nvSpPr>
        <p:spPr>
          <a:xfrm>
            <a:off x="840000" y="1627529"/>
            <a:ext cx="7675350" cy="4351338"/>
          </a:xfrm>
        </p:spPr>
        <p:txBody>
          <a:bodyPr>
            <a:normAutofit/>
          </a:bodyPr>
          <a:lstStyle/>
          <a:p>
            <a:r>
              <a:rPr lang="ar-JO" sz="2800" dirty="0"/>
              <a:t>موقع أثري يقع في الشمال الشرقي من مدينة عمان على الطريق الرئيس الذي يربطها مع مدينة الزرقاء . و قد اكتشف عام 1974م . و تعود الآثار المكتشفة في هذا الموقع إلى حقبة ما قبل الفخار 8500_ 5500 ق م ( العصر الحجري الحديث 8500_4500 ق .م. ),وقد دلت اللقى الأثرية المكتشفة على أن هذا المكان كان قرية زراعية و منطقة استقرار .   </a:t>
            </a:r>
          </a:p>
        </p:txBody>
      </p:sp>
      <p:pic>
        <p:nvPicPr>
          <p:cNvPr id="4" name="Picture 3" descr="S2_-27.jpg"/>
          <p:cNvPicPr>
            <a:picLocks noChangeAspect="1"/>
          </p:cNvPicPr>
          <p:nvPr/>
        </p:nvPicPr>
        <p:blipFill>
          <a:blip r:embed="rId2" cstate="print"/>
          <a:stretch>
            <a:fillRect/>
          </a:stretch>
        </p:blipFill>
        <p:spPr>
          <a:xfrm>
            <a:off x="381000" y="4766872"/>
            <a:ext cx="3276600" cy="2057400"/>
          </a:xfrm>
          <a:prstGeom prst="rect">
            <a:avLst/>
          </a:prstGeom>
        </p:spPr>
      </p:pic>
      <p:pic>
        <p:nvPicPr>
          <p:cNvPr id="5" name="Picture 4" descr="jhvggvv.jpg"/>
          <p:cNvPicPr>
            <a:picLocks noChangeAspect="1"/>
          </p:cNvPicPr>
          <p:nvPr/>
        </p:nvPicPr>
        <p:blipFill>
          <a:blip r:embed="rId3" cstate="print"/>
          <a:stretch>
            <a:fillRect/>
          </a:stretch>
        </p:blipFill>
        <p:spPr>
          <a:xfrm>
            <a:off x="3868950" y="4800600"/>
            <a:ext cx="3200400" cy="2057400"/>
          </a:xfrm>
          <a:prstGeom prst="rect">
            <a:avLst/>
          </a:prstGeom>
        </p:spPr>
      </p:pic>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2000"/>
                                        <p:tgtEl>
                                          <p:spTgt spid="3">
                                            <p:txEl>
                                              <p:pRg st="0" end="0"/>
                                            </p:txEl>
                                          </p:spTgt>
                                        </p:tgtEl>
                                      </p:cBhvr>
                                    </p:animEffect>
                                    <p:anim calcmode="lin" valueType="num">
                                      <p:cBhvr>
                                        <p:cTn id="20"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21"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barn(inVertical)">
                                      <p:cBhvr>
                                        <p:cTn id="2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t>المسجد الحسيني </a:t>
            </a:r>
            <a:endParaRPr lang="en-US" dirty="0"/>
          </a:p>
        </p:txBody>
      </p:sp>
      <p:pic>
        <p:nvPicPr>
          <p:cNvPr id="5" name="Content Placeholder 4" descr="11_big.jpg"/>
          <p:cNvPicPr>
            <a:picLocks noGrp="1" noChangeAspect="1"/>
          </p:cNvPicPr>
          <p:nvPr>
            <p:ph sz="half" idx="1"/>
          </p:nvPr>
        </p:nvPicPr>
        <p:blipFill>
          <a:blip r:embed="rId2" cstate="print"/>
          <a:stretch>
            <a:fillRect/>
          </a:stretch>
        </p:blipFill>
        <p:spPr>
          <a:xfrm>
            <a:off x="839788" y="2519460"/>
            <a:ext cx="3768725" cy="2963668"/>
          </a:xfrm>
          <a:prstGeom prst="rect">
            <a:avLst/>
          </a:prstGeom>
        </p:spPr>
      </p:pic>
      <p:sp>
        <p:nvSpPr>
          <p:cNvPr id="4" name="Content Placeholder 3"/>
          <p:cNvSpPr>
            <a:spLocks noGrp="1"/>
          </p:cNvSpPr>
          <p:nvPr>
            <p:ph sz="half" idx="2"/>
          </p:nvPr>
        </p:nvSpPr>
        <p:spPr/>
        <p:txBody>
          <a:bodyPr>
            <a:normAutofit/>
          </a:bodyPr>
          <a:lstStyle/>
          <a:p>
            <a:r>
              <a:rPr lang="ar-JO" sz="2800" dirty="0"/>
              <a:t>أقدم مساجد العاصمة الأردنية عمان , أسسه الأمير عبد الله الأول ابن الحسين عام 1923م , وسمي بهذا الإسم نسبة إلى الشريف الحسين بن علي ( قائد الثورة العربية الكبرى ). </a:t>
            </a:r>
            <a:endParaRPr lang="en-US" sz="2800" dirty="0"/>
          </a:p>
        </p:txBody>
      </p:sp>
    </p:spTree>
    <p:extLst>
      <p:ext uri="{BB962C8B-B14F-4D97-AF65-F5344CB8AC3E}">
        <p14:creationId xmlns:p14="http://schemas.microsoft.com/office/powerpoint/2010/main" val="402650179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 calcmode="lin" valueType="num">
                                      <p:cBhvr additive="base">
                                        <p:cTn id="16"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randombar(horizontal)">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t>موقع أهل الكهف </a:t>
            </a:r>
          </a:p>
        </p:txBody>
      </p:sp>
      <p:sp>
        <p:nvSpPr>
          <p:cNvPr id="3" name="Content Placeholder 2"/>
          <p:cNvSpPr>
            <a:spLocks noGrp="1"/>
          </p:cNvSpPr>
          <p:nvPr>
            <p:ph idx="1"/>
          </p:nvPr>
        </p:nvSpPr>
        <p:spPr/>
        <p:txBody>
          <a:bodyPr/>
          <a:lstStyle/>
          <a:p>
            <a:r>
              <a:rPr lang="ar-JO" sz="2800" dirty="0"/>
              <a:t>يقع في قرية الرجيب في أبو علندا , على بعد 7 كيلومتر شرق العاصمة عمان , و يعتقد أن مغارة الكهف مرقد اتخذه أصحاب الكهف لهم حين دخلوها هاربين بأنفيهم , وفاريين بدينهم من طغيان الملك ديقيانوس , ويرجح أن الحادثة المذكورة قد حدثت في أثناء حكم الإمبراطور ثيودوسيوس في العصر البيزنطي </a:t>
            </a:r>
            <a:r>
              <a:rPr lang="ar-JO" dirty="0"/>
              <a:t>.  </a:t>
            </a:r>
          </a:p>
        </p:txBody>
      </p:sp>
      <p:pic>
        <p:nvPicPr>
          <p:cNvPr id="4" name="Picture 3" descr="img-45651.jpg"/>
          <p:cNvPicPr>
            <a:picLocks noChangeAspect="1"/>
          </p:cNvPicPr>
          <p:nvPr/>
        </p:nvPicPr>
        <p:blipFill>
          <a:blip r:embed="rId2" cstate="print"/>
          <a:stretch>
            <a:fillRect/>
          </a:stretch>
        </p:blipFill>
        <p:spPr>
          <a:xfrm>
            <a:off x="1828800" y="4309672"/>
            <a:ext cx="4572000" cy="2548328"/>
          </a:xfrm>
          <a:prstGeom prst="rect">
            <a:avLst/>
          </a:prstGeom>
        </p:spPr>
      </p:pic>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7" dur="5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fade">
                                      <p:cBhvr>
                                        <p:cTn id="32" dur="1000"/>
                                        <p:tgtEl>
                                          <p:spTgt spid="2"/>
                                        </p:tgtEl>
                                      </p:cBhvr>
                                    </p:animEffect>
                                    <p:anim calcmode="lin" valueType="num">
                                      <p:cBhvr>
                                        <p:cTn id="33" dur="1000" fill="hold"/>
                                        <p:tgtEl>
                                          <p:spTgt spid="2"/>
                                        </p:tgtEl>
                                        <p:attrNameLst>
                                          <p:attrName>ppt_x</p:attrName>
                                        </p:attrNameLst>
                                      </p:cBhvr>
                                      <p:tavLst>
                                        <p:tav tm="0">
                                          <p:val>
                                            <p:strVal val="#ppt_x"/>
                                          </p:val>
                                        </p:tav>
                                        <p:tav tm="100000">
                                          <p:val>
                                            <p:strVal val="#ppt_x"/>
                                          </p:val>
                                        </p:tav>
                                      </p:tavLst>
                                    </p:anim>
                                    <p:anim calcmode="lin" valueType="num">
                                      <p:cBhvr>
                                        <p:cTn id="3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t>قصر العبد أو قصر عراق الأمير </a:t>
            </a:r>
          </a:p>
        </p:txBody>
      </p:sp>
      <p:pic>
        <p:nvPicPr>
          <p:cNvPr id="5" name="Content Placeholder 4" descr="109206002.jpg"/>
          <p:cNvPicPr>
            <a:picLocks noGrp="1" noChangeAspect="1"/>
          </p:cNvPicPr>
          <p:nvPr>
            <p:ph sz="half" idx="1"/>
          </p:nvPr>
        </p:nvPicPr>
        <p:blipFill>
          <a:blip r:embed="rId2" cstate="print"/>
          <a:stretch>
            <a:fillRect/>
          </a:stretch>
        </p:blipFill>
        <p:spPr>
          <a:xfrm>
            <a:off x="803275" y="2588022"/>
            <a:ext cx="3768725" cy="2826543"/>
          </a:xfrm>
          <a:prstGeom prst="rect">
            <a:avLst/>
          </a:prstGeom>
        </p:spPr>
      </p:pic>
      <p:sp>
        <p:nvSpPr>
          <p:cNvPr id="4" name="Content Placeholder 3"/>
          <p:cNvSpPr>
            <a:spLocks noGrp="1"/>
          </p:cNvSpPr>
          <p:nvPr>
            <p:ph sz="half" idx="2"/>
          </p:nvPr>
        </p:nvSpPr>
        <p:spPr>
          <a:xfrm>
            <a:off x="4725827" y="1981200"/>
            <a:ext cx="3775470" cy="4351338"/>
          </a:xfrm>
        </p:spPr>
        <p:txBody>
          <a:bodyPr/>
          <a:lstStyle/>
          <a:p>
            <a:r>
              <a:rPr lang="ar-JO" sz="3200" dirty="0"/>
              <a:t>قصر أثري يقع في بلدة عراق الأمير التي تبعد 35كم غرب مدينة عمان . يعود القصر إلى الفترة اليونانية ( الهلنستية </a:t>
            </a:r>
            <a:r>
              <a:rPr lang="ar-JO" dirty="0"/>
              <a:t>) . </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randombar(horizontal)">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t>معلومة خارجية</a:t>
            </a:r>
          </a:p>
        </p:txBody>
      </p:sp>
      <p:sp>
        <p:nvSpPr>
          <p:cNvPr id="3" name="Content Placeholder 2"/>
          <p:cNvSpPr>
            <a:spLocks noGrp="1"/>
          </p:cNvSpPr>
          <p:nvPr>
            <p:ph idx="1"/>
          </p:nvPr>
        </p:nvSpPr>
        <p:spPr/>
        <p:txBody>
          <a:bodyPr/>
          <a:lstStyle/>
          <a:p>
            <a:r>
              <a:rPr lang="ar-JO" b="1" dirty="0"/>
              <a:t>يرجع تاريخ عمان الى الاف السابع قبل الميلاد ، وهي من اقدم مدن العالم المأهولة بالسكان الى يومنا هذا ، فقد اقيمت على انقاذ مدينة عرفت باسم ربة عمون ثم فيلادلفيا ثم عمان ، واتخذها العمونيون عاصمة لهم وقد انشئت على تلال سبعة وكانت مركزا للمنطقة على ما يبدو في ذلك الوقت . </a:t>
            </a:r>
            <a:br>
              <a:rPr lang="ar-JO" dirty="0"/>
            </a:br>
            <a:r>
              <a:rPr lang="ar-JO" b="1" dirty="0"/>
              <a:t>يسكن عمان الحديثة مجموعة متنوعة من السكان من اصول مختلفة اتوا من مناطق متنوعة ومتعددة ، فمنهم من فلسطين ومن القوقاز ومن سوريا والعراق ومن انحاء مختلفة من الاردن خاصة من محافظة الطفيلة .</a:t>
            </a:r>
            <a:br>
              <a:rPr lang="ar-JO" dirty="0"/>
            </a:br>
            <a:endParaRPr lang="ar-JO" dirty="0"/>
          </a:p>
        </p:txBody>
      </p:sp>
    </p:spTree>
    <p:extLst>
      <p:ext uri="{BB962C8B-B14F-4D97-AF65-F5344CB8AC3E}">
        <p14:creationId xmlns:p14="http://schemas.microsoft.com/office/powerpoint/2010/main" val="277326696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anim calcmode="lin" valueType="num">
                                      <p:cBhvr>
                                        <p:cTn id="13" dur="2000" fill="hold"/>
                                        <p:tgtEl>
                                          <p:spTgt spid="2"/>
                                        </p:tgtEl>
                                        <p:attrNameLst>
                                          <p:attrName>ppt_w</p:attrName>
                                        </p:attrNameLst>
                                      </p:cBhvr>
                                      <p:tavLst>
                                        <p:tav tm="0" fmla="#ppt_w*sin(2.5*pi*$)">
                                          <p:val>
                                            <p:fltVal val="0"/>
                                          </p:val>
                                        </p:tav>
                                        <p:tav tm="100000">
                                          <p:val>
                                            <p:fltVal val="1"/>
                                          </p:val>
                                        </p:tav>
                                      </p:tavLst>
                                    </p:anim>
                                    <p:anim calcmode="lin" valueType="num">
                                      <p:cBhvr>
                                        <p:cTn id="14"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7" presetClass="emph" presetSubtype="0" fill="remove" grpId="1" nodeType="clickEffect">
                                  <p:stCondLst>
                                    <p:cond delay="0"/>
                                  </p:stCondLst>
                                  <p:childTnLst>
                                    <p:animClr clrSpc="rgb" dir="cw">
                                      <p:cBhvr override="childStyle">
                                        <p:cTn id="18" dur="250" autoRev="1" fill="remove"/>
                                        <p:tgtEl>
                                          <p:spTgt spid="2"/>
                                        </p:tgtEl>
                                        <p:attrNameLst>
                                          <p:attrName>style.color</p:attrName>
                                        </p:attrNameLst>
                                      </p:cBhvr>
                                      <p:to>
                                        <a:schemeClr val="bg1"/>
                                      </p:to>
                                    </p:animClr>
                                    <p:animClr clrSpc="rgb" dir="cw">
                                      <p:cBhvr>
                                        <p:cTn id="19" dur="250" autoRev="1" fill="remove"/>
                                        <p:tgtEl>
                                          <p:spTgt spid="2"/>
                                        </p:tgtEl>
                                        <p:attrNameLst>
                                          <p:attrName>fillcolor</p:attrName>
                                        </p:attrNameLst>
                                      </p:cBhvr>
                                      <p:to>
                                        <a:schemeClr val="bg1"/>
                                      </p:to>
                                    </p:animClr>
                                    <p:set>
                                      <p:cBhvr>
                                        <p:cTn id="20" dur="250" autoRev="1" fill="remove"/>
                                        <p:tgtEl>
                                          <p:spTgt spid="2"/>
                                        </p:tgtEl>
                                        <p:attrNameLst>
                                          <p:attrName>fill.type</p:attrName>
                                        </p:attrNameLst>
                                      </p:cBhvr>
                                      <p:to>
                                        <p:strVal val="solid"/>
                                      </p:to>
                                    </p:set>
                                    <p:set>
                                      <p:cBhvr>
                                        <p:cTn id="21" dur="250" autoRev="1" fill="remove"/>
                                        <p:tgtEl>
                                          <p:spTgt spid="2"/>
                                        </p:tgtEl>
                                        <p:attrNameLst>
                                          <p:attrName>fill.on</p:attrName>
                                        </p:attrNameLst>
                                      </p:cBhvr>
                                      <p:to>
                                        <p:strVal val="true"/>
                                      </p:to>
                                    </p:se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randombar(horizontal)">
                                      <p:cBhvr>
                                        <p:cTn id="2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981200"/>
            <a:ext cx="7886700" cy="1325563"/>
          </a:xfrm>
        </p:spPr>
        <p:txBody>
          <a:bodyPr/>
          <a:lstStyle/>
          <a:p>
            <a:r>
              <a:rPr lang="ar-JO" dirty="0"/>
              <a:t>عمل الطالبة:نور حسام</a:t>
            </a:r>
          </a:p>
        </p:txBody>
      </p:sp>
    </p:spTree>
    <p:extLst>
      <p:ext uri="{BB962C8B-B14F-4D97-AF65-F5344CB8AC3E}">
        <p14:creationId xmlns:p14="http://schemas.microsoft.com/office/powerpoint/2010/main" val="410158312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420" y="304800"/>
            <a:ext cx="7886700" cy="1325563"/>
          </a:xfrm>
        </p:spPr>
        <p:txBody>
          <a:bodyPr/>
          <a:lstStyle/>
          <a:p>
            <a:r>
              <a:rPr lang="ar-JO" dirty="0"/>
              <a:t>المواقع الأثرية و الحضارية </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ar-JO" dirty="0"/>
              <a:t>سبيل الحوريات </a:t>
            </a:r>
          </a:p>
          <a:p>
            <a:pPr marL="514350" indent="-514350">
              <a:buFont typeface="+mj-lt"/>
              <a:buAutoNum type="arabicPeriod"/>
            </a:pPr>
            <a:r>
              <a:rPr lang="ar-JO" dirty="0"/>
              <a:t>جبل القلعة </a:t>
            </a:r>
          </a:p>
          <a:p>
            <a:pPr marL="514350" indent="-514350">
              <a:buFont typeface="+mj-lt"/>
              <a:buAutoNum type="arabicPeriod"/>
            </a:pPr>
            <a:r>
              <a:rPr lang="ar-JO" dirty="0"/>
              <a:t>المدرج الروماني </a:t>
            </a:r>
          </a:p>
          <a:p>
            <a:pPr marL="514350" indent="-514350">
              <a:buFont typeface="+mj-lt"/>
              <a:buAutoNum type="arabicPeriod"/>
            </a:pPr>
            <a:r>
              <a:rPr lang="ar-JO" dirty="0"/>
              <a:t>موقع عين غزال </a:t>
            </a:r>
          </a:p>
          <a:p>
            <a:pPr marL="514350" indent="-514350">
              <a:buFont typeface="+mj-lt"/>
              <a:buAutoNum type="arabicPeriod"/>
            </a:pPr>
            <a:r>
              <a:rPr lang="ar-JO" dirty="0"/>
              <a:t>المسجد الحسيني </a:t>
            </a:r>
          </a:p>
          <a:p>
            <a:pPr marL="514350" indent="-514350">
              <a:buFont typeface="+mj-lt"/>
              <a:buAutoNum type="arabicPeriod"/>
            </a:pPr>
            <a:r>
              <a:rPr lang="ar-JO" dirty="0"/>
              <a:t>موقع أهل الكهف </a:t>
            </a:r>
          </a:p>
          <a:p>
            <a:pPr marL="514350" indent="-514350">
              <a:buFont typeface="+mj-lt"/>
              <a:buAutoNum type="arabicPeriod"/>
            </a:pPr>
            <a:r>
              <a:rPr lang="ar-JO" dirty="0"/>
              <a:t>قصر العبد أو قصر عراق الأمير </a:t>
            </a:r>
          </a:p>
          <a:p>
            <a:pPr marL="514350" indent="-514350">
              <a:buFont typeface="+mj-lt"/>
              <a:buAutoNum type="arabicPeriod"/>
            </a:pPr>
            <a:r>
              <a:rPr lang="ar-JO" dirty="0"/>
              <a:t>رجم الملفوف </a:t>
            </a:r>
            <a:endParaRPr lang="en-US" dirty="0"/>
          </a:p>
        </p:txBody>
      </p:sp>
    </p:spTree>
    <p:extLst>
      <p:ext uri="{BB962C8B-B14F-4D97-AF65-F5344CB8AC3E}">
        <p14:creationId xmlns:p14="http://schemas.microsoft.com/office/powerpoint/2010/main" val="152168210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randombar(horizontal)">
                                      <p:cBhvr>
                                        <p:cTn id="43" dur="5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4" presetClass="entr" presetSubtype="10" fill="hold"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randombar(horizontal)">
                                      <p:cBhvr>
                                        <p:cTn id="4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533400"/>
            <a:ext cx="8229600" cy="1143000"/>
          </a:xfrm>
        </p:spPr>
        <p:txBody>
          <a:bodyPr/>
          <a:lstStyle/>
          <a:p>
            <a:r>
              <a:rPr lang="ar-JO" dirty="0"/>
              <a:t>خريطة الأردن </a:t>
            </a:r>
            <a:endParaRPr lang="en-US" dirty="0"/>
          </a:p>
        </p:txBody>
      </p:sp>
      <p:pic>
        <p:nvPicPr>
          <p:cNvPr id="4" name="Content Placeholder 3" descr="خريطة.jpg">
            <a:hlinkClick r:id="rId2" action="ppaction://hlinksldjump"/>
          </p:cNvPr>
          <p:cNvPicPr>
            <a:picLocks noGrp="1" noChangeAspect="1"/>
          </p:cNvPicPr>
          <p:nvPr>
            <p:ph idx="1"/>
          </p:nvPr>
        </p:nvPicPr>
        <p:blipFill>
          <a:blip r:embed="rId3" cstate="print"/>
          <a:stretch>
            <a:fillRect/>
          </a:stretch>
        </p:blipFill>
        <p:spPr>
          <a:xfrm>
            <a:off x="2668013" y="1825625"/>
            <a:ext cx="4019112" cy="4351338"/>
          </a:xfrm>
        </p:spPr>
      </p:pic>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a:t>عمان </a:t>
            </a:r>
            <a:endParaRPr lang="en-US" dirty="0"/>
          </a:p>
        </p:txBody>
      </p:sp>
      <p:sp>
        <p:nvSpPr>
          <p:cNvPr id="3" name="Content Placeholder 2"/>
          <p:cNvSpPr>
            <a:spLocks noGrp="1"/>
          </p:cNvSpPr>
          <p:nvPr>
            <p:ph idx="1"/>
          </p:nvPr>
        </p:nvSpPr>
        <p:spPr/>
        <p:txBody>
          <a:bodyPr>
            <a:normAutofit fontScale="92500"/>
          </a:bodyPr>
          <a:lstStyle/>
          <a:p>
            <a:r>
              <a:rPr lang="ar-JO" sz="3600" dirty="0"/>
              <a:t>عمان : هي أكثر المحافظات سكانا . و ثالث أكبر محافظة مساحة بعد محافظتي معان و المفرق.تحدها محافظة الزرقاء من الشمال و الشمال الشرقي.و محافظتا مأدبا و البلقاء من الغرب.و من جهة الجنوب محافظتا الكرك و معان و تشارك عمان بحدود مع المملكة العربية السعودية من    الشرق.و تبلغ مساحة عمان تقريبا 7579كم2</a:t>
            </a:r>
            <a:endParaRPr lang="en-US" sz="3600" dirty="0"/>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a:t>التطور التاريخي لعمان </a:t>
            </a:r>
            <a:endParaRPr lang="en-US" dirty="0"/>
          </a:p>
        </p:txBody>
      </p:sp>
      <p:sp>
        <p:nvSpPr>
          <p:cNvPr id="3" name="Content Placeholder 2"/>
          <p:cNvSpPr>
            <a:spLocks noGrp="1"/>
          </p:cNvSpPr>
          <p:nvPr>
            <p:ph idx="1"/>
          </p:nvPr>
        </p:nvSpPr>
        <p:spPr/>
        <p:txBody>
          <a:bodyPr>
            <a:normAutofit lnSpcReduction="10000"/>
          </a:bodyPr>
          <a:lstStyle/>
          <a:p>
            <a:r>
              <a:rPr lang="ar-JO" sz="3600" dirty="0"/>
              <a:t>يعود تاريخ عمان إلى أكثر من 7000 سنة قبل الميلاد و لقد عاش الكثير من القبائل في عمان مثل : العمونيين </a:t>
            </a:r>
          </a:p>
          <a:p>
            <a:r>
              <a:rPr lang="ar-JO" sz="3600" dirty="0"/>
              <a:t>العمونين : هم الذين أعطوا المدينة إسمهم , أطلقوا عليهم </a:t>
            </a:r>
            <a:r>
              <a:rPr lang="en-US" sz="3600" dirty="0"/>
              <a:t>  ,</a:t>
            </a:r>
            <a:r>
              <a:rPr lang="ar-JO" sz="3600" dirty="0"/>
              <a:t> البداية ربة عمَون و الربة تعنى العاصمة أو دار الملك ثم سقطت مع مرور الزمن كلمة ربة و بقيت عمون حتى أطلق عليها الأمويون إسم عمان </a:t>
            </a:r>
            <a:r>
              <a:rPr lang="ar-JO" sz="3200" dirty="0"/>
              <a:t>.</a:t>
            </a:r>
          </a:p>
          <a:p>
            <a:endParaRPr lang="en-US" sz="3200" dirty="0"/>
          </a:p>
        </p:txBody>
      </p:sp>
    </p:spTree>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t>تابع </a:t>
            </a:r>
            <a:endParaRPr lang="en-US" dirty="0"/>
          </a:p>
        </p:txBody>
      </p:sp>
      <p:sp>
        <p:nvSpPr>
          <p:cNvPr id="3" name="Content Placeholder 2"/>
          <p:cNvSpPr>
            <a:spLocks noGrp="1"/>
          </p:cNvSpPr>
          <p:nvPr>
            <p:ph idx="1"/>
          </p:nvPr>
        </p:nvSpPr>
        <p:spPr/>
        <p:txBody>
          <a:bodyPr>
            <a:normAutofit fontScale="92500" lnSpcReduction="20000"/>
          </a:bodyPr>
          <a:lstStyle/>
          <a:p>
            <a:r>
              <a:rPr lang="ar-JO" sz="3600" dirty="0"/>
              <a:t> وقد خضعت عمان لحكم الآشوريين ثم البابليين ثم بدأت فترة الإمبراطورية اليونانية فسيطرة الإغريق البطالسة على المنطقة بما فيها ربة عمون التي أبدل إسمها بطليموس الثاني إلى إسم ((فلاديلفيا )) نسبة للقائد فلادفيوس , ثم انقسمت عمان لتصبح جزءا من الدولتين النبطية و السلوقية إلى أن استولى عليها الملك الروماني ((هيرودس )) , و بهذا دخلت المدينة العهد الروماني , ومن ثم البيزنطي حتى منتصف القرن السابع الميلادي </a:t>
            </a:r>
            <a:r>
              <a:rPr lang="ar-JO" dirty="0"/>
              <a:t>. </a:t>
            </a:r>
            <a:r>
              <a:rPr lang="en-US" dirty="0"/>
              <a:t> </a:t>
            </a:r>
            <a:r>
              <a:rPr lang="ar-JO" dirty="0"/>
              <a:t> </a:t>
            </a:r>
            <a:endParaRPr lang="en-US" dirty="0"/>
          </a:p>
        </p:txBody>
      </p:sp>
    </p:spTree>
    <p:extLst>
      <p:ext uri="{BB962C8B-B14F-4D97-AF65-F5344CB8AC3E}">
        <p14:creationId xmlns:p14="http://schemas.microsoft.com/office/powerpoint/2010/main" val="393557952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t>تابع </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ar-JO" dirty="0"/>
              <a:t>في رأيك , ما أسباب تعاقب العديد من الحضارات على حكم عمان ؟</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a:t>سبيل الحوريات </a:t>
            </a:r>
            <a:endParaRPr lang="en-US" dirty="0"/>
          </a:p>
        </p:txBody>
      </p:sp>
      <p:sp>
        <p:nvSpPr>
          <p:cNvPr id="3" name="Content Placeholder 2"/>
          <p:cNvSpPr>
            <a:spLocks noGrp="1"/>
          </p:cNvSpPr>
          <p:nvPr>
            <p:ph idx="1"/>
          </p:nvPr>
        </p:nvSpPr>
        <p:spPr/>
        <p:txBody>
          <a:bodyPr>
            <a:normAutofit/>
          </a:bodyPr>
          <a:lstStyle/>
          <a:p>
            <a:r>
              <a:rPr lang="ar-JO" sz="3600" dirty="0"/>
              <a:t>يعود إلى الفترة الرومانية في القرن الثاني الميلادي , حيث أقيم فوق مجرى نهر عمان القديمة,وقد احتوى على ثلاث حنايا,إذ وضعت فيه طاقات صغيرة نصف دائرية أيضا,ورتبت في صفين يعلو أحدهما الآخر</a:t>
            </a:r>
            <a:r>
              <a:rPr lang="ar-JO" dirty="0"/>
              <a:t>.</a:t>
            </a:r>
            <a:endParaRPr lang="en-US" dirty="0"/>
          </a:p>
        </p:txBody>
      </p:sp>
    </p:spTree>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a:t>جبل القلعة</a:t>
            </a:r>
            <a:endParaRPr lang="en-US" dirty="0"/>
          </a:p>
        </p:txBody>
      </p:sp>
      <p:sp>
        <p:nvSpPr>
          <p:cNvPr id="3" name="Content Placeholder 2"/>
          <p:cNvSpPr>
            <a:spLocks noGrp="1"/>
          </p:cNvSpPr>
          <p:nvPr>
            <p:ph idx="1"/>
          </p:nvPr>
        </p:nvSpPr>
        <p:spPr>
          <a:xfrm>
            <a:off x="734325" y="1461723"/>
            <a:ext cx="7675350" cy="4351338"/>
          </a:xfrm>
        </p:spPr>
        <p:txBody>
          <a:bodyPr>
            <a:normAutofit/>
          </a:bodyPr>
          <a:lstStyle/>
          <a:p>
            <a:pPr algn="r"/>
            <a:r>
              <a:rPr lang="ar-JO" sz="3600" dirty="0"/>
              <a:t>أحد جبال مدينة عمان,وقد اتخذه العمونيون منذ القدم مقرا لحكمهم في المدينة,وتبعهم في ذلك اليونان والرومان والبيزنطيون,وفي أثناء فترة الحكم الأموي بني على قمته قصر,لاتزال آثاره قائمة إلى الآن</a:t>
            </a:r>
            <a:r>
              <a:rPr lang="ar-JO" dirty="0"/>
              <a:t>.</a:t>
            </a:r>
            <a:endParaRPr lang="en-US" dirty="0"/>
          </a:p>
        </p:txBody>
      </p:sp>
      <p:pic>
        <p:nvPicPr>
          <p:cNvPr id="4" name="Picture 3" descr="220px-The_Temple_of_Hercules._Amman.JPG"/>
          <p:cNvPicPr>
            <a:picLocks noChangeAspect="1"/>
          </p:cNvPicPr>
          <p:nvPr/>
        </p:nvPicPr>
        <p:blipFill>
          <a:blip r:embed="rId2" cstate="print"/>
          <a:stretch>
            <a:fillRect/>
          </a:stretch>
        </p:blipFill>
        <p:spPr>
          <a:xfrm>
            <a:off x="307975" y="4364636"/>
            <a:ext cx="3124200" cy="2492115"/>
          </a:xfrm>
          <a:prstGeom prst="rect">
            <a:avLst/>
          </a:prstGeom>
        </p:spPr>
      </p:pic>
      <p:sp>
        <p:nvSpPr>
          <p:cNvPr id="1026" name="AutoShape 2" descr="نتيجة بحث الصور عن أثار جبل القلعة"/>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8" name="Picture 4" descr="نتيجة بحث الصور عن أثار جبل القلعة"/>
          <p:cNvPicPr>
            <a:picLocks noChangeAspect="1" noChangeArrowheads="1"/>
          </p:cNvPicPr>
          <p:nvPr/>
        </p:nvPicPr>
        <p:blipFill>
          <a:blip r:embed="rId3" cstate="print"/>
          <a:srcRect/>
          <a:stretch>
            <a:fillRect/>
          </a:stretch>
        </p:blipFill>
        <p:spPr bwMode="auto">
          <a:xfrm>
            <a:off x="3964200" y="4495800"/>
            <a:ext cx="3200400" cy="2360951"/>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8"/>
                                        </p:tgtEl>
                                        <p:attrNameLst>
                                          <p:attrName>style.visibility</p:attrName>
                                        </p:attrNameLst>
                                      </p:cBhvr>
                                      <p:to>
                                        <p:strVal val="visible"/>
                                      </p:to>
                                    </p:set>
                                    <p:anim calcmode="lin" valueType="num">
                                      <p:cBhvr additive="base">
                                        <p:cTn id="13" dur="500" fill="hold"/>
                                        <p:tgtEl>
                                          <p:spTgt spid="1028"/>
                                        </p:tgtEl>
                                        <p:attrNameLst>
                                          <p:attrName>ppt_x</p:attrName>
                                        </p:attrNameLst>
                                      </p:cBhvr>
                                      <p:tavLst>
                                        <p:tav tm="0">
                                          <p:val>
                                            <p:strVal val="#ppt_x"/>
                                          </p:val>
                                        </p:tav>
                                        <p:tav tm="100000">
                                          <p:val>
                                            <p:strVal val="#ppt_x"/>
                                          </p:val>
                                        </p:tav>
                                      </p:tavLst>
                                    </p:anim>
                                    <p:anim calcmode="lin" valueType="num">
                                      <p:cBhvr additive="base">
                                        <p:cTn id="14"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fade">
                                      <p:cBhvr>
                                        <p:cTn id="25" dur="1000"/>
                                        <p:tgtEl>
                                          <p:spTgt spid="2"/>
                                        </p:tgtEl>
                                      </p:cBhvr>
                                    </p:animEffect>
                                    <p:anim calcmode="lin" valueType="num">
                                      <p:cBhvr>
                                        <p:cTn id="26" dur="1000" fill="hold"/>
                                        <p:tgtEl>
                                          <p:spTgt spid="2"/>
                                        </p:tgtEl>
                                        <p:attrNameLst>
                                          <p:attrName>ppt_x</p:attrName>
                                        </p:attrNameLst>
                                      </p:cBhvr>
                                      <p:tavLst>
                                        <p:tav tm="0">
                                          <p:val>
                                            <p:strVal val="#ppt_x"/>
                                          </p:val>
                                        </p:tav>
                                        <p:tav tm="100000">
                                          <p:val>
                                            <p:strVal val="#ppt_x"/>
                                          </p:val>
                                        </p:tav>
                                      </p:tavLst>
                                    </p:anim>
                                    <p:anim calcmode="lin" valueType="num">
                                      <p:cBhvr>
                                        <p:cTn id="2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TM04033923[[fn=Depth]]</Template>
  <TotalTime>177</TotalTime>
  <Words>627</Words>
  <Application>Microsoft Office PowerPoint</Application>
  <PresentationFormat>On-screen Show (4:3)</PresentationFormat>
  <Paragraphs>38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Corbel</vt:lpstr>
      <vt:lpstr>Tahoma</vt:lpstr>
      <vt:lpstr>Wingdings</vt:lpstr>
      <vt:lpstr>Depth</vt:lpstr>
      <vt:lpstr>عمان </vt:lpstr>
      <vt:lpstr>المواقع الأثرية و الحضارية </vt:lpstr>
      <vt:lpstr>خريطة الأردن </vt:lpstr>
      <vt:lpstr>عمان </vt:lpstr>
      <vt:lpstr>التطور التاريخي لعمان </vt:lpstr>
      <vt:lpstr>تابع </vt:lpstr>
      <vt:lpstr>تابع </vt:lpstr>
      <vt:lpstr>سبيل الحوريات </vt:lpstr>
      <vt:lpstr>جبل القلعة</vt:lpstr>
      <vt:lpstr>المدرج الروماني </vt:lpstr>
      <vt:lpstr>موقع عين غزال </vt:lpstr>
      <vt:lpstr>المسجد الحسيني </vt:lpstr>
      <vt:lpstr>موقع أهل الكهف </vt:lpstr>
      <vt:lpstr>قصر العبد أو قصر عراق الأمير </vt:lpstr>
      <vt:lpstr>معلومة خارجية</vt:lpstr>
      <vt:lpstr>عمل الطالبة:نور حسام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عمان</dc:title>
  <dc:creator>User</dc:creator>
  <cp:lastModifiedBy>tariq</cp:lastModifiedBy>
  <cp:revision>18</cp:revision>
  <dcterms:created xsi:type="dcterms:W3CDTF">2017-03-01T08:50:44Z</dcterms:created>
  <dcterms:modified xsi:type="dcterms:W3CDTF">2017-04-16T17:14:59Z</dcterms:modified>
</cp:coreProperties>
</file>