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22C5-427C-497F-B0C6-A38B8040871A}" type="datetimeFigureOut">
              <a:rPr lang="ar-JO" smtClean="0"/>
              <a:t>08/07/1438</a:t>
            </a:fld>
            <a:endParaRPr lang="ar-JO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051EA4-F92C-472A-9EA7-70F7079DA53A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22C5-427C-497F-B0C6-A38B8040871A}" type="datetimeFigureOut">
              <a:rPr lang="ar-JO" smtClean="0"/>
              <a:t>08/07/1438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1EA4-F92C-472A-9EA7-70F7079DA53A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22C5-427C-497F-B0C6-A38B8040871A}" type="datetimeFigureOut">
              <a:rPr lang="ar-JO" smtClean="0"/>
              <a:t>08/07/1438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1EA4-F92C-472A-9EA7-70F7079DA53A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22C5-427C-497F-B0C6-A38B8040871A}" type="datetimeFigureOut">
              <a:rPr lang="ar-JO" smtClean="0"/>
              <a:t>08/07/1438</a:t>
            </a:fld>
            <a:endParaRPr lang="ar-J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J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051EA4-F92C-472A-9EA7-70F7079DA53A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22C5-427C-497F-B0C6-A38B8040871A}" type="datetimeFigureOut">
              <a:rPr lang="ar-JO" smtClean="0"/>
              <a:t>08/07/1438</a:t>
            </a:fld>
            <a:endParaRPr lang="ar-JO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1EA4-F92C-472A-9EA7-70F7079DA53A}" type="slidenum">
              <a:rPr lang="ar-JO" smtClean="0"/>
              <a:t>‹#›</a:t>
            </a:fld>
            <a:endParaRPr lang="ar-J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22C5-427C-497F-B0C6-A38B8040871A}" type="datetimeFigureOut">
              <a:rPr lang="ar-JO" smtClean="0"/>
              <a:t>08/07/1438</a:t>
            </a:fld>
            <a:endParaRPr lang="ar-J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1EA4-F92C-472A-9EA7-70F7079DA53A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22C5-427C-497F-B0C6-A38B8040871A}" type="datetimeFigureOut">
              <a:rPr lang="ar-JO" smtClean="0"/>
              <a:t>08/07/1438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051EA4-F92C-472A-9EA7-70F7079DA53A}" type="slidenum">
              <a:rPr lang="ar-JO" smtClean="0"/>
              <a:t>‹#›</a:t>
            </a:fld>
            <a:endParaRPr lang="ar-JO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22C5-427C-497F-B0C6-A38B8040871A}" type="datetimeFigureOut">
              <a:rPr lang="ar-JO" smtClean="0"/>
              <a:t>08/07/1438</a:t>
            </a:fld>
            <a:endParaRPr lang="ar-J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1EA4-F92C-472A-9EA7-70F7079DA53A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22C5-427C-497F-B0C6-A38B8040871A}" type="datetimeFigureOut">
              <a:rPr lang="ar-JO" smtClean="0"/>
              <a:t>08/07/1438</a:t>
            </a:fld>
            <a:endParaRPr lang="ar-JO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1EA4-F92C-472A-9EA7-70F7079DA53A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22C5-427C-497F-B0C6-A38B8040871A}" type="datetimeFigureOut">
              <a:rPr lang="ar-JO" smtClean="0"/>
              <a:t>08/07/1438</a:t>
            </a:fld>
            <a:endParaRPr lang="ar-JO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1EA4-F92C-472A-9EA7-70F7079DA53A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22C5-427C-497F-B0C6-A38B8040871A}" type="datetimeFigureOut">
              <a:rPr lang="ar-JO" smtClean="0"/>
              <a:t>08/07/1438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1EA4-F92C-472A-9EA7-70F7079DA53A}" type="slidenum">
              <a:rPr lang="ar-JO" smtClean="0"/>
              <a:t>‹#›</a:t>
            </a:fld>
            <a:endParaRPr lang="ar-JO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0D22C5-427C-497F-B0C6-A38B8040871A}" type="datetimeFigureOut">
              <a:rPr lang="ar-JO" smtClean="0"/>
              <a:t>08/07/1438</a:t>
            </a:fld>
            <a:endParaRPr lang="ar-JO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051EA4-F92C-472A-9EA7-70F7079DA53A}" type="slidenum">
              <a:rPr lang="ar-JO" smtClean="0"/>
              <a:t>‹#›</a:t>
            </a:fld>
            <a:endParaRPr lang="ar-JO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9.xml"/><Relationship Id="rId7" Type="http://schemas.openxmlformats.org/officeDocument/2006/relationships/slide" Target="slide2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20.xml"/><Relationship Id="rId4" Type="http://schemas.openxmlformats.org/officeDocument/2006/relationships/slide" Target="slide16.xml"/><Relationship Id="rId9" Type="http://schemas.openxmlformats.org/officeDocument/2006/relationships/slide" Target="slide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4744" y="500042"/>
            <a:ext cx="3357586" cy="1357321"/>
          </a:xfrm>
        </p:spPr>
        <p:txBody>
          <a:bodyPr/>
          <a:lstStyle/>
          <a:p>
            <a:r>
              <a:rPr lang="ar-JO" b="1" dirty="0" smtClean="0"/>
              <a:t>   التراث   </a:t>
            </a:r>
            <a:r>
              <a:rPr lang="ar-JO" dirty="0" smtClean="0"/>
              <a:t> 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36" y="4071942"/>
            <a:ext cx="3571900" cy="1143008"/>
          </a:xfrm>
        </p:spPr>
        <p:txBody>
          <a:bodyPr/>
          <a:lstStyle/>
          <a:p>
            <a:endParaRPr lang="ar-JO"/>
          </a:p>
        </p:txBody>
      </p:sp>
      <p:pic>
        <p:nvPicPr>
          <p:cNvPr id="4" name="Picture 3" descr="العنوان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714488"/>
            <a:ext cx="7143800" cy="45431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JO" dirty="0" smtClean="0"/>
              <a:t>التراث المعنوي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ب) </a:t>
            </a:r>
            <a:r>
              <a:rPr lang="ar-JO" b="1" u="sng" dirty="0" smtClean="0"/>
              <a:t>تراث اجتماعي و حياتي :-</a:t>
            </a:r>
          </a:p>
          <a:p>
            <a:r>
              <a:rPr lang="ar-JO" sz="2800" dirty="0" smtClean="0"/>
              <a:t>قوامه قواعد السلوك,والعادات الاجتماعية و الأمثال و التقاليد...ألخ</a:t>
            </a:r>
            <a:endParaRPr lang="ar-JO" sz="2800" dirty="0"/>
          </a:p>
        </p:txBody>
      </p:sp>
      <p:pic>
        <p:nvPicPr>
          <p:cNvPr id="4" name="Picture 3" descr="الترااااث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071810"/>
            <a:ext cx="5357850" cy="3263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JO" dirty="0" smtClean="0"/>
              <a:t>ناقش)</a:t>
            </a:r>
            <a:r>
              <a:rPr lang="en-US" dirty="0" smtClean="0"/>
              <a:t>)</a:t>
            </a:r>
            <a:r>
              <a:rPr lang="ar-JO" dirty="0" smtClean="0"/>
              <a:t>التراث المعنوي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أعط أمثلة على مظاهر التراث التي تراها أو تسمعها في مجتمعك المحلي ؟!</a:t>
            </a:r>
            <a:endParaRPr lang="ar-JO" dirty="0"/>
          </a:p>
        </p:txBody>
      </p:sp>
      <p:pic>
        <p:nvPicPr>
          <p:cNvPr id="4" name="Picture 3" descr="فك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496"/>
            <a:ext cx="1857388" cy="3439593"/>
          </a:xfrm>
          <a:prstGeom prst="rect">
            <a:avLst/>
          </a:prstGeom>
        </p:spPr>
      </p:pic>
      <p:pic>
        <p:nvPicPr>
          <p:cNvPr id="5" name="Picture 4" descr="dmgn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2928934"/>
            <a:ext cx="5075421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JO" dirty="0" smtClean="0"/>
              <a:t>التراث الشعبي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JO" sz="2800" dirty="0" smtClean="0"/>
              <a:t>يتكون الجزء الأكبر من التراث الشعبي من الحكايات الشعبية مثل الأشعار و القصص البطولية و الأساطير و الفنون و الحرف و أنواع الرقص و اللعب و الأغاني و الحكايات الشعبية للأطفال و الامثال و الألغاز و الأحاجي و اللباس.</a:t>
            </a:r>
            <a:endParaRPr lang="ar-JO" sz="2800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786190"/>
            <a:ext cx="4643470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JO" dirty="0" smtClean="0"/>
              <a:t>أهمية التراث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JO" sz="2400" dirty="0" smtClean="0"/>
              <a:t>يمثل التراث دعامة أساسية من دعامات الهوية الوطنية.</a:t>
            </a:r>
          </a:p>
          <a:p>
            <a:pPr marL="514350" indent="-514350">
              <a:buFont typeface="+mj-lt"/>
              <a:buAutoNum type="arabicPeriod"/>
            </a:pPr>
            <a:r>
              <a:rPr lang="ar-JO" sz="2400" dirty="0" smtClean="0"/>
              <a:t>يبين لنا إنجازات الشعوب و رقيها.</a:t>
            </a:r>
          </a:p>
          <a:p>
            <a:pPr marL="514350" indent="-514350">
              <a:buFont typeface="+mj-lt"/>
              <a:buAutoNum type="arabicPeriod"/>
            </a:pPr>
            <a:r>
              <a:rPr lang="ar-JO" sz="2400" dirty="0" smtClean="0"/>
              <a:t>يمني في النفوس الاعتزاز بالأجداد,وبمنجزاتهم,ويدفعنا للحفاظ عليها.</a:t>
            </a:r>
          </a:p>
          <a:p>
            <a:pPr marL="514350" indent="-514350">
              <a:buFont typeface="+mj-lt"/>
              <a:buAutoNum type="arabicPeriod"/>
            </a:pPr>
            <a:r>
              <a:rPr lang="ar-JO" sz="2400" dirty="0" smtClean="0"/>
              <a:t>التراث صلة بين الماضي و الحاضر و المستقبل .</a:t>
            </a:r>
          </a:p>
          <a:p>
            <a:pPr marL="514350" indent="-514350">
              <a:buFont typeface="+mj-lt"/>
              <a:buAutoNum type="arabicPeriod"/>
            </a:pPr>
            <a:r>
              <a:rPr lang="ar-JO" sz="2400" dirty="0" smtClean="0"/>
              <a:t>يساهم في التنمية الأقتصادية من خلال تنشيط حركة السياحة.</a:t>
            </a:r>
            <a:endParaRPr lang="ar-JO" sz="2400" dirty="0"/>
          </a:p>
        </p:txBody>
      </p:sp>
      <p:pic>
        <p:nvPicPr>
          <p:cNvPr id="4" name="Picture 3" descr="aaaaaaa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214818"/>
            <a:ext cx="3929090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JO" dirty="0" smtClean="0"/>
              <a:t>الأخطار التي تهدد التراث</a:t>
            </a:r>
            <a:endParaRPr lang="ar-J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714488"/>
          <a:ext cx="8686800" cy="39290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785818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العوامل الطبيعية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/>
                        <a:t>العوامل البشرية</a:t>
                      </a:r>
                      <a:endParaRPr lang="ar-JO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>
                          <a:hlinkClick r:id="rId2" action="ppaction://hlinksldjump"/>
                        </a:rPr>
                        <a:t>الأمطار و السيول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JO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 </a:t>
                      </a:r>
                      <a:r>
                        <a:rPr kumimoji="0" lang="ar-JO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الحرائق</a:t>
                      </a:r>
                      <a:r>
                        <a:rPr kumimoji="0" lang="ar-JO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 </a:t>
                      </a:r>
                      <a:endParaRPr lang="ar-JO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>
                          <a:hlinkClick r:id="rId4" action="ppaction://hlinksldjump"/>
                        </a:rPr>
                        <a:t>الرياح و العواصف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>
                          <a:hlinkClick r:id="rId5" action="ppaction://hlinksldjump"/>
                        </a:rPr>
                        <a:t>النزاعات</a:t>
                      </a:r>
                      <a:r>
                        <a:rPr lang="ar-JO" baseline="0" dirty="0" smtClean="0">
                          <a:hlinkClick r:id="rId5" action="ppaction://hlinksldjump"/>
                        </a:rPr>
                        <a:t> المسلحة و الحروب</a:t>
                      </a:r>
                      <a:endParaRPr lang="ar-JO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>
                          <a:hlinkClick r:id="rId6" action="ppaction://hlinksldjump"/>
                        </a:rPr>
                        <a:t>الهزات الأرضية</a:t>
                      </a:r>
                      <a:r>
                        <a:rPr lang="ar-JO" baseline="0" dirty="0" smtClean="0">
                          <a:hlinkClick r:id="rId6" action="ppaction://hlinksldjump"/>
                        </a:rPr>
                        <a:t> 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>
                          <a:hlinkClick r:id="rId7" action="ppaction://hlinksldjump"/>
                        </a:rPr>
                        <a:t>أعمال الهدم و التخريب</a:t>
                      </a:r>
                      <a:endParaRPr lang="ar-JO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rtl="1"/>
                      <a:r>
                        <a:rPr lang="ar-JO" dirty="0" smtClean="0">
                          <a:hlinkClick r:id="rId8" action="ppaction://hlinksldjump"/>
                        </a:rPr>
                        <a:t>نمو النباتات</a:t>
                      </a:r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JO" dirty="0" smtClean="0">
                          <a:hlinkClick r:id="rId9" action="ppaction://hlinksldjump"/>
                        </a:rPr>
                        <a:t>قلة الوعي لدى الموطنين بأهمية</a:t>
                      </a:r>
                      <a:r>
                        <a:rPr lang="ar-JO" baseline="0" dirty="0" smtClean="0">
                          <a:hlinkClick r:id="rId9" action="ppaction://hlinksldjump"/>
                        </a:rPr>
                        <a:t> التراث</a:t>
                      </a:r>
                      <a:endParaRPr lang="ar-J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امطار و سيول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000240"/>
            <a:ext cx="3714776" cy="4429156"/>
          </a:xfrm>
        </p:spPr>
      </p:pic>
      <p:pic>
        <p:nvPicPr>
          <p:cNvPr id="5" name="Picture 4" descr="الامطار و السيول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214290"/>
            <a:ext cx="4786346" cy="3071834"/>
          </a:xfrm>
          <a:prstGeom prst="rect">
            <a:avLst/>
          </a:prstGeom>
        </p:spPr>
      </p:pic>
      <p:sp>
        <p:nvSpPr>
          <p:cNvPr id="6" name="Right Arrow 5">
            <a:hlinkClick r:id="rId4" action="ppaction://hlinksldjump"/>
          </p:cNvPr>
          <p:cNvSpPr/>
          <p:nvPr/>
        </p:nvSpPr>
        <p:spPr>
          <a:xfrm>
            <a:off x="7000892" y="5000636"/>
            <a:ext cx="107157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ارياح و العواصف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3000372"/>
            <a:ext cx="3714776" cy="3429024"/>
          </a:xfrm>
        </p:spPr>
      </p:pic>
      <p:pic>
        <p:nvPicPr>
          <p:cNvPr id="5" name="Picture 4" descr="الرياح و العواصف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928670"/>
            <a:ext cx="4357708" cy="2586050"/>
          </a:xfrm>
          <a:prstGeom prst="rect">
            <a:avLst/>
          </a:prstGeom>
        </p:spPr>
      </p:pic>
      <p:sp>
        <p:nvSpPr>
          <p:cNvPr id="6" name="Right Arrow 5">
            <a:hlinkClick r:id="rId4" action="ppaction://hlinksldjump"/>
          </p:cNvPr>
          <p:cNvSpPr/>
          <p:nvPr/>
        </p:nvSpPr>
        <p:spPr>
          <a:xfrm>
            <a:off x="6929454" y="4786322"/>
            <a:ext cx="107157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هزات ارضيه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3214686"/>
            <a:ext cx="5000660" cy="3327712"/>
          </a:xfrm>
        </p:spPr>
      </p:pic>
      <p:pic>
        <p:nvPicPr>
          <p:cNvPr id="5" name="Picture 4" descr="الهزات الارضية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09" y="285728"/>
            <a:ext cx="4720011" cy="2643206"/>
          </a:xfrm>
          <a:prstGeom prst="rect">
            <a:avLst/>
          </a:prstGeom>
        </p:spPr>
      </p:pic>
      <p:sp>
        <p:nvSpPr>
          <p:cNvPr id="6" name="Right Arrow 5">
            <a:hlinkClick r:id="rId4" action="ppaction://hlinksldjump"/>
          </p:cNvPr>
          <p:cNvSpPr/>
          <p:nvPr/>
        </p:nvSpPr>
        <p:spPr>
          <a:xfrm>
            <a:off x="7072330" y="5000636"/>
            <a:ext cx="1214446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نمو النباتات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500438"/>
            <a:ext cx="3624189" cy="2714644"/>
          </a:xfrm>
        </p:spPr>
      </p:pic>
      <p:pic>
        <p:nvPicPr>
          <p:cNvPr id="5" name="Picture 4" descr="نمو النباتات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428604"/>
            <a:ext cx="4637605" cy="3086115"/>
          </a:xfrm>
          <a:prstGeom prst="rect">
            <a:avLst/>
          </a:prstGeom>
        </p:spPr>
      </p:pic>
      <p:sp>
        <p:nvSpPr>
          <p:cNvPr id="6" name="Right Arrow 5">
            <a:hlinkClick r:id="rId4" action="ppaction://hlinksldjump"/>
          </p:cNvPr>
          <p:cNvSpPr/>
          <p:nvPr/>
        </p:nvSpPr>
        <p:spPr>
          <a:xfrm>
            <a:off x="7286644" y="4714884"/>
            <a:ext cx="92869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الحراءق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3357562"/>
            <a:ext cx="4357686" cy="2899842"/>
          </a:xfrm>
        </p:spPr>
      </p:pic>
      <p:pic>
        <p:nvPicPr>
          <p:cNvPr id="5" name="Picture 4" descr="حراءق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85728"/>
            <a:ext cx="3929090" cy="3594699"/>
          </a:xfrm>
          <a:prstGeom prst="rect">
            <a:avLst/>
          </a:prstGeom>
        </p:spPr>
      </p:pic>
      <p:sp>
        <p:nvSpPr>
          <p:cNvPr id="6" name="Right Arrow 5">
            <a:hlinkClick r:id="rId4" action="ppaction://hlinksldjump"/>
          </p:cNvPr>
          <p:cNvSpPr/>
          <p:nvPr/>
        </p:nvSpPr>
        <p:spPr>
          <a:xfrm>
            <a:off x="6500826" y="4786322"/>
            <a:ext cx="1357322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ar-JO" dirty="0" smtClean="0"/>
              <a:t>تعريفه</a:t>
            </a:r>
            <a:r>
              <a:rPr lang="en-US" dirty="0" smtClean="0"/>
              <a:t>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u="sng" dirty="0" smtClean="0"/>
              <a:t>التراث :- </a:t>
            </a:r>
            <a:r>
              <a:rPr lang="ar-JO" sz="2800" b="1" u="sng" dirty="0" smtClean="0"/>
              <a:t> </a:t>
            </a:r>
            <a:endParaRPr lang="ar-JO" sz="2800" b="1" u="sng" dirty="0" smtClean="0"/>
          </a:p>
          <a:p>
            <a:r>
              <a:rPr lang="ar-JO" sz="2800" dirty="0" smtClean="0"/>
              <a:t>هو ذلك الموروث الحضاري الذي يشمل كل ما خلفته الاجيال السابقة في مختلف المجالات المادية و المعنوية.</a:t>
            </a:r>
          </a:p>
          <a:p>
            <a:endParaRPr lang="ar-JO" b="1" u="sng" dirty="0" smtClean="0"/>
          </a:p>
          <a:p>
            <a:endParaRPr lang="ar-JO" dirty="0"/>
          </a:p>
        </p:txBody>
      </p:sp>
      <p:pic>
        <p:nvPicPr>
          <p:cNvPr id="4" name="Picture 3" descr="اثا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71998" y="2000240"/>
            <a:ext cx="3500462" cy="2163013"/>
          </a:xfrm>
          <a:prstGeom prst="rect">
            <a:avLst/>
          </a:prstGeom>
        </p:spPr>
      </p:pic>
      <p:pic>
        <p:nvPicPr>
          <p:cNvPr id="5" name="Picture 4" descr="التراث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3286124"/>
            <a:ext cx="6215106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حروب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6248" y="714356"/>
            <a:ext cx="4483501" cy="2357454"/>
          </a:xfrm>
        </p:spPr>
      </p:pic>
      <p:pic>
        <p:nvPicPr>
          <p:cNvPr id="5" name="Picture 4" descr="الحرو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3" y="3500438"/>
            <a:ext cx="4309701" cy="2857520"/>
          </a:xfrm>
          <a:prstGeom prst="rect">
            <a:avLst/>
          </a:prstGeom>
        </p:spPr>
      </p:pic>
      <p:sp>
        <p:nvSpPr>
          <p:cNvPr id="6" name="Right Arrow 5">
            <a:hlinkClick r:id="rId4" action="ppaction://hlinksldjump"/>
          </p:cNvPr>
          <p:cNvSpPr/>
          <p:nvPr/>
        </p:nvSpPr>
        <p:spPr>
          <a:xfrm>
            <a:off x="6215074" y="4500570"/>
            <a:ext cx="1571636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الهدم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3286124"/>
            <a:ext cx="4071966" cy="2714644"/>
          </a:xfrm>
        </p:spPr>
      </p:pic>
      <p:pic>
        <p:nvPicPr>
          <p:cNvPr id="5" name="Picture 4" descr="الهدم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357166"/>
            <a:ext cx="4720011" cy="2643206"/>
          </a:xfrm>
          <a:prstGeom prst="rect">
            <a:avLst/>
          </a:prstGeom>
        </p:spPr>
      </p:pic>
      <p:sp>
        <p:nvSpPr>
          <p:cNvPr id="6" name="Right Arrow 5">
            <a:hlinkClick r:id="rId4" action="ppaction://hlinksldjump"/>
          </p:cNvPr>
          <p:cNvSpPr/>
          <p:nvPr/>
        </p:nvSpPr>
        <p:spPr>
          <a:xfrm>
            <a:off x="6357950" y="4572008"/>
            <a:ext cx="150019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قلة الوعي...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0" y="571480"/>
            <a:ext cx="5028869" cy="3786214"/>
          </a:xfrm>
        </p:spPr>
      </p:pic>
      <p:pic>
        <p:nvPicPr>
          <p:cNvPr id="5" name="Picture 4" descr="قلة الوعي...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286124"/>
            <a:ext cx="3500462" cy="2509765"/>
          </a:xfrm>
          <a:prstGeom prst="rect">
            <a:avLst/>
          </a:prstGeom>
        </p:spPr>
      </p:pic>
      <p:sp>
        <p:nvSpPr>
          <p:cNvPr id="6" name="Right Arrow 5">
            <a:hlinkClick r:id="rId4" action="ppaction://hlinksldjump"/>
          </p:cNvPr>
          <p:cNvSpPr/>
          <p:nvPr/>
        </p:nvSpPr>
        <p:spPr>
          <a:xfrm>
            <a:off x="5429256" y="5143512"/>
            <a:ext cx="1214446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 smtClean="0"/>
              <a:t>عمل الطالبات :-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/>
            <a:r>
              <a:rPr lang="ar-JO" dirty="0" smtClean="0"/>
              <a:t>      </a:t>
            </a:r>
            <a:br>
              <a:rPr lang="ar-JO" dirty="0" smtClean="0"/>
            </a:br>
            <a:r>
              <a:rPr lang="ar-JO" dirty="0" smtClean="0"/>
              <a:t>  ديانا الطويل </a:t>
            </a:r>
            <a:br>
              <a:rPr lang="ar-JO" dirty="0" smtClean="0"/>
            </a:br>
            <a:r>
              <a:rPr lang="ar-JO" dirty="0" smtClean="0"/>
              <a:t> دعاء ابو لاوي </a:t>
            </a:r>
            <a:br>
              <a:rPr lang="ar-JO" dirty="0" smtClean="0"/>
            </a:br>
            <a:r>
              <a:rPr lang="ar-JO" dirty="0" smtClean="0"/>
              <a:t> اية عموري </a:t>
            </a:r>
            <a:r>
              <a:rPr lang="ar-JO" dirty="0" smtClean="0"/>
              <a:t/>
            </a:r>
            <a:br>
              <a:rPr lang="ar-JO" dirty="0" smtClean="0"/>
            </a:br>
            <a:r>
              <a:rPr lang="ar-JO" dirty="0" smtClean="0"/>
              <a:t>جيفارا ابو نحلة  </a:t>
            </a:r>
            <a:endParaRPr lang="ar-J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ar-JO" dirty="0" smtClean="0"/>
              <a:t>و قد يكون التراث :-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 تراث مسموع </a:t>
            </a:r>
            <a:r>
              <a:rPr lang="ar-JO" u="sng" dirty="0" smtClean="0"/>
              <a:t>مثل</a:t>
            </a:r>
            <a:r>
              <a:rPr lang="ar-JO" dirty="0" smtClean="0"/>
              <a:t> الحكايات و روايات شفوية.</a:t>
            </a:r>
            <a:endParaRPr lang="ar-JO" dirty="0"/>
          </a:p>
        </p:txBody>
      </p:sp>
      <p:pic>
        <p:nvPicPr>
          <p:cNvPr id="5" name="Picture 4" descr="lsl,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2571744"/>
            <a:ext cx="2857520" cy="3899324"/>
          </a:xfrm>
          <a:prstGeom prst="rect">
            <a:avLst/>
          </a:prstGeom>
        </p:spPr>
      </p:pic>
      <p:pic>
        <p:nvPicPr>
          <p:cNvPr id="6" name="Picture 5" descr="lsl,u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676" y="2571744"/>
            <a:ext cx="4574362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JO" dirty="0" smtClean="0"/>
              <a:t>و قد يكون التراث :-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تراث مكتوب </a:t>
            </a:r>
            <a:r>
              <a:rPr lang="ar-JO" u="sng" dirty="0" smtClean="0"/>
              <a:t>مثل</a:t>
            </a:r>
            <a:r>
              <a:rPr lang="ar-JO" dirty="0" smtClean="0"/>
              <a:t> الكتب و المخطوطات.</a:t>
            </a:r>
          </a:p>
          <a:p>
            <a:endParaRPr lang="ar-JO" dirty="0"/>
          </a:p>
        </p:txBody>
      </p:sp>
      <p:pic>
        <p:nvPicPr>
          <p:cNvPr id="4" name="Picture 3" descr="l;j,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500306"/>
            <a:ext cx="6786610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JO" dirty="0" smtClean="0"/>
              <a:t>وقد يكون التراث :-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تراث مبني </a:t>
            </a:r>
            <a:r>
              <a:rPr lang="ar-JO" u="sng" dirty="0" smtClean="0"/>
              <a:t>مثل </a:t>
            </a:r>
            <a:r>
              <a:rPr lang="ar-JO" dirty="0" smtClean="0"/>
              <a:t>الاثار و الزخارف و النقوش.</a:t>
            </a:r>
            <a:endParaRPr lang="ar-JO" dirty="0"/>
          </a:p>
        </p:txBody>
      </p:sp>
      <p:pic>
        <p:nvPicPr>
          <p:cNvPr id="4" name="Picture 3" descr="اثا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428868"/>
            <a:ext cx="6722589" cy="4093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JO" dirty="0" smtClean="0"/>
              <a:t>و قد يكون التراث :-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تراث </a:t>
            </a:r>
            <a:r>
              <a:rPr lang="ar-JO" u="sng" dirty="0" smtClean="0"/>
              <a:t>مثل</a:t>
            </a:r>
            <a:r>
              <a:rPr lang="ar-JO" dirty="0" smtClean="0"/>
              <a:t> الحلي و أدوات الزينة و الملابس.</a:t>
            </a:r>
          </a:p>
          <a:p>
            <a:endParaRPr lang="ar-JO" dirty="0"/>
          </a:p>
        </p:txBody>
      </p:sp>
      <p:pic>
        <p:nvPicPr>
          <p:cNvPr id="4" name="Picture 3" descr="ملابس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2428868"/>
            <a:ext cx="2928958" cy="3857652"/>
          </a:xfrm>
          <a:prstGeom prst="rect">
            <a:avLst/>
          </a:prstGeom>
        </p:spPr>
      </p:pic>
      <p:pic>
        <p:nvPicPr>
          <p:cNvPr id="5" name="Picture 4" descr="حلي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2428868"/>
            <a:ext cx="4248356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JO" dirty="0" smtClean="0"/>
              <a:t>أنواع التراث :-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u="sng" dirty="0" smtClean="0"/>
              <a:t>التراث المادي :-</a:t>
            </a:r>
          </a:p>
          <a:p>
            <a:r>
              <a:rPr lang="ar-JO" dirty="0" smtClean="0"/>
              <a:t>و هو التراث الذي عملته يد الإنسان كالمباني و ما تكشفه الحفرات و تضمه المتاحف.</a:t>
            </a:r>
            <a:endParaRPr lang="ar-JO" dirty="0"/>
          </a:p>
        </p:txBody>
      </p:sp>
      <p:pic>
        <p:nvPicPr>
          <p:cNvPr id="4" name="Picture 3" descr="hglj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500438"/>
            <a:ext cx="6000792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JO" dirty="0" smtClean="0"/>
              <a:t> </a:t>
            </a:r>
            <a:r>
              <a:rPr lang="ar-JO" dirty="0" smtClean="0"/>
              <a:t>أنواع التراث :-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u="sng" dirty="0" smtClean="0"/>
              <a:t>التراث المعنوي :-</a:t>
            </a:r>
          </a:p>
          <a:p>
            <a:r>
              <a:rPr lang="ar-JO" sz="2800" dirty="0" smtClean="0"/>
              <a:t>يقسم الى القسمين :-</a:t>
            </a:r>
            <a:endParaRPr lang="ar-JO" sz="2800" b="1" u="sng" dirty="0" smtClean="0"/>
          </a:p>
          <a:p>
            <a:r>
              <a:rPr lang="ar-JO" sz="2800" dirty="0" smtClean="0"/>
              <a:t>أ </a:t>
            </a:r>
            <a:r>
              <a:rPr lang="ar-JO" sz="2800" dirty="0" smtClean="0"/>
              <a:t>) تراث فكري</a:t>
            </a:r>
            <a:r>
              <a:rPr lang="ar-JO" sz="2800" dirty="0" smtClean="0"/>
              <a:t>.</a:t>
            </a:r>
          </a:p>
          <a:p>
            <a:r>
              <a:rPr lang="ar-JO" sz="2800" dirty="0" smtClean="0"/>
              <a:t>ب) تراث اجتماعي و حياتي</a:t>
            </a:r>
            <a:r>
              <a:rPr lang="ar-JO" dirty="0" smtClean="0"/>
              <a:t>.</a:t>
            </a:r>
          </a:p>
        </p:txBody>
      </p:sp>
      <p:pic>
        <p:nvPicPr>
          <p:cNvPr id="4" name="Picture 3" descr="تراث معنوي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357298"/>
            <a:ext cx="2857520" cy="29432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JO" dirty="0" smtClean="0"/>
              <a:t>التراث المعنوي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أ) </a:t>
            </a:r>
            <a:r>
              <a:rPr lang="ar-JO" b="1" u="sng" dirty="0" smtClean="0"/>
              <a:t>التراث الفكري :-</a:t>
            </a:r>
            <a:endParaRPr lang="ar-JO" b="1" u="sng" dirty="0" smtClean="0"/>
          </a:p>
          <a:p>
            <a:r>
              <a:rPr lang="ar-JO" sz="2800" dirty="0" smtClean="0"/>
              <a:t>ويشمل ما عرف عن السلف من العلوم ,و المعارف الدينية , كما يشمل الفنون الادبية , و الفنون الزخرفية و الخطية.</a:t>
            </a:r>
            <a:endParaRPr lang="ar-JO" sz="2800" dirty="0"/>
          </a:p>
        </p:txBody>
      </p:sp>
      <p:pic>
        <p:nvPicPr>
          <p:cNvPr id="4" name="Picture 3" descr="التراث الفكري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357562"/>
            <a:ext cx="5072098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1689</TotalTime>
  <Words>311</Words>
  <Application>Microsoft Office PowerPoint</Application>
  <PresentationFormat>On-screen Show (4:3)</PresentationFormat>
  <Paragraphs>49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Trek</vt:lpstr>
      <vt:lpstr>   التراث    </vt:lpstr>
      <vt:lpstr>تعريفه </vt:lpstr>
      <vt:lpstr>و قد يكون التراث :-</vt:lpstr>
      <vt:lpstr>و قد يكون التراث :-</vt:lpstr>
      <vt:lpstr>وقد يكون التراث :-</vt:lpstr>
      <vt:lpstr>و قد يكون التراث :-</vt:lpstr>
      <vt:lpstr>أنواع التراث :-</vt:lpstr>
      <vt:lpstr> أنواع التراث :-</vt:lpstr>
      <vt:lpstr>التراث المعنوي</vt:lpstr>
      <vt:lpstr>التراث المعنوي </vt:lpstr>
      <vt:lpstr>ناقش))التراث المعنوي </vt:lpstr>
      <vt:lpstr>التراث الشعبي </vt:lpstr>
      <vt:lpstr>أهمية التراث </vt:lpstr>
      <vt:lpstr>الأخطار التي تهدد التراث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         ديانا الطويل   دعاء ابو لاوي   اية عموري  جيفارا ابو نحلة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التراث</dc:title>
  <dc:creator>dell</dc:creator>
  <cp:lastModifiedBy>dell</cp:lastModifiedBy>
  <cp:revision>3</cp:revision>
  <dcterms:created xsi:type="dcterms:W3CDTF">2017-04-04T14:59:55Z</dcterms:created>
  <dcterms:modified xsi:type="dcterms:W3CDTF">2017-04-05T19:08:58Z</dcterms:modified>
</cp:coreProperties>
</file>