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67" r:id="rId2"/>
    <p:sldId id="256" r:id="rId3"/>
    <p:sldId id="257" r:id="rId4"/>
    <p:sldId id="258" r:id="rId5"/>
    <p:sldId id="259" r:id="rId6"/>
    <p:sldId id="266" r:id="rId7"/>
    <p:sldId id="260" r:id="rId8"/>
    <p:sldId id="262" r:id="rId9"/>
    <p:sldId id="263" r:id="rId10"/>
    <p:sldId id="264" r:id="rId11"/>
    <p:sldId id="265" r:id="rId12"/>
    <p:sldId id="269" r:id="rId13"/>
    <p:sldId id="268" r:id="rId1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17" name="Footer Placeholder 16"/>
          <p:cNvSpPr>
            <a:spLocks noGrp="1"/>
          </p:cNvSpPr>
          <p:nvPr>
            <p:ph type="ftr" sz="quarter" idx="11"/>
          </p:nvPr>
        </p:nvSpPr>
        <p:spPr/>
        <p:txBody>
          <a:bodyPr/>
          <a:lstStyle/>
          <a:p>
            <a:endParaRPr lang="ar-JO"/>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88FCC47-95F4-43DF-85DD-61AFE9189D05}" type="slidenum">
              <a:rPr lang="ar-JO" smtClean="0"/>
              <a:pPr/>
              <a:t>‹#›</a:t>
            </a:fld>
            <a:endParaRPr lang="ar-JO"/>
          </a:p>
        </p:txBody>
      </p:sp>
      <p:sp>
        <p:nvSpPr>
          <p:cNvPr id="7" name="Rectangle 6"/>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88FCC47-95F4-43DF-85DD-61AFE9189D05}"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88FCC47-95F4-43DF-85DD-61AFE9189D05}"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88FCC47-95F4-43DF-85DD-61AFE9189D05}" type="slidenum">
              <a:rPr lang="ar-JO" smtClean="0"/>
              <a:pPr/>
              <a:t>‹#›</a:t>
            </a:fld>
            <a:endParaRPr lang="ar-JO"/>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5" name="Footer Placeholder 4"/>
          <p:cNvSpPr>
            <a:spLocks noGrp="1"/>
          </p:cNvSpPr>
          <p:nvPr>
            <p:ph type="ftr" sz="quarter" idx="11"/>
          </p:nvPr>
        </p:nvSpPr>
        <p:spPr>
          <a:xfrm>
            <a:off x="800101" y="6172200"/>
            <a:ext cx="4000500" cy="457200"/>
          </a:xfrm>
        </p:spPr>
        <p:txBody>
          <a:bodyPr/>
          <a:lstStyle/>
          <a:p>
            <a:endParaRPr lang="ar-JO"/>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88FCC47-95F4-43DF-85DD-61AFE9189D05}"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88FCC47-95F4-43DF-85DD-61AFE9189D05}" type="slidenum">
              <a:rPr lang="ar-JO" smtClean="0"/>
              <a:pPr/>
              <a:t>‹#›</a:t>
            </a:fld>
            <a:endParaRPr lang="ar-JO"/>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188FCC47-95F4-43DF-85DD-61AFE9189D05}" type="slidenum">
              <a:rPr lang="ar-JO" smtClean="0"/>
              <a:pPr/>
              <a:t>‹#›</a:t>
            </a:fld>
            <a:endParaRPr lang="ar-JO"/>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188FCC47-95F4-43DF-85DD-61AFE9189D05}"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188FCC47-95F4-43DF-85DD-61AFE9189D05}"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88FCC47-95F4-43DF-85DD-61AFE9189D05}" type="slidenum">
              <a:rPr lang="ar-JO" smtClean="0"/>
              <a:pPr/>
              <a:t>‹#›</a:t>
            </a:fld>
            <a:endParaRPr lang="ar-JO"/>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A3B0F7-CD49-4FE6-A7EF-A8CBB05ED365}" type="datetimeFigureOut">
              <a:rPr lang="ar-JO" smtClean="0"/>
              <a:pPr/>
              <a:t>01/08/1441</a:t>
            </a:fld>
            <a:endParaRPr lang="ar-JO"/>
          </a:p>
        </p:txBody>
      </p:sp>
      <p:sp>
        <p:nvSpPr>
          <p:cNvPr id="6" name="Footer Placeholder 5"/>
          <p:cNvSpPr>
            <a:spLocks noGrp="1"/>
          </p:cNvSpPr>
          <p:nvPr>
            <p:ph type="ftr" sz="quarter" idx="11"/>
          </p:nvPr>
        </p:nvSpPr>
        <p:spPr>
          <a:xfrm>
            <a:off x="914400" y="6172200"/>
            <a:ext cx="3886200" cy="457200"/>
          </a:xfrm>
        </p:spPr>
        <p:txBody>
          <a:bodyPr/>
          <a:lstStyle/>
          <a:p>
            <a:endParaRPr lang="ar-JO"/>
          </a:p>
        </p:txBody>
      </p:sp>
      <p:sp>
        <p:nvSpPr>
          <p:cNvPr id="7" name="Slide Number Placeholder 6"/>
          <p:cNvSpPr>
            <a:spLocks noGrp="1"/>
          </p:cNvSpPr>
          <p:nvPr>
            <p:ph type="sldNum" sz="quarter" idx="12"/>
          </p:nvPr>
        </p:nvSpPr>
        <p:spPr>
          <a:xfrm>
            <a:off x="146304" y="6208776"/>
            <a:ext cx="457200" cy="457200"/>
          </a:xfrm>
        </p:spPr>
        <p:txBody>
          <a:bodyPr/>
          <a:lstStyle/>
          <a:p>
            <a:fld id="{188FCC47-95F4-43DF-85DD-61AFE9189D05}" type="slidenum">
              <a:rPr lang="ar-JO" smtClean="0"/>
              <a:pPr/>
              <a:t>‹#›</a:t>
            </a:fld>
            <a:endParaRPr lang="ar-JO"/>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0A3B0F7-CD49-4FE6-A7EF-A8CBB05ED365}" type="datetimeFigureOut">
              <a:rPr lang="ar-JO" smtClean="0"/>
              <a:pPr/>
              <a:t>01/08/1441</a:t>
            </a:fld>
            <a:endParaRPr lang="ar-JO"/>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JO"/>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88FCC47-95F4-43DF-85DD-61AFE9189D05}"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audio" Target="../media/audio10.wav"/><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audio" Target="../media/audio11.wav"/><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audio" Target="../media/audio8.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audio" Target="../media/audio9.wav"/><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clrChange>
              <a:clrFrom>
                <a:srgbClr val="EEF3FA"/>
              </a:clrFrom>
              <a:clrTo>
                <a:srgbClr val="EEF3FA">
                  <a:alpha val="0"/>
                </a:srgbClr>
              </a:clrTo>
            </a:clrChange>
          </a:blip>
          <a:srcRect l="30988" t="12048" r="31248" b="15060"/>
          <a:stretch>
            <a:fillRect/>
          </a:stretch>
        </p:blipFill>
        <p:spPr bwMode="auto">
          <a:xfrm>
            <a:off x="611560" y="404664"/>
            <a:ext cx="1368152" cy="1512168"/>
          </a:xfrm>
          <a:prstGeom prst="rect">
            <a:avLst/>
          </a:prstGeom>
          <a:noFill/>
          <a:ln w="9525">
            <a:noFill/>
            <a:miter lim="800000"/>
            <a:headEnd/>
            <a:tailEnd/>
          </a:ln>
        </p:spPr>
      </p:pic>
      <p:pic>
        <p:nvPicPr>
          <p:cNvPr id="3" name="Picture 2"/>
          <p:cNvPicPr/>
          <p:nvPr/>
        </p:nvPicPr>
        <p:blipFill>
          <a:blip r:embed="rId4" cstate="print">
            <a:clrChange>
              <a:clrFrom>
                <a:srgbClr val="EEF3FA"/>
              </a:clrFrom>
              <a:clrTo>
                <a:srgbClr val="EEF3FA">
                  <a:alpha val="0"/>
                </a:srgbClr>
              </a:clrTo>
            </a:clrChange>
          </a:blip>
          <a:srcRect l="41572" t="30723" r="41114" b="36998"/>
          <a:stretch>
            <a:fillRect/>
          </a:stretch>
        </p:blipFill>
        <p:spPr bwMode="auto">
          <a:xfrm>
            <a:off x="6948265" y="404664"/>
            <a:ext cx="1550665" cy="1656184"/>
          </a:xfrm>
          <a:prstGeom prst="rect">
            <a:avLst/>
          </a:prstGeom>
          <a:noFill/>
          <a:ln w="9525">
            <a:noFill/>
            <a:miter lim="800000"/>
            <a:headEnd/>
            <a:tailEnd/>
          </a:ln>
        </p:spPr>
      </p:pic>
      <p:sp>
        <p:nvSpPr>
          <p:cNvPr id="4" name="TextBox 3"/>
          <p:cNvSpPr txBox="1"/>
          <p:nvPr/>
        </p:nvSpPr>
        <p:spPr>
          <a:xfrm>
            <a:off x="2339752" y="1484784"/>
            <a:ext cx="4464496" cy="1077218"/>
          </a:xfrm>
          <a:prstGeom prst="rect">
            <a:avLst/>
          </a:prstGeom>
          <a:noFill/>
        </p:spPr>
        <p:txBody>
          <a:bodyPr wrap="square" rtlCol="1">
            <a:spAutoFit/>
          </a:bodyPr>
          <a:lstStyle/>
          <a:p>
            <a:pPr algn="ctr"/>
            <a:r>
              <a:rPr lang="ar-JO" sz="3200" dirty="0" smtClean="0"/>
              <a:t>مدارس الحجاز الاهلية الثانية</a:t>
            </a:r>
            <a:endParaRPr lang="ar-JO" sz="3200" dirty="0"/>
          </a:p>
        </p:txBody>
      </p:sp>
      <p:sp>
        <p:nvSpPr>
          <p:cNvPr id="5" name="TextBox 4"/>
          <p:cNvSpPr txBox="1"/>
          <p:nvPr/>
        </p:nvSpPr>
        <p:spPr>
          <a:xfrm>
            <a:off x="899592" y="3501009"/>
            <a:ext cx="7488832" cy="2062103"/>
          </a:xfrm>
          <a:prstGeom prst="rect">
            <a:avLst/>
          </a:prstGeom>
          <a:noFill/>
        </p:spPr>
        <p:txBody>
          <a:bodyPr wrap="square" rtlCol="1">
            <a:spAutoFit/>
          </a:bodyPr>
          <a:lstStyle/>
          <a:p>
            <a:pPr algn="ctr"/>
            <a:r>
              <a:rPr lang="ar-JO" sz="3200" dirty="0" smtClean="0"/>
              <a:t>مادة الثقافة المالية</a:t>
            </a:r>
          </a:p>
          <a:p>
            <a:pPr algn="ctr"/>
            <a:r>
              <a:rPr lang="ar-JO" sz="3200" dirty="0" smtClean="0"/>
              <a:t>للصف الثامن </a:t>
            </a:r>
          </a:p>
          <a:p>
            <a:pPr algn="ctr"/>
            <a:r>
              <a:rPr lang="ar-JO" sz="3200" dirty="0" smtClean="0"/>
              <a:t>عنوان الدرس / حافظ على مالك</a:t>
            </a:r>
          </a:p>
          <a:p>
            <a:pPr algn="ctr"/>
            <a:r>
              <a:rPr lang="ar-JO" sz="3200" dirty="0" smtClean="0"/>
              <a:t>معلمة المادة/ حنان ذوابه</a:t>
            </a:r>
            <a:endParaRPr lang="ar-JO" sz="3200" dirty="0"/>
          </a:p>
        </p:txBody>
      </p:sp>
      <p:pic>
        <p:nvPicPr>
          <p:cNvPr id="8" name="Recorded Sound">
            <a:hlinkClick r:id="" action="ppaction://media"/>
          </p:cNvPr>
          <p:cNvPicPr>
            <a:picLocks noRot="1" noChangeAspect="1"/>
          </p:cNvPicPr>
          <p:nvPr>
            <a:wavAudioFile r:embed="rId1" name="Recorded Sound"/>
          </p:nvPr>
        </p:nvPicPr>
        <p:blipFill>
          <a:blip r:embed="rId5" cstate="print"/>
          <a:stretch>
            <a:fillRect/>
          </a:stretch>
        </p:blipFill>
        <p:spPr>
          <a:xfrm>
            <a:off x="683568" y="5661249"/>
            <a:ext cx="576064" cy="576064"/>
          </a:xfrm>
          <a:prstGeom prst="rect">
            <a:avLst/>
          </a:prstGeom>
        </p:spPr>
      </p:pic>
    </p:spTree>
  </p:cSld>
  <p:clrMapOvr>
    <a:masterClrMapping/>
  </p:clrMapOvr>
  <p:transition>
    <p:blinds/>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45"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solidFill>
                  <a:schemeClr val="tx1"/>
                </a:solidFill>
              </a:rPr>
              <a:t>نادي الادخار</a:t>
            </a:r>
            <a:endParaRPr lang="ar-JO" dirty="0">
              <a:solidFill>
                <a:schemeClr val="tx1"/>
              </a:solidFill>
            </a:endParaRPr>
          </a:p>
        </p:txBody>
      </p:sp>
      <p:sp>
        <p:nvSpPr>
          <p:cNvPr id="3" name="Text Placeholder 2"/>
          <p:cNvSpPr>
            <a:spLocks noGrp="1"/>
          </p:cNvSpPr>
          <p:nvPr>
            <p:ph type="body" idx="2"/>
          </p:nvPr>
        </p:nvSpPr>
        <p:spPr>
          <a:xfrm>
            <a:off x="755576" y="1600200"/>
            <a:ext cx="2063824" cy="4495800"/>
          </a:xfrm>
        </p:spPr>
        <p:txBody>
          <a:bodyPr/>
          <a:lstStyle/>
          <a:p>
            <a:r>
              <a:rPr lang="ar-JO" dirty="0" smtClean="0"/>
              <a:t>تقوم فكرة الادخار هذه على اساس</a:t>
            </a:r>
          </a:p>
          <a:p>
            <a:r>
              <a:rPr lang="ar-JO" dirty="0" smtClean="0"/>
              <a:t>فتح حساب واحد في البنك (مشترك)</a:t>
            </a:r>
          </a:p>
          <a:p>
            <a:r>
              <a:rPr lang="ar-JO" dirty="0" smtClean="0"/>
              <a:t>لمجموعة من الاهل او الاصدقاء </a:t>
            </a:r>
          </a:p>
          <a:p>
            <a:r>
              <a:rPr lang="ar-JO" dirty="0" smtClean="0"/>
              <a:t>ويكون لكل واحد منهم سجل عن النقود التي تودع في هذا الحساب ويحدد اعضاء هذا النادي قواعد خاصة بسحب الاموال .</a:t>
            </a:r>
            <a:endParaRPr lang="ar-JO" dirty="0"/>
          </a:p>
        </p:txBody>
      </p:sp>
      <p:pic>
        <p:nvPicPr>
          <p:cNvPr id="5" name="Content Placeholder 4" descr="نادي الادخار.jpg"/>
          <p:cNvPicPr>
            <a:picLocks noGrp="1" noChangeAspect="1"/>
          </p:cNvPicPr>
          <p:nvPr>
            <p:ph sz="quarter" idx="1"/>
          </p:nvPr>
        </p:nvPicPr>
        <p:blipFill>
          <a:blip r:embed="rId3" cstate="print"/>
          <a:stretch>
            <a:fillRect/>
          </a:stretch>
        </p:blipFill>
        <p:spPr>
          <a:xfrm>
            <a:off x="2971800" y="1628800"/>
            <a:ext cx="5715000" cy="4392488"/>
          </a:xfrm>
        </p:spPr>
      </p:pic>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39552" y="5805264"/>
            <a:ext cx="792088" cy="703312"/>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1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dirty="0" smtClean="0">
                <a:solidFill>
                  <a:schemeClr val="tx1"/>
                </a:solidFill>
              </a:rPr>
              <a:t>رابط المدخرات (الجمعيات)</a:t>
            </a:r>
            <a:endParaRPr lang="ar-JO" dirty="0">
              <a:solidFill>
                <a:schemeClr val="tx1"/>
              </a:solidFill>
            </a:endParaRPr>
          </a:p>
        </p:txBody>
      </p:sp>
      <p:sp>
        <p:nvSpPr>
          <p:cNvPr id="3" name="Text Placeholder 2"/>
          <p:cNvSpPr>
            <a:spLocks noGrp="1"/>
          </p:cNvSpPr>
          <p:nvPr>
            <p:ph type="body" idx="2"/>
          </p:nvPr>
        </p:nvSpPr>
        <p:spPr>
          <a:xfrm>
            <a:off x="539552" y="1600200"/>
            <a:ext cx="2376264" cy="4495800"/>
          </a:xfrm>
        </p:spPr>
        <p:txBody>
          <a:bodyPr/>
          <a:lstStyle/>
          <a:p>
            <a:r>
              <a:rPr lang="ar-JO" dirty="0" smtClean="0"/>
              <a:t>هذا النوع من الادخار هو الاكثر انتشاراً بين افراد المجتمع وله عدة شروط هي </a:t>
            </a:r>
          </a:p>
          <a:p>
            <a:r>
              <a:rPr lang="ar-JO" dirty="0" smtClean="0"/>
              <a:t>- ان يكون افراد هذه الجمعية من المجتمع نفسه</a:t>
            </a:r>
          </a:p>
          <a:p>
            <a:pPr>
              <a:buFontTx/>
              <a:buChar char="-"/>
            </a:pPr>
            <a:r>
              <a:rPr lang="ar-JO" dirty="0" smtClean="0"/>
              <a:t>يودع الاعضاء المبلغ نفسه في كل شهر مع شخص منهم يسمى (منسق الجمعية)</a:t>
            </a:r>
          </a:p>
          <a:p>
            <a:pPr>
              <a:buFontTx/>
              <a:buChar char="-"/>
            </a:pPr>
            <a:r>
              <a:rPr lang="ar-JO" dirty="0" smtClean="0"/>
              <a:t> تذهب الاموال التي تجمع الى احد الاعضاء في كل شهر بالتتابع.</a:t>
            </a:r>
          </a:p>
          <a:p>
            <a:pPr>
              <a:buFontTx/>
              <a:buChar char="-"/>
            </a:pPr>
            <a:endParaRPr lang="ar-JO" dirty="0"/>
          </a:p>
        </p:txBody>
      </p:sp>
      <p:pic>
        <p:nvPicPr>
          <p:cNvPr id="5" name="Content Placeholder 4" descr="الجمعيات.jpg"/>
          <p:cNvPicPr>
            <a:picLocks noGrp="1" noChangeAspect="1"/>
          </p:cNvPicPr>
          <p:nvPr>
            <p:ph sz="quarter" idx="1"/>
          </p:nvPr>
        </p:nvPicPr>
        <p:blipFill>
          <a:blip r:embed="rId3" cstate="print"/>
          <a:stretch>
            <a:fillRect/>
          </a:stretch>
        </p:blipFill>
        <p:spPr>
          <a:xfrm>
            <a:off x="3203848" y="1628800"/>
            <a:ext cx="5482952" cy="4392488"/>
          </a:xfrm>
        </p:spPr>
      </p:pic>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1475656" y="5877273"/>
            <a:ext cx="664840" cy="66484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59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1"/>
            <a:ext cx="7772400" cy="4608512"/>
          </a:xfrm>
        </p:spPr>
        <p:txBody>
          <a:bodyPr>
            <a:noAutofit/>
          </a:bodyPr>
          <a:lstStyle/>
          <a:p>
            <a:pPr algn="r"/>
            <a:r>
              <a:rPr lang="ar-JO" sz="2800" b="1" u="sng" dirty="0" smtClean="0">
                <a:solidFill>
                  <a:schemeClr val="tx1"/>
                </a:solidFill>
              </a:rPr>
              <a:t>مثال</a:t>
            </a:r>
            <a:r>
              <a:rPr lang="ar-JO" sz="2800" dirty="0" smtClean="0">
                <a:solidFill>
                  <a:schemeClr val="tx1"/>
                </a:solidFill>
              </a:rPr>
              <a:t> : قامت سعاد بعمل جمعية قيمتها 500 دينار تبدأ بشهر 2020/3ومدتها خمسة اشهر وكان ترتيب الادوار بين افراد هذه الجمعية على النحو التالي .</a:t>
            </a:r>
            <a:br>
              <a:rPr lang="ar-JO" sz="2800" dirty="0" smtClean="0">
                <a:solidFill>
                  <a:schemeClr val="tx1"/>
                </a:solidFill>
              </a:rPr>
            </a:br>
            <a:r>
              <a:rPr lang="ar-JO" sz="2800" dirty="0" smtClean="0">
                <a:solidFill>
                  <a:schemeClr val="tx1"/>
                </a:solidFill>
              </a:rPr>
              <a:t>احمد 2020/3</a:t>
            </a:r>
            <a:br>
              <a:rPr lang="ar-JO" sz="2800" dirty="0" smtClean="0">
                <a:solidFill>
                  <a:schemeClr val="tx1"/>
                </a:solidFill>
              </a:rPr>
            </a:br>
            <a:r>
              <a:rPr lang="ar-JO" sz="2800" dirty="0" smtClean="0">
                <a:solidFill>
                  <a:schemeClr val="tx1"/>
                </a:solidFill>
              </a:rPr>
              <a:t>سعاد 2020/4 </a:t>
            </a:r>
            <a:br>
              <a:rPr lang="ar-JO" sz="2800" dirty="0" smtClean="0">
                <a:solidFill>
                  <a:schemeClr val="tx1"/>
                </a:solidFill>
              </a:rPr>
            </a:br>
            <a:r>
              <a:rPr lang="ar-JO" sz="2800" dirty="0" smtClean="0">
                <a:solidFill>
                  <a:schemeClr val="tx1"/>
                </a:solidFill>
              </a:rPr>
              <a:t>فاطمة 2020/5                </a:t>
            </a:r>
            <a:br>
              <a:rPr lang="ar-JO" sz="2800" dirty="0" smtClean="0">
                <a:solidFill>
                  <a:schemeClr val="tx1"/>
                </a:solidFill>
              </a:rPr>
            </a:br>
            <a:r>
              <a:rPr lang="ar-JO" sz="2800" dirty="0" smtClean="0">
                <a:solidFill>
                  <a:schemeClr val="tx1"/>
                </a:solidFill>
              </a:rPr>
              <a:t>عفاف 2020/6                          </a:t>
            </a:r>
            <a:br>
              <a:rPr lang="ar-JO" sz="2800" dirty="0" smtClean="0">
                <a:solidFill>
                  <a:schemeClr val="tx1"/>
                </a:solidFill>
              </a:rPr>
            </a:br>
            <a:r>
              <a:rPr lang="ar-JO" sz="2800" dirty="0" smtClean="0">
                <a:solidFill>
                  <a:schemeClr val="tx1"/>
                </a:solidFill>
              </a:rPr>
              <a:t>مرام 2020/7</a:t>
            </a:r>
            <a:br>
              <a:rPr lang="ar-JO" sz="2800" dirty="0" smtClean="0">
                <a:solidFill>
                  <a:schemeClr val="tx1"/>
                </a:solidFill>
              </a:rPr>
            </a:br>
            <a:endParaRPr lang="ar-JO" sz="2800" dirty="0">
              <a:solidFill>
                <a:schemeClr val="tx1"/>
              </a:solidFill>
            </a:endParaRPr>
          </a:p>
        </p:txBody>
      </p:sp>
      <p:sp>
        <p:nvSpPr>
          <p:cNvPr id="3" name="Rectangle 2"/>
          <p:cNvSpPr/>
          <p:nvPr/>
        </p:nvSpPr>
        <p:spPr>
          <a:xfrm>
            <a:off x="755577" y="2420889"/>
            <a:ext cx="5497980" cy="2585323"/>
          </a:xfrm>
          <a:prstGeom prst="rect">
            <a:avLst/>
          </a:prstGeom>
          <a:noFill/>
        </p:spPr>
        <p:txBody>
          <a:bodyPr wrap="square" lIns="91440" tIns="45720" rIns="91440" bIns="45720">
            <a:spAutoFit/>
          </a:bodyPr>
          <a:lstStyle/>
          <a:p>
            <a:pPr algn="ctr"/>
            <a:r>
              <a:rPr lang="ar-JO"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منسق الجمعية هنا هي سعاد </a:t>
            </a:r>
            <a:endParaRPr lang="ar-JO"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2843808" y="5229201"/>
            <a:ext cx="1080120" cy="1063352"/>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3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ماذا لو.jpg"/>
          <p:cNvPicPr>
            <a:picLocks noGrp="1" noChangeAspect="1"/>
          </p:cNvPicPr>
          <p:nvPr>
            <p:ph sz="quarter" idx="1"/>
          </p:nvPr>
        </p:nvPicPr>
        <p:blipFill>
          <a:blip r:embed="rId3" cstate="print"/>
          <a:stretch>
            <a:fillRect/>
          </a:stretch>
        </p:blipFill>
        <p:spPr>
          <a:xfrm>
            <a:off x="251520" y="188640"/>
            <a:ext cx="8712968" cy="6480720"/>
          </a:xfrm>
        </p:spPr>
      </p:pic>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4211960" y="5949280"/>
            <a:ext cx="792088" cy="576064"/>
          </a:xfrm>
          <a:prstGeom prst="rect">
            <a:avLst/>
          </a:prstGeo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3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3382144"/>
            <a:ext cx="6400800" cy="2639144"/>
          </a:xfrm>
        </p:spPr>
        <p:txBody>
          <a:bodyPr>
            <a:normAutofit/>
          </a:bodyPr>
          <a:lstStyle/>
          <a:p>
            <a:r>
              <a:rPr lang="ar-JO" dirty="0" smtClean="0">
                <a:solidFill>
                  <a:schemeClr val="tx1"/>
                </a:solidFill>
              </a:rPr>
              <a:t>سنتعلم في هذا الدرس</a:t>
            </a:r>
          </a:p>
          <a:p>
            <a:pPr algn="r">
              <a:buFontTx/>
              <a:buChar char="-"/>
            </a:pPr>
            <a:r>
              <a:rPr lang="ar-JO" dirty="0" smtClean="0">
                <a:solidFill>
                  <a:schemeClr val="tx1"/>
                </a:solidFill>
              </a:rPr>
              <a:t> إستنتاج الخيارات المتاحة لحفظ المال</a:t>
            </a:r>
          </a:p>
          <a:p>
            <a:pPr algn="r">
              <a:buFontTx/>
              <a:buChar char="-"/>
            </a:pPr>
            <a:r>
              <a:rPr lang="ar-JO" dirty="0" smtClean="0">
                <a:solidFill>
                  <a:schemeClr val="tx1"/>
                </a:solidFill>
              </a:rPr>
              <a:t> تحديد مزايا خيارات الادخار وعيوبها</a:t>
            </a:r>
          </a:p>
          <a:p>
            <a:pPr algn="r">
              <a:buFontTx/>
              <a:buChar char="-"/>
            </a:pPr>
            <a:r>
              <a:rPr lang="ar-JO" dirty="0" smtClean="0">
                <a:solidFill>
                  <a:schemeClr val="tx1"/>
                </a:solidFill>
              </a:rPr>
              <a:t> إستنتاج اهمية الحاجة للبنوك</a:t>
            </a:r>
          </a:p>
          <a:p>
            <a:pPr>
              <a:buFontTx/>
              <a:buChar char="-"/>
            </a:pPr>
            <a:endParaRPr lang="ar-JO" dirty="0" smtClean="0"/>
          </a:p>
          <a:p>
            <a:endParaRPr lang="ar-JO" dirty="0" smtClean="0"/>
          </a:p>
          <a:p>
            <a:pPr>
              <a:buFontTx/>
              <a:buChar char="-"/>
            </a:pPr>
            <a:endParaRPr lang="ar-JO" dirty="0" smtClean="0"/>
          </a:p>
        </p:txBody>
      </p:sp>
      <p:sp>
        <p:nvSpPr>
          <p:cNvPr id="2" name="Title 1"/>
          <p:cNvSpPr>
            <a:spLocks noGrp="1"/>
          </p:cNvSpPr>
          <p:nvPr>
            <p:ph type="ctrTitle"/>
          </p:nvPr>
        </p:nvSpPr>
        <p:spPr>
          <a:xfrm>
            <a:off x="685800" y="1052738"/>
            <a:ext cx="7772400" cy="2088231"/>
          </a:xfrm>
        </p:spPr>
        <p:txBody>
          <a:bodyPr>
            <a:normAutofit/>
          </a:bodyPr>
          <a:lstStyle/>
          <a:p>
            <a:r>
              <a:rPr lang="ar-JO" dirty="0" smtClean="0"/>
              <a:t>النتاجات</a:t>
            </a:r>
            <a:endParaRPr lang="ar-JO"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611560" y="5949281"/>
            <a:ext cx="576064" cy="576064"/>
          </a:xfrm>
          <a:prstGeom prst="rect">
            <a:avLst/>
          </a:prstGeom>
        </p:spPr>
      </p:pic>
    </p:spTree>
  </p:cSld>
  <p:clrMapOvr>
    <a:masterClrMapping/>
  </p:clrMapOvr>
  <p:transition>
    <p:blinds/>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4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629001"/>
            <a:ext cx="6400800" cy="1744216"/>
          </a:xfrm>
        </p:spPr>
        <p:txBody>
          <a:bodyPr/>
          <a:lstStyle/>
          <a:p>
            <a:r>
              <a:rPr lang="ar-JO" dirty="0" smtClean="0">
                <a:solidFill>
                  <a:schemeClr val="tx1"/>
                </a:solidFill>
              </a:rPr>
              <a:t>اهمية قرارات الادخار والانفاق وعرفنا أن دخلنا يجب أن يفوق نفقاتنا من خلال وضع ميزانية بسيطة خاصة بنا</a:t>
            </a:r>
            <a:endParaRPr lang="ar-JO" dirty="0">
              <a:solidFill>
                <a:schemeClr val="tx1"/>
              </a:solidFill>
            </a:endParaRPr>
          </a:p>
        </p:txBody>
      </p:sp>
      <p:sp>
        <p:nvSpPr>
          <p:cNvPr id="3" name="Title 2"/>
          <p:cNvSpPr>
            <a:spLocks noGrp="1"/>
          </p:cNvSpPr>
          <p:nvPr>
            <p:ph type="ctrTitle"/>
          </p:nvPr>
        </p:nvSpPr>
        <p:spPr/>
        <p:txBody>
          <a:bodyPr/>
          <a:lstStyle/>
          <a:p>
            <a:r>
              <a:rPr lang="ar-JO" dirty="0" smtClean="0"/>
              <a:t>تعلمنا سابقاً</a:t>
            </a:r>
            <a:endParaRPr lang="ar-JO"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412304" y="5877273"/>
            <a:ext cx="576064" cy="576064"/>
          </a:xfrm>
          <a:prstGeom prst="rect">
            <a:avLst/>
          </a:prstGeom>
        </p:spPr>
      </p:pic>
    </p:spTree>
  </p:cSld>
  <p:clrMapOvr>
    <a:masterClrMapping/>
  </p:clrMapOvr>
  <p:transition>
    <p:spli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6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488433"/>
            <a:ext cx="6400800" cy="2028800"/>
          </a:xfrm>
        </p:spPr>
        <p:txBody>
          <a:bodyPr>
            <a:normAutofit/>
          </a:bodyPr>
          <a:lstStyle/>
          <a:p>
            <a:r>
              <a:rPr lang="ar-JO" dirty="0" smtClean="0">
                <a:solidFill>
                  <a:schemeClr val="tx1"/>
                </a:solidFill>
              </a:rPr>
              <a:t>وأن العلاقة بين الايرادات والمصروفات ينتج عنها ثلاث حالات هي</a:t>
            </a:r>
          </a:p>
          <a:p>
            <a:endParaRPr lang="ar-JO" dirty="0" smtClean="0">
              <a:solidFill>
                <a:schemeClr val="tx1"/>
              </a:solidFill>
            </a:endParaRPr>
          </a:p>
          <a:p>
            <a:r>
              <a:rPr lang="ar-JO" dirty="0" smtClean="0">
                <a:solidFill>
                  <a:schemeClr val="tx1"/>
                </a:solidFill>
              </a:rPr>
              <a:t>العجز – التوازن </a:t>
            </a:r>
            <a:r>
              <a:rPr lang="ar-JO" dirty="0" smtClean="0"/>
              <a:t>- </a:t>
            </a:r>
            <a:r>
              <a:rPr lang="ar-JO" b="1" u="sng" dirty="0" smtClean="0">
                <a:solidFill>
                  <a:srgbClr val="FF0000"/>
                </a:solidFill>
              </a:rPr>
              <a:t>الفائض</a:t>
            </a:r>
            <a:endParaRPr lang="ar-JO" b="1" u="sng" dirty="0">
              <a:solidFill>
                <a:srgbClr val="FF0000"/>
              </a:solidFill>
            </a:endParaRPr>
          </a:p>
        </p:txBody>
      </p:sp>
      <p:sp>
        <p:nvSpPr>
          <p:cNvPr id="3" name="Title 2"/>
          <p:cNvSpPr>
            <a:spLocks noGrp="1"/>
          </p:cNvSpPr>
          <p:nvPr>
            <p:ph type="ctrTitle"/>
          </p:nvPr>
        </p:nvSpPr>
        <p:spPr/>
        <p:txBody>
          <a:bodyPr/>
          <a:lstStyle/>
          <a:p>
            <a:r>
              <a:rPr lang="ar-JO" dirty="0" smtClean="0"/>
              <a:t>تعلمنا سابقاً</a:t>
            </a:r>
            <a:endParaRPr lang="ar-JO"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340296" y="5589240"/>
            <a:ext cx="792088" cy="792088"/>
          </a:xfrm>
          <a:prstGeom prst="rect">
            <a:avLst/>
          </a:prstGeom>
        </p:spPr>
      </p:pic>
    </p:spTree>
  </p:cSld>
  <p:clrMapOvr>
    <a:masterClrMapping/>
  </p:clrMapOvr>
  <p:transition>
    <p:blinds/>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8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1"/>
            <a:ext cx="6400800" cy="3108920"/>
          </a:xfrm>
        </p:spPr>
        <p:txBody>
          <a:bodyPr/>
          <a:lstStyle/>
          <a:p>
            <a:r>
              <a:rPr lang="ar-JO" dirty="0" smtClean="0">
                <a:solidFill>
                  <a:schemeClr val="tx1"/>
                </a:solidFill>
              </a:rPr>
              <a:t>إستغلال الفائض سيكون بالإدخار إذن...</a:t>
            </a:r>
          </a:p>
          <a:p>
            <a:endParaRPr lang="ar-JO" dirty="0" smtClean="0">
              <a:solidFill>
                <a:schemeClr val="tx1"/>
              </a:solidFill>
            </a:endParaRPr>
          </a:p>
          <a:p>
            <a:r>
              <a:rPr lang="ar-JO" dirty="0" smtClean="0">
                <a:solidFill>
                  <a:schemeClr val="tx1"/>
                </a:solidFill>
              </a:rPr>
              <a:t>أين ستحتفظ بمدخراتك ؟</a:t>
            </a:r>
          </a:p>
          <a:p>
            <a:r>
              <a:rPr lang="ar-JO" dirty="0" smtClean="0">
                <a:solidFill>
                  <a:schemeClr val="tx1"/>
                </a:solidFill>
              </a:rPr>
              <a:t>هل سندخر على نحو فردي ؟</a:t>
            </a:r>
          </a:p>
          <a:p>
            <a:r>
              <a:rPr lang="ar-JO" dirty="0" smtClean="0">
                <a:solidFill>
                  <a:schemeClr val="tx1"/>
                </a:solidFill>
              </a:rPr>
              <a:t>هل مدخراتنا آمنه ؟</a:t>
            </a:r>
          </a:p>
          <a:p>
            <a:r>
              <a:rPr lang="ar-JO" dirty="0" smtClean="0">
                <a:solidFill>
                  <a:schemeClr val="tx1"/>
                </a:solidFill>
              </a:rPr>
              <a:t>كيف سننفق مدخراتنا ؟</a:t>
            </a:r>
          </a:p>
          <a:p>
            <a:endParaRPr lang="ar-JO" dirty="0"/>
          </a:p>
        </p:txBody>
      </p:sp>
      <p:sp>
        <p:nvSpPr>
          <p:cNvPr id="3" name="Title 2"/>
          <p:cNvSpPr>
            <a:spLocks noGrp="1"/>
          </p:cNvSpPr>
          <p:nvPr>
            <p:ph type="ctrTitle"/>
          </p:nvPr>
        </p:nvSpPr>
        <p:spPr>
          <a:xfrm>
            <a:off x="457200" y="1598936"/>
            <a:ext cx="8229600" cy="1470025"/>
          </a:xfrm>
        </p:spPr>
        <p:txBody>
          <a:bodyPr/>
          <a:lstStyle/>
          <a:p>
            <a:r>
              <a:rPr lang="ar-JO" dirty="0" smtClean="0"/>
              <a:t>مقدمة</a:t>
            </a:r>
            <a:endParaRPr lang="ar-JO"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611560" y="5589240"/>
            <a:ext cx="648072" cy="648072"/>
          </a:xfrm>
          <a:prstGeom prst="rect">
            <a:avLst/>
          </a:prstGeom>
        </p:spPr>
      </p:pic>
    </p:spTree>
  </p:cSld>
  <p:clrMapOvr>
    <a:masterClrMapping/>
  </p:clrMapOvr>
  <p:transition>
    <p:pull di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5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كيف.png"/>
          <p:cNvPicPr>
            <a:picLocks noGrp="1" noChangeAspect="1"/>
          </p:cNvPicPr>
          <p:nvPr>
            <p:ph sz="quarter" idx="1"/>
          </p:nvPr>
        </p:nvPicPr>
        <p:blipFill>
          <a:blip r:embed="rId3" cstate="print"/>
          <a:stretch>
            <a:fillRect/>
          </a:stretch>
        </p:blipFill>
        <p:spPr>
          <a:xfrm>
            <a:off x="1115616" y="404664"/>
            <a:ext cx="6984776" cy="60643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Recorded Sound">
            <a:hlinkClick r:id="" action="ppaction://media"/>
          </p:cNvPr>
          <p:cNvPicPr>
            <a:picLocks noRot="1" noChangeAspect="1"/>
          </p:cNvPicPr>
          <p:nvPr>
            <a:wavAudioFile r:embed="rId1" name="Recorded Sound"/>
          </p:nvPr>
        </p:nvPicPr>
        <p:blipFill>
          <a:blip r:embed="rId4" cstate="print"/>
          <a:stretch>
            <a:fillRect/>
          </a:stretch>
        </p:blipFill>
        <p:spPr>
          <a:xfrm>
            <a:off x="1619672" y="5301209"/>
            <a:ext cx="792088" cy="792088"/>
          </a:xfrm>
          <a:prstGeom prst="rect">
            <a:avLst/>
          </a:prstGeom>
        </p:spPr>
      </p:pic>
    </p:spTree>
  </p:cSld>
  <p:clrMapOvr>
    <a:masterClrMapping/>
  </p:clrMapOvr>
  <p:transition>
    <p:checker dir="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2820888"/>
          </a:xfrm>
        </p:spPr>
        <p:txBody>
          <a:bodyPr/>
          <a:lstStyle/>
          <a:p>
            <a:pPr algn="r">
              <a:buFontTx/>
              <a:buChar char="-"/>
            </a:pPr>
            <a:endParaRPr lang="ar-JO" dirty="0" smtClean="0"/>
          </a:p>
          <a:p>
            <a:pPr algn="r">
              <a:buFontTx/>
              <a:buChar char="-"/>
            </a:pPr>
            <a:r>
              <a:rPr lang="ar-JO" dirty="0" smtClean="0">
                <a:solidFill>
                  <a:schemeClr val="tx1"/>
                </a:solidFill>
              </a:rPr>
              <a:t> الادخار في المنزل</a:t>
            </a:r>
          </a:p>
          <a:p>
            <a:pPr algn="r">
              <a:buFontTx/>
              <a:buChar char="-"/>
            </a:pPr>
            <a:r>
              <a:rPr lang="ar-JO" dirty="0" smtClean="0">
                <a:solidFill>
                  <a:schemeClr val="tx1"/>
                </a:solidFill>
              </a:rPr>
              <a:t> الحساب الشخصي في البنك</a:t>
            </a:r>
          </a:p>
          <a:p>
            <a:pPr algn="r">
              <a:buFontTx/>
              <a:buChar char="-"/>
            </a:pPr>
            <a:r>
              <a:rPr lang="ar-JO" dirty="0" smtClean="0">
                <a:solidFill>
                  <a:schemeClr val="tx1"/>
                </a:solidFill>
              </a:rPr>
              <a:t> نادي الادخار</a:t>
            </a:r>
          </a:p>
          <a:p>
            <a:pPr algn="r">
              <a:buFontTx/>
              <a:buChar char="-"/>
            </a:pPr>
            <a:r>
              <a:rPr lang="ar-JO" dirty="0" smtClean="0">
                <a:solidFill>
                  <a:schemeClr val="tx1"/>
                </a:solidFill>
              </a:rPr>
              <a:t> رابط المدخرات ( الجمعيات )</a:t>
            </a:r>
          </a:p>
          <a:p>
            <a:endParaRPr lang="ar-JO" dirty="0" smtClean="0"/>
          </a:p>
          <a:p>
            <a:pPr>
              <a:buFontTx/>
              <a:buChar char="-"/>
            </a:pPr>
            <a:endParaRPr lang="ar-JO" dirty="0"/>
          </a:p>
        </p:txBody>
      </p:sp>
      <p:sp>
        <p:nvSpPr>
          <p:cNvPr id="3" name="Title 2"/>
          <p:cNvSpPr>
            <a:spLocks noGrp="1"/>
          </p:cNvSpPr>
          <p:nvPr>
            <p:ph type="ctrTitle"/>
          </p:nvPr>
        </p:nvSpPr>
        <p:spPr/>
        <p:txBody>
          <a:bodyPr/>
          <a:lstStyle/>
          <a:p>
            <a:r>
              <a:rPr lang="ar-JO" dirty="0" smtClean="0"/>
              <a:t>أين أدخر أموالي ؟؟؟</a:t>
            </a:r>
            <a:endParaRPr lang="ar-JO"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539552" y="5517232"/>
            <a:ext cx="736848" cy="7368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211734"/>
          </a:xfrm>
        </p:spPr>
        <p:txBody>
          <a:bodyPr/>
          <a:lstStyle/>
          <a:p>
            <a:pPr algn="ctr"/>
            <a:r>
              <a:rPr lang="ar-JO" dirty="0" smtClean="0">
                <a:solidFill>
                  <a:schemeClr val="tx1"/>
                </a:solidFill>
              </a:rPr>
              <a:t>الادخار في المنزل</a:t>
            </a:r>
            <a:endParaRPr lang="ar-JO" dirty="0">
              <a:solidFill>
                <a:schemeClr val="tx1"/>
              </a:solidFill>
            </a:endParaRPr>
          </a:p>
        </p:txBody>
      </p:sp>
      <p:sp>
        <p:nvSpPr>
          <p:cNvPr id="3" name="Text Placeholder 2"/>
          <p:cNvSpPr>
            <a:spLocks noGrp="1"/>
          </p:cNvSpPr>
          <p:nvPr>
            <p:ph type="body" idx="2"/>
          </p:nvPr>
        </p:nvSpPr>
        <p:spPr>
          <a:xfrm>
            <a:off x="914400" y="1813520"/>
            <a:ext cx="2361456" cy="4495800"/>
          </a:xfrm>
        </p:spPr>
        <p:txBody>
          <a:bodyPr>
            <a:normAutofit/>
          </a:bodyPr>
          <a:lstStyle/>
          <a:p>
            <a:r>
              <a:rPr lang="ar-JO" sz="2000" dirty="0" smtClean="0"/>
              <a:t>يكون الادخار في هذه الحالة من خلال الاحتفاظ بالمال في علبة معدنية او في خزانة الملابس او في اي مكان داخل المنزل قد يراها البعض انها طريقةآمنه وسهلة، ويراها البعض الاخر طريقة قديمة وتقليدية لا تتناسب مع تطورات هذا العصر. </a:t>
            </a:r>
            <a:endParaRPr lang="ar-JO" u="sng" dirty="0">
              <a:solidFill>
                <a:schemeClr val="accent1"/>
              </a:solidFill>
            </a:endParaRPr>
          </a:p>
        </p:txBody>
      </p:sp>
      <p:pic>
        <p:nvPicPr>
          <p:cNvPr id="5" name="Content Placeholder 4" descr="منزل.jpg"/>
          <p:cNvPicPr>
            <a:picLocks noGrp="1" noChangeAspect="1"/>
          </p:cNvPicPr>
          <p:nvPr>
            <p:ph sz="quarter" idx="1"/>
          </p:nvPr>
        </p:nvPicPr>
        <p:blipFill>
          <a:blip r:embed="rId3" cstate="print"/>
          <a:stretch>
            <a:fillRect/>
          </a:stretch>
        </p:blipFill>
        <p:spPr>
          <a:xfrm>
            <a:off x="3707904" y="1772816"/>
            <a:ext cx="5040560" cy="3888432"/>
          </a:xfrm>
        </p:spPr>
      </p:pic>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39552" y="5589241"/>
            <a:ext cx="648072" cy="72008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5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solidFill>
                  <a:schemeClr val="tx1"/>
                </a:solidFill>
              </a:rPr>
              <a:t>الحساب الشخصي في البنك </a:t>
            </a:r>
            <a:endParaRPr lang="ar-JO" dirty="0">
              <a:solidFill>
                <a:schemeClr val="tx1"/>
              </a:solidFill>
            </a:endParaRPr>
          </a:p>
        </p:txBody>
      </p:sp>
      <p:sp>
        <p:nvSpPr>
          <p:cNvPr id="3" name="Text Placeholder 2"/>
          <p:cNvSpPr>
            <a:spLocks noGrp="1"/>
          </p:cNvSpPr>
          <p:nvPr>
            <p:ph type="body" idx="2"/>
          </p:nvPr>
        </p:nvSpPr>
        <p:spPr/>
        <p:txBody>
          <a:bodyPr/>
          <a:lstStyle/>
          <a:p>
            <a:r>
              <a:rPr lang="ar-JO" dirty="0" smtClean="0"/>
              <a:t>هي طريقة لحفظ المال في صندوق داخل مبنى أمن ،</a:t>
            </a:r>
          </a:p>
          <a:p>
            <a:r>
              <a:rPr lang="ar-JO" dirty="0" smtClean="0"/>
              <a:t>يوجد فيه انواع مختلفة من حسابات الادخار، </a:t>
            </a:r>
          </a:p>
          <a:p>
            <a:r>
              <a:rPr lang="ar-JO" dirty="0" smtClean="0"/>
              <a:t>وتفرض رسوم على معظم الخدمات والمعاملات داخلها</a:t>
            </a:r>
          </a:p>
          <a:p>
            <a:r>
              <a:rPr lang="ar-JO" dirty="0" smtClean="0"/>
              <a:t>ويتم تنظيمها من قبل الحكومة.</a:t>
            </a:r>
            <a:endParaRPr lang="ar-JO" dirty="0"/>
          </a:p>
        </p:txBody>
      </p:sp>
      <p:pic>
        <p:nvPicPr>
          <p:cNvPr id="5" name="Content Placeholder 4" descr="البنك_المركزي.jpg"/>
          <p:cNvPicPr>
            <a:picLocks noGrp="1" noChangeAspect="1"/>
          </p:cNvPicPr>
          <p:nvPr>
            <p:ph sz="quarter" idx="1"/>
          </p:nvPr>
        </p:nvPicPr>
        <p:blipFill>
          <a:blip r:embed="rId3" cstate="print"/>
          <a:stretch>
            <a:fillRect/>
          </a:stretch>
        </p:blipFill>
        <p:spPr>
          <a:xfrm>
            <a:off x="2971800" y="1628800"/>
            <a:ext cx="5715000" cy="4320480"/>
          </a:xfrm>
        </p:spPr>
      </p:pic>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539552" y="5461992"/>
            <a:ext cx="864096" cy="77532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7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TotalTime>
  <Words>334</Words>
  <Application>Microsoft Office PowerPoint</Application>
  <PresentationFormat>On-screen Show (4:3)</PresentationFormat>
  <Paragraphs>49</Paragraphs>
  <Slides>13</Slides>
  <Notes>0</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Slide 1</vt:lpstr>
      <vt:lpstr>النتاجات</vt:lpstr>
      <vt:lpstr>تعلمنا سابقاً</vt:lpstr>
      <vt:lpstr>تعلمنا سابقاً</vt:lpstr>
      <vt:lpstr>مقدمة</vt:lpstr>
      <vt:lpstr>Slide 6</vt:lpstr>
      <vt:lpstr>أين أدخر أموالي ؟؟؟</vt:lpstr>
      <vt:lpstr>الادخار في المنزل</vt:lpstr>
      <vt:lpstr>الحساب الشخصي في البنك </vt:lpstr>
      <vt:lpstr>نادي الادخار</vt:lpstr>
      <vt:lpstr>رابط المدخرات (الجمعيات)</vt:lpstr>
      <vt:lpstr>مثال : قامت سعاد بعمل جمعية قيمتها 500 دينار تبدأ بشهر 2020/3ومدتها خمسة اشهر وكان ترتيب الادوار بين افراد هذه الجمعية على النحو التالي . احمد 2020/3 سعاد 2020/4  فاطمة 2020/5                 عفاف 2020/6                           مرام 2020/7 </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الدرس حافظ على مالك</dc:title>
  <dc:creator>hanan</dc:creator>
  <cp:lastModifiedBy>hanan</cp:lastModifiedBy>
  <cp:revision>20</cp:revision>
  <dcterms:created xsi:type="dcterms:W3CDTF">2020-03-24T17:41:16Z</dcterms:created>
  <dcterms:modified xsi:type="dcterms:W3CDTF">2020-03-25T21:36:48Z</dcterms:modified>
</cp:coreProperties>
</file>