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5" r:id="rId3"/>
    <p:sldId id="257" r:id="rId4"/>
    <p:sldId id="258" r:id="rId5"/>
    <p:sldId id="259" r:id="rId6"/>
    <p:sldId id="275" r:id="rId7"/>
    <p:sldId id="260" r:id="rId8"/>
    <p:sldId id="261" r:id="rId9"/>
    <p:sldId id="276" r:id="rId10"/>
    <p:sldId id="262" r:id="rId11"/>
    <p:sldId id="263" r:id="rId12"/>
    <p:sldId id="264" r:id="rId13"/>
    <p:sldId id="266" r:id="rId14"/>
    <p:sldId id="277" r:id="rId15"/>
    <p:sldId id="267" r:id="rId16"/>
    <p:sldId id="268" r:id="rId17"/>
    <p:sldId id="269" r:id="rId18"/>
    <p:sldId id="270" r:id="rId19"/>
    <p:sldId id="271" r:id="rId20"/>
    <p:sldId id="272" r:id="rId21"/>
    <p:sldId id="273" r:id="rId22"/>
    <p:sldId id="284" r:id="rId23"/>
    <p:sldId id="274" r:id="rId24"/>
    <p:sldId id="278" r:id="rId25"/>
    <p:sldId id="279" r:id="rId26"/>
    <p:sldId id="280" r:id="rId27"/>
    <p:sldId id="281" r:id="rId28"/>
    <p:sldId id="282" r:id="rId29"/>
    <p:sldId id="283"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3F7E8B"/>
    <a:srgbClr val="FFFFFF"/>
    <a:srgbClr val="323232"/>
    <a:srgbClr val="660066"/>
    <a:srgbClr val="0DBD1E"/>
    <a:srgbClr val="996600"/>
    <a:srgbClr val="000066"/>
    <a:srgbClr val="0000FF"/>
    <a:srgbClr val="279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DDE9E-9E29-404A-B1AF-351051DA7EF2}" type="datetimeFigureOut">
              <a:rPr lang="en-US" smtClean="0"/>
              <a:pPr/>
              <a:t>5/10/2017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9D7B3C-7F36-4D5D-B45A-E60FF2F7B213}" type="slidenum">
              <a:rPr lang="en-US" smtClean="0"/>
              <a:pPr/>
              <a:t>‹#›</a:t>
            </a:fld>
            <a:endParaRPr lang="en-US"/>
          </a:p>
        </p:txBody>
      </p:sp>
    </p:spTree>
    <p:extLst>
      <p:ext uri="{BB962C8B-B14F-4D97-AF65-F5344CB8AC3E}">
        <p14:creationId xmlns:p14="http://schemas.microsoft.com/office/powerpoint/2010/main" val="248465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7B3C-7F36-4D5D-B45A-E60FF2F7B213}" type="slidenum">
              <a:rPr lang="en-US" smtClean="0"/>
              <a:pPr/>
              <a:t>16</a:t>
            </a:fld>
            <a:endParaRPr lang="en-US"/>
          </a:p>
        </p:txBody>
      </p:sp>
    </p:spTree>
    <p:extLst>
      <p:ext uri="{BB962C8B-B14F-4D97-AF65-F5344CB8AC3E}">
        <p14:creationId xmlns:p14="http://schemas.microsoft.com/office/powerpoint/2010/main" val="295280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D7B3C-7F36-4D5D-B45A-E60FF2F7B213}" type="slidenum">
              <a:rPr lang="en-US" smtClean="0"/>
              <a:pPr/>
              <a:t>28</a:t>
            </a:fld>
            <a:endParaRPr lang="en-US"/>
          </a:p>
        </p:txBody>
      </p:sp>
    </p:spTree>
    <p:extLst>
      <p:ext uri="{BB962C8B-B14F-4D97-AF65-F5344CB8AC3E}">
        <p14:creationId xmlns:p14="http://schemas.microsoft.com/office/powerpoint/2010/main" val="2870629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736FDC-FE2A-49E0-9992-42FC9227096C}"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7E846-54F6-41BE-81DF-98F65FA54B70}" type="slidenum">
              <a:rPr lang="en-US" smtClean="0"/>
              <a:pPr/>
              <a:t>‹#›</a:t>
            </a:fld>
            <a:endParaRPr lang="en-US"/>
          </a:p>
        </p:txBody>
      </p:sp>
    </p:spTree>
    <p:extLst>
      <p:ext uri="{BB962C8B-B14F-4D97-AF65-F5344CB8AC3E}">
        <p14:creationId xmlns:p14="http://schemas.microsoft.com/office/powerpoint/2010/main" val="385819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36FDC-FE2A-49E0-9992-42FC9227096C}"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7E846-54F6-41BE-81DF-98F65FA54B70}" type="slidenum">
              <a:rPr lang="en-US" smtClean="0"/>
              <a:pPr/>
              <a:t>‹#›</a:t>
            </a:fld>
            <a:endParaRPr lang="en-US"/>
          </a:p>
        </p:txBody>
      </p:sp>
    </p:spTree>
    <p:extLst>
      <p:ext uri="{BB962C8B-B14F-4D97-AF65-F5344CB8AC3E}">
        <p14:creationId xmlns:p14="http://schemas.microsoft.com/office/powerpoint/2010/main" val="50920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36FDC-FE2A-49E0-9992-42FC9227096C}"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7E846-54F6-41BE-81DF-98F65FA54B70}" type="slidenum">
              <a:rPr lang="en-US" smtClean="0"/>
              <a:pPr/>
              <a:t>‹#›</a:t>
            </a:fld>
            <a:endParaRPr lang="en-US"/>
          </a:p>
        </p:txBody>
      </p:sp>
    </p:spTree>
    <p:extLst>
      <p:ext uri="{BB962C8B-B14F-4D97-AF65-F5344CB8AC3E}">
        <p14:creationId xmlns:p14="http://schemas.microsoft.com/office/powerpoint/2010/main" val="262489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36FDC-FE2A-49E0-9992-42FC9227096C}"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7E846-54F6-41BE-81DF-98F65FA54B70}" type="slidenum">
              <a:rPr lang="en-US" smtClean="0"/>
              <a:pPr/>
              <a:t>‹#›</a:t>
            </a:fld>
            <a:endParaRPr lang="en-US"/>
          </a:p>
        </p:txBody>
      </p:sp>
    </p:spTree>
    <p:extLst>
      <p:ext uri="{BB962C8B-B14F-4D97-AF65-F5344CB8AC3E}">
        <p14:creationId xmlns:p14="http://schemas.microsoft.com/office/powerpoint/2010/main" val="211676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36FDC-FE2A-49E0-9992-42FC9227096C}"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7E846-54F6-41BE-81DF-98F65FA54B70}" type="slidenum">
              <a:rPr lang="en-US" smtClean="0"/>
              <a:pPr/>
              <a:t>‹#›</a:t>
            </a:fld>
            <a:endParaRPr lang="en-US"/>
          </a:p>
        </p:txBody>
      </p:sp>
    </p:spTree>
    <p:extLst>
      <p:ext uri="{BB962C8B-B14F-4D97-AF65-F5344CB8AC3E}">
        <p14:creationId xmlns:p14="http://schemas.microsoft.com/office/powerpoint/2010/main" val="3284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736FDC-FE2A-49E0-9992-42FC9227096C}"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7E846-54F6-41BE-81DF-98F65FA54B70}" type="slidenum">
              <a:rPr lang="en-US" smtClean="0"/>
              <a:pPr/>
              <a:t>‹#›</a:t>
            </a:fld>
            <a:endParaRPr lang="en-US"/>
          </a:p>
        </p:txBody>
      </p:sp>
    </p:spTree>
    <p:extLst>
      <p:ext uri="{BB962C8B-B14F-4D97-AF65-F5344CB8AC3E}">
        <p14:creationId xmlns:p14="http://schemas.microsoft.com/office/powerpoint/2010/main" val="3143920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736FDC-FE2A-49E0-9992-42FC9227096C}" type="datetimeFigureOut">
              <a:rPr lang="en-US" smtClean="0"/>
              <a:pPr/>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7E846-54F6-41BE-81DF-98F65FA54B70}" type="slidenum">
              <a:rPr lang="en-US" smtClean="0"/>
              <a:pPr/>
              <a:t>‹#›</a:t>
            </a:fld>
            <a:endParaRPr lang="en-US"/>
          </a:p>
        </p:txBody>
      </p:sp>
    </p:spTree>
    <p:extLst>
      <p:ext uri="{BB962C8B-B14F-4D97-AF65-F5344CB8AC3E}">
        <p14:creationId xmlns:p14="http://schemas.microsoft.com/office/powerpoint/2010/main" val="4268536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736FDC-FE2A-49E0-9992-42FC9227096C}" type="datetimeFigureOut">
              <a:rPr lang="en-US" smtClean="0"/>
              <a:pPr/>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7E846-54F6-41BE-81DF-98F65FA54B70}" type="slidenum">
              <a:rPr lang="en-US" smtClean="0"/>
              <a:pPr/>
              <a:t>‹#›</a:t>
            </a:fld>
            <a:endParaRPr lang="en-US"/>
          </a:p>
        </p:txBody>
      </p:sp>
    </p:spTree>
    <p:extLst>
      <p:ext uri="{BB962C8B-B14F-4D97-AF65-F5344CB8AC3E}">
        <p14:creationId xmlns:p14="http://schemas.microsoft.com/office/powerpoint/2010/main" val="45555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36FDC-FE2A-49E0-9992-42FC9227096C}" type="datetimeFigureOut">
              <a:rPr lang="en-US" smtClean="0"/>
              <a:pPr/>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7E846-54F6-41BE-81DF-98F65FA54B70}" type="slidenum">
              <a:rPr lang="en-US" smtClean="0"/>
              <a:pPr/>
              <a:t>‹#›</a:t>
            </a:fld>
            <a:endParaRPr lang="en-US"/>
          </a:p>
        </p:txBody>
      </p:sp>
    </p:spTree>
    <p:extLst>
      <p:ext uri="{BB962C8B-B14F-4D97-AF65-F5344CB8AC3E}">
        <p14:creationId xmlns:p14="http://schemas.microsoft.com/office/powerpoint/2010/main" val="346659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36FDC-FE2A-49E0-9992-42FC9227096C}"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7E846-54F6-41BE-81DF-98F65FA54B70}" type="slidenum">
              <a:rPr lang="en-US" smtClean="0"/>
              <a:pPr/>
              <a:t>‹#›</a:t>
            </a:fld>
            <a:endParaRPr lang="en-US"/>
          </a:p>
        </p:txBody>
      </p:sp>
    </p:spTree>
    <p:extLst>
      <p:ext uri="{BB962C8B-B14F-4D97-AF65-F5344CB8AC3E}">
        <p14:creationId xmlns:p14="http://schemas.microsoft.com/office/powerpoint/2010/main" val="346852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36FDC-FE2A-49E0-9992-42FC9227096C}"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7E846-54F6-41BE-81DF-98F65FA54B70}" type="slidenum">
              <a:rPr lang="en-US" smtClean="0"/>
              <a:pPr/>
              <a:t>‹#›</a:t>
            </a:fld>
            <a:endParaRPr lang="en-US"/>
          </a:p>
        </p:txBody>
      </p:sp>
    </p:spTree>
    <p:extLst>
      <p:ext uri="{BB962C8B-B14F-4D97-AF65-F5344CB8AC3E}">
        <p14:creationId xmlns:p14="http://schemas.microsoft.com/office/powerpoint/2010/main" val="155850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80">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36FDC-FE2A-49E0-9992-42FC9227096C}" type="datetimeFigureOut">
              <a:rPr lang="en-US" smtClean="0"/>
              <a:pPr/>
              <a:t>5/10/2017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7E846-54F6-41BE-81DF-98F65FA54B70}" type="slidenum">
              <a:rPr lang="en-US" smtClean="0"/>
              <a:pPr/>
              <a:t>‹#›</a:t>
            </a:fld>
            <a:endParaRPr lang="en-US"/>
          </a:p>
        </p:txBody>
      </p:sp>
    </p:spTree>
    <p:extLst>
      <p:ext uri="{BB962C8B-B14F-4D97-AF65-F5344CB8AC3E}">
        <p14:creationId xmlns:p14="http://schemas.microsoft.com/office/powerpoint/2010/main" val="1986768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823458">
            <a:off x="719625" y="1984883"/>
            <a:ext cx="7315200" cy="1107996"/>
          </a:xfrm>
          <a:prstGeom prst="rect">
            <a:avLst/>
          </a:prstGeom>
          <a:noFill/>
        </p:spPr>
        <p:txBody>
          <a:bodyPr wrap="square" lIns="91440" tIns="45720" rIns="91440" bIns="45720">
            <a:spAutoFit/>
          </a:bodyPr>
          <a:lstStyle/>
          <a:p>
            <a:pPr algn="ctr"/>
            <a:r>
              <a:rPr lang="ar-JO"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السياحة في الأردن</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640282"/>
            <a:ext cx="4800599" cy="2819400"/>
          </a:xfrm>
          <a:prstGeom prst="ellipse">
            <a:avLst/>
          </a:prstGeom>
          <a:ln>
            <a:noFill/>
          </a:ln>
          <a:effectLst>
            <a:softEdge rad="112500"/>
          </a:effectLst>
        </p:spPr>
      </p:pic>
    </p:spTree>
    <p:extLst>
      <p:ext uri="{BB962C8B-B14F-4D97-AF65-F5344CB8AC3E}">
        <p14:creationId xmlns:p14="http://schemas.microsoft.com/office/powerpoint/2010/main" val="20597779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style.rotation</p:attrName>
                                        </p:attrNameLst>
                                      </p:cBhvr>
                                      <p:tavLst>
                                        <p:tav tm="0">
                                          <p:val>
                                            <p:fltVal val="720"/>
                                          </p:val>
                                        </p:tav>
                                        <p:tav tm="100000">
                                          <p:val>
                                            <p:fltVal val="0"/>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 calcmode="lin" valueType="num">
                                      <p:cBhvr>
                                        <p:cTn id="17"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6" presetClass="emph" presetSubtype="0" fill="hold" grpId="1" nodeType="clickEffect">
                                  <p:stCondLst>
                                    <p:cond delay="0"/>
                                  </p:stCondLst>
                                  <p:iterate type="lt">
                                    <p:tmPct val="10000"/>
                                  </p:iterate>
                                  <p:childTnLst>
                                    <p:animScale>
                                      <p:cBhvr>
                                        <p:cTn id="21" dur="250" autoRev="1" fill="hold">
                                          <p:stCondLst>
                                            <p:cond delay="0"/>
                                          </p:stCondLst>
                                        </p:cTn>
                                        <p:tgtEl>
                                          <p:spTgt spid="5"/>
                                        </p:tgtEl>
                                      </p:cBhvr>
                                      <p:to x="80000" y="100000"/>
                                    </p:animScale>
                                    <p:anim by="(#ppt_w*0.10)" calcmode="lin" valueType="num">
                                      <p:cBhvr>
                                        <p:cTn id="22" dur="250" autoRev="1" fill="hold">
                                          <p:stCondLst>
                                            <p:cond delay="0"/>
                                          </p:stCondLst>
                                        </p:cTn>
                                        <p:tgtEl>
                                          <p:spTgt spid="5"/>
                                        </p:tgtEl>
                                        <p:attrNameLst>
                                          <p:attrName>ppt_x</p:attrName>
                                        </p:attrNameLst>
                                      </p:cBhvr>
                                    </p:anim>
                                    <p:anim by="(-#ppt_w*0.10)" calcmode="lin" valueType="num">
                                      <p:cBhvr>
                                        <p:cTn id="23" dur="250" autoRev="1" fill="hold">
                                          <p:stCondLst>
                                            <p:cond delay="0"/>
                                          </p:stCondLst>
                                        </p:cTn>
                                        <p:tgtEl>
                                          <p:spTgt spid="5"/>
                                        </p:tgtEl>
                                        <p:attrNameLst>
                                          <p:attrName>ppt_y</p:attrName>
                                        </p:attrNameLst>
                                      </p:cBhvr>
                                    </p:anim>
                                    <p:animRot by="-480000">
                                      <p:cBhvr>
                                        <p:cTn id="24" dur="250" autoRev="1" fill="hold">
                                          <p:stCondLst>
                                            <p:cond delay="0"/>
                                          </p:stCondLst>
                                        </p:cTn>
                                        <p:tgtEl>
                                          <p:spTgt spid="5"/>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2" presetClass="exit" presetSubtype="0" fill="hold" grpId="2" nodeType="clickEffect">
                                  <p:stCondLst>
                                    <p:cond delay="0"/>
                                  </p:stCondLst>
                                  <p:iterate type="lt">
                                    <p:tmPct val="0"/>
                                  </p:iterate>
                                  <p:childTnLst>
                                    <p:animScale>
                                      <p:cBhvr>
                                        <p:cTn id="28" dur="1000" accel="50000">
                                          <p:stCondLst>
                                            <p:cond delay="0"/>
                                          </p:stCondLst>
                                        </p:cTn>
                                        <p:tgtEl>
                                          <p:spTgt spid="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9" dur="1000" accel="50000">
                                          <p:stCondLst>
                                            <p:cond delay="0"/>
                                          </p:stCondLst>
                                        </p:cTn>
                                        <p:tgtEl>
                                          <p:spTgt spid="5"/>
                                        </p:tgtEl>
                                        <p:attrNameLst>
                                          <p:attrName>ppt_x</p:attrName>
                                          <p:attrName>ppt_y</p:attrName>
                                        </p:attrNameLst>
                                      </p:cBhvr>
                                    </p:animMotion>
                                    <p:animEffect transition="out" filter="fade">
                                      <p:cBhvr>
                                        <p:cTn id="30" dur="1000"/>
                                        <p:tgtEl>
                                          <p:spTgt spid="5"/>
                                        </p:tgtEl>
                                      </p:cBhvr>
                                    </p:animEffect>
                                    <p:set>
                                      <p:cBhvr>
                                        <p:cTn id="31"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40">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5" name="Rectangle 4"/>
          <p:cNvSpPr/>
          <p:nvPr/>
        </p:nvSpPr>
        <p:spPr>
          <a:xfrm rot="21296671">
            <a:off x="1870782" y="2967335"/>
            <a:ext cx="5402441"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Low"/>
            <a:r>
              <a:rPr lang="ar-JO" sz="8000" b="1" cap="none" spc="0" dirty="0" smtClean="0">
                <a:ln w="11430"/>
                <a:solidFill>
                  <a:schemeClr val="tx1">
                    <a:lumMod val="75000"/>
                    <a:lumOff val="25000"/>
                  </a:schemeClr>
                </a:solidFill>
                <a:effectLst>
                  <a:outerShdw blurRad="50800" dist="39000" dir="5460000" algn="tl">
                    <a:srgbClr val="000000">
                      <a:alpha val="38000"/>
                    </a:srgbClr>
                  </a:outerShdw>
                </a:effectLst>
              </a:rPr>
              <a:t>السياحة الدينية </a:t>
            </a:r>
            <a:endParaRPr lang="en-US" sz="8000" b="1" cap="none" spc="0" dirty="0">
              <a:ln w="11430"/>
              <a:solidFill>
                <a:schemeClr val="tx1">
                  <a:lumMod val="75000"/>
                  <a:lumOff val="25000"/>
                </a:schemeClr>
              </a:solidFill>
              <a:effectLst>
                <a:outerShdw blurRad="50800" dist="39000" dir="5460000" algn="tl">
                  <a:srgbClr val="000000">
                    <a:alpha val="38000"/>
                  </a:srgbClr>
                </a:outerShdw>
              </a:effectLst>
            </a:endParaRPr>
          </a:p>
        </p:txBody>
      </p:sp>
      <p:sp>
        <p:nvSpPr>
          <p:cNvPr id="6" name="Smiley Face 5"/>
          <p:cNvSpPr/>
          <p:nvPr/>
        </p:nvSpPr>
        <p:spPr>
          <a:xfrm>
            <a:off x="4800600" y="5153891"/>
            <a:ext cx="1600200" cy="1219200"/>
          </a:xfrm>
          <a:prstGeom prst="smileyFace">
            <a:avLst>
              <a:gd name="adj" fmla="val 465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861684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900" decel="100000" fill="hold"/>
                                        <p:tgtEl>
                                          <p:spTgt spid="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grpId="1" nodeType="clickEffect">
                                  <p:stCondLst>
                                    <p:cond delay="0"/>
                                  </p:stCondLst>
                                  <p:iterate type="lt">
                                    <p:tmPct val="0"/>
                                  </p:iterate>
                                  <p:childTnLst>
                                    <p:animClr clrSpc="rgb" dir="cw">
                                      <p:cBhvr override="childStyle">
                                        <p:cTn id="23" dur="2000" fill="hold"/>
                                        <p:tgtEl>
                                          <p:spTgt spid="5"/>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2" nodeType="clickEffect">
                                  <p:stCondLst>
                                    <p:cond delay="0"/>
                                  </p:stCondLst>
                                  <p:iterate type="lt">
                                    <p:tmPct val="0"/>
                                  </p:iterate>
                                  <p:childTnLst>
                                    <p:animMotion origin="layout" path="M 0.19097 -0.1757 C 0.18142 -0.18843 0.14514 -0.18542 0.13784 -0.18588 C 0.1408 -0.20509 0.14913 -0.2044 0.16059 -0.21204 C 0.16875 -0.21736 0.17639 -0.22384 0.18489 -0.22824 C 0.19114 -0.23148 0.19809 -0.23334 0.20451 -0.23634 C 0.21406 -0.24838 0.19757 -0.24792 0.19218 -0.25255 C 0.18871 -0.25579 0.18767 -0.25741 0.18333 -0.25857 C 0.16475 -0.26366 0.14896 -0.26343 0.12882 -0.26459 C 0.13489 -0.27037 0.14149 -0.27338 0.14843 -0.27685 C 0.15468 -0.27986 0.1585 -0.28449 0.1651 -0.28681 C 0.16666 -0.2882 0.16805 -0.28982 0.16979 -0.29097 C 0.17118 -0.2919 0.17291 -0.29167 0.1743 -0.29283 C 0.18541 -0.30185 0.16805 -0.29283 0.18177 -0.29908 C 0.18663 -0.30533 0.19201 -0.31019 0.19843 -0.3132 C 0.1934 -0.33496 0.15034 -0.33241 0.13941 -0.33334 C 0.13385 -0.3338 0.1283 -0.33472 0.12274 -0.33542 C 0.11059 -0.34051 0.12968 -0.34283 0.13333 -0.34352 C 0.14114 -0.34514 0.15486 -0.35023 0.16215 -0.35139 C 0.17274 -0.35301 0.18333 -0.35278 0.19392 -0.35347 C 0.19548 -0.35417 0.19739 -0.35417 0.19843 -0.35556 C 0.20486 -0.36412 0.19271 -0.36667 0.18941 -0.36759 C 0.16684 -0.38982 0.11771 -0.38542 0.09236 -0.38796 C 0.09236 -0.38796 0.08316 -0.39167 0.08333 -0.3919 C 0.08385 -0.39352 0.09652 -0.39676 0.09843 -0.39792 C 0.12066 -0.41111 0.14896 -0.40834 0.17274 -0.41019 C 0.18003 -0.41227 0.18663 -0.41505 0.19392 -0.41806 C 0.17517 -0.43542 0.13576 -0.43634 0.1151 -0.43843 C 0.12205 -0.44121 0.1283 -0.44491 0.13489 -0.44838 C 0.13784 -0.45 0.14097 -0.45116 0.14392 -0.45255 C 0.14548 -0.45324 0.14843 -0.45463 0.14843 -0.45463 C 0.18802 -0.45324 0.22587 -0.44931 0.2651 -0.44653 C 0.27621 -0.44468 0.28628 -0.44167 0.29705 -0.43843 C 0.3033 -0.43264 0.31041 -0.4338 0.31666 -0.42824 C 0.32222 -0.42338 0.32864 -0.41875 0.33489 -0.41621 C 0.34357 -0.4081 0.35434 -0.40417 0.36371 -0.39792 C 0.37448 -0.39097 0.38402 -0.38102 0.39548 -0.3757 C 0.40156 -0.36968 0.40607 -0.36621 0.41371 -0.36366 C 0.41527 -0.36227 0.41649 -0.36042 0.41823 -0.35949 C 0.42014 -0.35834 0.42257 -0.35903 0.4243 -0.35764 C 0.42621 -0.35625 0.42691 -0.35278 0.42882 -0.35139 C 0.43368 -0.34769 0.44027 -0.34746 0.44548 -0.34352 C 0.45347 -0.3375 0.46059 -0.33009 0.46979 -0.32732 C 0.47899 -0.31435 0.49166 -0.30671 0.50156 -0.29491 C 0.50694 -0.28866 0.51267 -0.28264 0.51666 -0.27477 C 0.51996 -0.26852 0.52187 -0.26204 0.52569 -0.25648 C 0.52951 -0.24167 0.52743 -0.24815 0.53177 -0.23634 C 0.53229 -0.23287 0.53246 -0.2294 0.53333 -0.22616 C 0.53402 -0.22384 0.53576 -0.22246 0.53646 -0.22014 C 0.54114 -0.20347 0.54114 -0.18426 0.54548 -0.16759 C 0.54739 -0.14236 0.55017 -0.11829 0.55156 -0.09283 C 0.55104 -0.08611 0.55156 -0.07917 0.55 -0.07269 C 0.54861 -0.06713 0.54062 -0.0588 0.53784 -0.05463 C 0.53021 -0.04306 0.52361 -0.03218 0.51215 -0.02824 C 0.50225 -0.01505 0.48576 -0.01574 0.47274 -0.01412 C 0.45642 -0.01227 0.44045 -0.00718 0.4243 -0.00394 C 0.41354 0.00046 0.40208 0.00278 0.39097 0.00602 C 0.38385 0.0081 0.37708 0.01273 0.36979 0.01412 C 0.3526 0.01759 0.33541 0.01875 0.31823 0.02222 C 0.30833 0.02662 0.29687 0.02754 0.28784 0.03426 C 0.28559 0.03588 0.28402 0.03889 0.28177 0.04051 C 0.27135 0.04745 0.25955 0.05208 0.24843 0.05648 C 0.2375 0.06666 0.22968 0.07639 0.21666 0.08079 C 0.20468 0.09166 0.21562 0.08333 0.18646 0.0868 C 0.17864 0.08773 0.16962 0.0919 0.16215 0.09491 C 0.15434 0.10208 0.14548 0.10463 0.13646 0.10717 C 0.12847 0.11389 0.11788 0.11435 0.11059 0.12315 C 0.10607 0.12847 0.10139 0.13379 0.09705 0.13935 C 0.0875 0.15185 0.0875 0.16319 0.07274 0.16759 C 0.06666 0.17616 0.06041 0.17384 0.05156 0.17778 C 0.04843 0.17916 0.04548 0.18055 0.04236 0.18194 C 0.0408 0.18264 0.03784 0.18379 0.03784 0.18379 C 0.02708 0.19352 0.03229 0.19074 0.02274 0.19398 C 0.01684 0.20185 0.00764 0.20764 3.05556E-6 0.21204 C -0.00191 0.21319 -0.004 0.21319 -0.00608 0.21412 C -0.0092 0.21528 -0.01511 0.21829 -0.01511 0.21829 C -0.02014 0.22477 -0.02813 0.22546 -0.0349 0.22824 C -0.04566 0.23287 -0.05573 0.23912 -0.06667 0.24236 C -0.08177 0.24028 -0.09723 0.24051 -0.11216 0.23634 C -0.11493 0.23565 -0.11598 0.23055 -0.11823 0.22824 C -0.12622 0.21991 -0.13351 0.21134 -0.14098 0.20208 C -0.14896 0.17986 -0.14549 0.19213 -0.15295 0.17778 C -0.1592 0.16574 -0.16372 0.15579 -0.17118 0.14537 C -0.17344 0.1368 -0.17674 0.13032 -0.17882 0.12129 C -0.17986 0.11713 -0.18073 0.11319 -0.18177 0.10903 C -0.18229 0.10694 -0.18334 0.10301 -0.18334 0.10301 C -0.18368 0.09907 -0.18716 0.0787 -0.18334 0.07477 C -0.16181 0.05254 -0.13629 0.04907 -0.11059 0.04653 C -0.07657 0.03866 -0.04045 0.0537 -0.00764 0.03842 C -0.00035 0.0287 3.05556E-6 0.01296 3.05556E-6 -1.48148E-6 " pathEditMode="relative" ptsTypes="ffffffffffffffffffffffffffffffffffffffffffffffffffffffffffffffffffffffffffffffffffffffffA">
                                      <p:cBhvr>
                                        <p:cTn id="27" dur="2000" fill="hold"/>
                                        <p:tgtEl>
                                          <p:spTgt spid="5"/>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30" presetClass="exit" presetSubtype="0" fill="hold" grpId="3" nodeType="clickEffect">
                                  <p:stCondLst>
                                    <p:cond delay="0"/>
                                  </p:stCondLst>
                                  <p:iterate type="lt">
                                    <p:tmPct val="0"/>
                                  </p:iterate>
                                  <p:childTnLst>
                                    <p:animEffect transition="out" filter="fade">
                                      <p:cBhvr>
                                        <p:cTn id="31" dur="800" accel="100000">
                                          <p:stCondLst>
                                            <p:cond delay="200"/>
                                          </p:stCondLst>
                                        </p:cTn>
                                        <p:tgtEl>
                                          <p:spTgt spid="5"/>
                                        </p:tgtEl>
                                      </p:cBhvr>
                                    </p:animEffect>
                                    <p:anim calcmode="lin" valueType="num">
                                      <p:cBhvr>
                                        <p:cTn id="32" dur="800" accel="100000">
                                          <p:stCondLst>
                                            <p:cond delay="200"/>
                                          </p:stCondLst>
                                        </p:cTn>
                                        <p:tgtEl>
                                          <p:spTgt spid="5"/>
                                        </p:tgtEl>
                                        <p:attrNameLst>
                                          <p:attrName>style.rotation</p:attrName>
                                        </p:attrNameLst>
                                      </p:cBhvr>
                                      <p:tavLst>
                                        <p:tav tm="0">
                                          <p:val>
                                            <p:fltVal val="0"/>
                                          </p:val>
                                        </p:tav>
                                        <p:tav tm="100000">
                                          <p:val>
                                            <p:fltVal val="-90"/>
                                          </p:val>
                                        </p:tav>
                                      </p:tavLst>
                                    </p:anim>
                                    <p:anim calcmode="lin" valueType="num">
                                      <p:cBhvr>
                                        <p:cTn id="33" dur="200" decel="100000"/>
                                        <p:tgtEl>
                                          <p:spTgt spid="5"/>
                                        </p:tgtEl>
                                        <p:attrNameLst>
                                          <p:attrName>ppt_x</p:attrName>
                                        </p:attrNameLst>
                                      </p:cBhvr>
                                      <p:tavLst>
                                        <p:tav tm="0">
                                          <p:val>
                                            <p:strVal val="ppt_x"/>
                                          </p:val>
                                        </p:tav>
                                        <p:tav tm="100000">
                                          <p:val>
                                            <p:strVal val="ppt_x-0.05"/>
                                          </p:val>
                                        </p:tav>
                                      </p:tavLst>
                                    </p:anim>
                                    <p:anim calcmode="lin" valueType="num">
                                      <p:cBhvr>
                                        <p:cTn id="34" dur="200" decel="100000"/>
                                        <p:tgtEl>
                                          <p:spTgt spid="5"/>
                                        </p:tgtEl>
                                        <p:attrNameLst>
                                          <p:attrName>ppt_y</p:attrName>
                                        </p:attrNameLst>
                                      </p:cBhvr>
                                      <p:tavLst>
                                        <p:tav tm="0">
                                          <p:val>
                                            <p:strVal val="ppt_y"/>
                                          </p:val>
                                        </p:tav>
                                        <p:tav tm="100000">
                                          <p:val>
                                            <p:strVal val="ppt_y+0.1"/>
                                          </p:val>
                                        </p:tav>
                                      </p:tavLst>
                                    </p:anim>
                                    <p:anim calcmode="lin" valueType="num">
                                      <p:cBhvr>
                                        <p:cTn id="35" dur="800" accel="100000">
                                          <p:stCondLst>
                                            <p:cond delay="200"/>
                                          </p:stCondLst>
                                        </p:cTn>
                                        <p:tgtEl>
                                          <p:spTgt spid="5"/>
                                        </p:tgtEl>
                                        <p:attrNameLst>
                                          <p:attrName>ppt_x</p:attrName>
                                        </p:attrNameLst>
                                      </p:cBhvr>
                                      <p:tavLst>
                                        <p:tav tm="0">
                                          <p:val>
                                            <p:strVal val="ppt_x"/>
                                          </p:val>
                                        </p:tav>
                                        <p:tav tm="100000">
                                          <p:val>
                                            <p:strVal val="ppt_x+0.4+0.05"/>
                                          </p:val>
                                        </p:tav>
                                      </p:tavLst>
                                    </p:anim>
                                    <p:anim calcmode="lin" valueType="num">
                                      <p:cBhvr>
                                        <p:cTn id="36" dur="800" accel="100000">
                                          <p:stCondLst>
                                            <p:cond delay="200"/>
                                          </p:stCondLst>
                                        </p:cTn>
                                        <p:tgtEl>
                                          <p:spTgt spid="5"/>
                                        </p:tgtEl>
                                        <p:attrNameLst>
                                          <p:attrName>ppt_y</p:attrName>
                                        </p:attrNameLst>
                                      </p:cBhvr>
                                      <p:tavLst>
                                        <p:tav tm="0">
                                          <p:val>
                                            <p:strVal val="ppt_y"/>
                                          </p:val>
                                        </p:tav>
                                        <p:tav tm="100000">
                                          <p:val>
                                            <p:strVal val="ppt_y-0.4-0.1"/>
                                          </p:val>
                                        </p:tav>
                                      </p:tavLst>
                                    </p:anim>
                                    <p:set>
                                      <p:cBhvr>
                                        <p:cTn id="37" dur="1" fill="hold">
                                          <p:stCondLst>
                                            <p:cond delay="9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7" presetClass="exit" presetSubtype="0" fill="hold" grpId="1" nodeType="clickEffect">
                                  <p:stCondLst>
                                    <p:cond delay="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 decel="100000"/>
                                        <p:tgtEl>
                                          <p:spTgt spid="6"/>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6"/>
                                        </p:tgtEl>
                                        <p:attrNameLst>
                                          <p:attrName>ppt_y</p:attrName>
                                        </p:attrNameLst>
                                      </p:cBhvr>
                                      <p:tavLst>
                                        <p:tav tm="0">
                                          <p:val>
                                            <p:strVal val="ppt_y"/>
                                          </p:val>
                                        </p:tav>
                                        <p:tav tm="100000">
                                          <p:val>
                                            <p:strVal val="ppt_y+1"/>
                                          </p:val>
                                        </p:tav>
                                      </p:tavLst>
                                    </p:anim>
                                    <p:set>
                                      <p:cBhvr>
                                        <p:cTn id="45"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80">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ar-JO" dirty="0" smtClean="0"/>
              <a:t>عرف الأردن هذا النوع من السياحة بحكم وجود مقامات الأنبياء والصحابة على أرضه حيث تجذب هذه المواقع السياح من دول مختلفة ، مثل : الخليج العربي وماليزيا وتركيا      وغيرها.</a:t>
            </a:r>
          </a:p>
          <a:p>
            <a:pPr marL="0" indent="0" algn="ctr">
              <a:buNone/>
            </a:pPr>
            <a:r>
              <a:rPr lang="ar-JO" dirty="0" smtClean="0"/>
              <a:t>إضافة إلى عدد من مواقع الحج المسيحي والعديد من الكنائس التي تعود لفترات زمنية مختلفة .</a:t>
            </a:r>
          </a:p>
        </p:txBody>
      </p:sp>
    </p:spTree>
    <p:extLst>
      <p:ext uri="{BB962C8B-B14F-4D97-AF65-F5344CB8AC3E}">
        <p14:creationId xmlns:p14="http://schemas.microsoft.com/office/powerpoint/2010/main" val="2537130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iterate type="lt">
                                    <p:tmPct val="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mph" presetSubtype="0" fill="hold" grpId="1" nodeType="clickEffect">
                                  <p:stCondLst>
                                    <p:cond delay="0"/>
                                  </p:stCondLst>
                                  <p:iterate type="lt">
                                    <p:tmPct val="4000"/>
                                  </p:iterate>
                                  <p:childTnLst>
                                    <p:set>
                                      <p:cBhvr override="childStyle">
                                        <p:cTn id="22" dur="500" fill="hold"/>
                                        <p:tgtEl>
                                          <p:spTgt spid="5">
                                            <p:txEl>
                                              <p:pRg st="0" end="0"/>
                                            </p:txEl>
                                          </p:spTgt>
                                        </p:tgtEl>
                                        <p:attrNameLst>
                                          <p:attrName>style.textDecorationUnderline</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8" presetClass="emph" presetSubtype="0" fill="hold" grpId="1" nodeType="clickEffect">
                                  <p:stCondLst>
                                    <p:cond delay="0"/>
                                  </p:stCondLst>
                                  <p:iterate type="lt">
                                    <p:tmPct val="4000"/>
                                  </p:iterate>
                                  <p:childTnLst>
                                    <p:set>
                                      <p:cBhvr override="childStyle">
                                        <p:cTn id="26" dur="500" fill="hold"/>
                                        <p:tgtEl>
                                          <p:spTgt spid="5">
                                            <p:txEl>
                                              <p:pRg st="1" end="1"/>
                                            </p:txEl>
                                          </p:spTgt>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5" presetClass="exit" presetSubtype="0" fill="hold" grpId="2" nodeType="clickEffect">
                                  <p:stCondLst>
                                    <p:cond delay="0"/>
                                  </p:stCondLst>
                                  <p:iterate type="lt">
                                    <p:tmPct val="0"/>
                                  </p:iterate>
                                  <p:childTnLst>
                                    <p:anim calcmode="lin" valueType="num">
                                      <p:cBhvr>
                                        <p:cTn id="30" dur="1000"/>
                                        <p:tgtEl>
                                          <p:spTgt spid="5">
                                            <p:txEl>
                                              <p:pRg st="0" end="0"/>
                                            </p:txEl>
                                          </p:spTgt>
                                        </p:tgtEl>
                                        <p:attrNameLst>
                                          <p:attrName>ppt_w</p:attrName>
                                        </p:attrNameLst>
                                      </p:cBhvr>
                                      <p:tavLst>
                                        <p:tav tm="0">
                                          <p:val>
                                            <p:strVal val="ppt_w"/>
                                          </p:val>
                                        </p:tav>
                                        <p:tav tm="100000">
                                          <p:val>
                                            <p:fltVal val="0"/>
                                          </p:val>
                                        </p:tav>
                                      </p:tavLst>
                                    </p:anim>
                                    <p:anim calcmode="lin" valueType="num">
                                      <p:cBhvr>
                                        <p:cTn id="31" dur="1000"/>
                                        <p:tgtEl>
                                          <p:spTgt spid="5">
                                            <p:txEl>
                                              <p:pRg st="0" end="0"/>
                                            </p:txEl>
                                          </p:spTgt>
                                        </p:tgtEl>
                                        <p:attrNameLst>
                                          <p:attrName>ppt_h</p:attrName>
                                        </p:attrNameLst>
                                      </p:cBhvr>
                                      <p:tavLst>
                                        <p:tav tm="0">
                                          <p:val>
                                            <p:strVal val="ppt_h"/>
                                          </p:val>
                                        </p:tav>
                                        <p:tav tm="100000">
                                          <p:val>
                                            <p:fltVal val="0"/>
                                          </p:val>
                                        </p:tav>
                                      </p:tavLst>
                                    </p:anim>
                                    <p:anim calcmode="lin" valueType="num">
                                      <p:cBhvr>
                                        <p:cTn id="32" dur="1000"/>
                                        <p:tgtEl>
                                          <p:spTgt spid="5">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5">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5">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5" presetClass="exit" presetSubtype="0" fill="hold" grpId="2" nodeType="clickEffect">
                                  <p:stCondLst>
                                    <p:cond delay="0"/>
                                  </p:stCondLst>
                                  <p:iterate type="lt">
                                    <p:tmPct val="0"/>
                                  </p:iterate>
                                  <p:childTnLst>
                                    <p:anim calcmode="lin" valueType="num">
                                      <p:cBhvr>
                                        <p:cTn id="38" dur="1000"/>
                                        <p:tgtEl>
                                          <p:spTgt spid="5">
                                            <p:txEl>
                                              <p:pRg st="1" end="1"/>
                                            </p:txEl>
                                          </p:spTgt>
                                        </p:tgtEl>
                                        <p:attrNameLst>
                                          <p:attrName>ppt_w</p:attrName>
                                        </p:attrNameLst>
                                      </p:cBhvr>
                                      <p:tavLst>
                                        <p:tav tm="0">
                                          <p:val>
                                            <p:strVal val="ppt_w"/>
                                          </p:val>
                                        </p:tav>
                                        <p:tav tm="100000">
                                          <p:val>
                                            <p:fltVal val="0"/>
                                          </p:val>
                                        </p:tav>
                                      </p:tavLst>
                                    </p:anim>
                                    <p:anim calcmode="lin" valueType="num">
                                      <p:cBhvr>
                                        <p:cTn id="39" dur="1000"/>
                                        <p:tgtEl>
                                          <p:spTgt spid="5">
                                            <p:txEl>
                                              <p:pRg st="1" end="1"/>
                                            </p:txEl>
                                          </p:spTgt>
                                        </p:tgtEl>
                                        <p:attrNameLst>
                                          <p:attrName>ppt_h</p:attrName>
                                        </p:attrNameLst>
                                      </p:cBhvr>
                                      <p:tavLst>
                                        <p:tav tm="0">
                                          <p:val>
                                            <p:strVal val="ppt_h"/>
                                          </p:val>
                                        </p:tav>
                                        <p:tav tm="100000">
                                          <p:val>
                                            <p:fltVal val="0"/>
                                          </p:val>
                                        </p:tav>
                                      </p:tavLst>
                                    </p:anim>
                                    <p:anim calcmode="lin" valueType="num">
                                      <p:cBhvr>
                                        <p:cTn id="40" dur="1000"/>
                                        <p:tgtEl>
                                          <p:spTgt spid="5">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1" dur="1000"/>
                                        <p:tgtEl>
                                          <p:spTgt spid="5">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2" dur="1" fill="hold">
                                          <p:stCondLst>
                                            <p:cond delay="999"/>
                                          </p:stCondLst>
                                        </p:cTn>
                                        <p:tgtEl>
                                          <p:spTgt spid="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5" grpId="2"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laid">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10" name="Rectangle 9"/>
          <p:cNvSpPr/>
          <p:nvPr/>
        </p:nvSpPr>
        <p:spPr>
          <a:xfrm rot="431868">
            <a:off x="878967" y="2967334"/>
            <a:ext cx="7419019" cy="923330"/>
          </a:xfrm>
          <a:prstGeom prst="rect">
            <a:avLst/>
          </a:prstGeom>
          <a:noFill/>
        </p:spPr>
        <p:txBody>
          <a:bodyPr wrap="none" lIns="91440" tIns="45720" rIns="91440" bIns="45720">
            <a:spAutoFit/>
          </a:bodyPr>
          <a:lstStyle/>
          <a:p>
            <a:pPr algn="ctr"/>
            <a:r>
              <a:rPr lang="ar-JO" sz="5400" b="1" cap="none" spc="0" dirty="0" smtClean="0">
                <a:ln w="24500" cmpd="dbl">
                  <a:solidFill>
                    <a:schemeClr val="accent1">
                      <a:lumMod val="50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مواقع السياحة الدينية الاسلامية </a:t>
            </a:r>
            <a:endParaRPr lang="en-US" sz="5400" b="1" cap="none" spc="0" dirty="0">
              <a:ln w="24500" cmpd="dbl">
                <a:solidFill>
                  <a:schemeClr val="accent1">
                    <a:lumMod val="50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400643635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mph" presetSubtype="0" fill="hold" grpId="1" nodeType="clickEffect">
                                  <p:stCondLst>
                                    <p:cond delay="0"/>
                                  </p:stCondLst>
                                  <p:iterate type="lt">
                                    <p:tmPct val="0"/>
                                  </p:iterate>
                                  <p:childTnLst>
                                    <p:anim calcmode="discrete" valueType="str">
                                      <p:cBhvr override="childStyle">
                                        <p:cTn id="11" dur="2000" fill="hold"/>
                                        <p:tgtEl>
                                          <p:spTgt spid="1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xit" presetSubtype="0" fill="hold" grpId="2" nodeType="clickEffect">
                                  <p:stCondLst>
                                    <p:cond delay="0"/>
                                  </p:stCondLst>
                                  <p:iterate type="lt">
                                    <p:tmPct val="0"/>
                                  </p:iterate>
                                  <p:childTnLst>
                                    <p:animEffect transition="out" filter="fade">
                                      <p:cBhvr>
                                        <p:cTn id="15" dur="2000"/>
                                        <p:tgtEl>
                                          <p:spTgt spid="10"/>
                                        </p:tgtEl>
                                      </p:cBhvr>
                                    </p:animEffect>
                                    <p:anim calcmode="lin" valueType="num">
                                      <p:cBhvr>
                                        <p:cTn id="16" dur="2000"/>
                                        <p:tgtEl>
                                          <p:spTgt spid="10"/>
                                        </p:tgtEl>
                                        <p:attrNameLst>
                                          <p:attrName>style.rotation</p:attrName>
                                        </p:attrNameLst>
                                      </p:cBhvr>
                                      <p:tavLst>
                                        <p:tav tm="0">
                                          <p:val>
                                            <p:fltVal val="0"/>
                                          </p:val>
                                        </p:tav>
                                        <p:tav tm="100000">
                                          <p:val>
                                            <p:fltVal val="720"/>
                                          </p:val>
                                        </p:tav>
                                      </p:tavLst>
                                    </p:anim>
                                    <p:anim calcmode="lin" valueType="num">
                                      <p:cBhvr>
                                        <p:cTn id="17" dur="2000"/>
                                        <p:tgtEl>
                                          <p:spTgt spid="10"/>
                                        </p:tgtEl>
                                        <p:attrNameLst>
                                          <p:attrName>ppt_h</p:attrName>
                                        </p:attrNameLst>
                                      </p:cBhvr>
                                      <p:tavLst>
                                        <p:tav tm="0">
                                          <p:val>
                                            <p:strVal val="ppt_h"/>
                                          </p:val>
                                        </p:tav>
                                        <p:tav tm="100000">
                                          <p:val>
                                            <p:fltVal val="0"/>
                                          </p:val>
                                        </p:tav>
                                      </p:tavLst>
                                    </p:anim>
                                    <p:anim calcmode="lin" valueType="num">
                                      <p:cBhvr>
                                        <p:cTn id="18" dur="2000"/>
                                        <p:tgtEl>
                                          <p:spTgt spid="10"/>
                                        </p:tgtEl>
                                        <p:attrNameLst>
                                          <p:attrName>ppt_w</p:attrName>
                                        </p:attrNameLst>
                                      </p:cBhvr>
                                      <p:tavLst>
                                        <p:tav tm="0">
                                          <p:val>
                                            <p:strVal val="ppt_w"/>
                                          </p:val>
                                        </p:tav>
                                        <p:tav tm="100000">
                                          <p:val>
                                            <p:fltVal val="0"/>
                                          </p:val>
                                        </p:tav>
                                      </p:tavLst>
                                    </p:anim>
                                    <p:set>
                                      <p:cBhvr>
                                        <p:cTn id="19"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dashVert">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ar-JO" dirty="0" smtClean="0"/>
              <a:t>تتمثل بمواقع المعارك الاسلامية ومقامات الأنبياء والصحابة أمثال : أبي عبيدة (</a:t>
            </a:r>
            <a:r>
              <a:rPr lang="ar-JO" dirty="0" smtClean="0">
                <a:solidFill>
                  <a:srgbClr val="800000"/>
                </a:solidFill>
              </a:rPr>
              <a:t>عامر بن الجراح</a:t>
            </a:r>
            <a:r>
              <a:rPr lang="ar-JO" dirty="0" smtClean="0"/>
              <a:t>) وشرحبيل بن حسنة وجعفر الطيار وزيد بن حارثة _ رضي الله عنهم _  </a:t>
            </a:r>
            <a:endParaRPr lang="en-US" dirty="0"/>
          </a:p>
        </p:txBody>
      </p:sp>
    </p:spTree>
    <p:extLst>
      <p:ext uri="{BB962C8B-B14F-4D97-AF65-F5344CB8AC3E}">
        <p14:creationId xmlns:p14="http://schemas.microsoft.com/office/powerpoint/2010/main" val="4668599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8" presetClass="emph" presetSubtype="0" fill="hold" grpId="0" nodeType="clickEffect">
                                  <p:stCondLst>
                                    <p:cond delay="0"/>
                                  </p:stCondLst>
                                  <p:iterate type="lt">
                                    <p:tmPct val="10000"/>
                                  </p:iterate>
                                  <p:childTnLst>
                                    <p:animClr clrSpc="rgb" dir="cw">
                                      <p:cBhvr override="childStyle">
                                        <p:cTn id="13" dur="500" fill="hold"/>
                                        <p:tgtEl>
                                          <p:spTgt spid="4">
                                            <p:txEl>
                                              <p:pRg st="0" end="0"/>
                                            </p:txEl>
                                          </p:spTgt>
                                        </p:tgtEl>
                                        <p:attrNameLst>
                                          <p:attrName>style.color</p:attrName>
                                        </p:attrNameLst>
                                      </p:cBhvr>
                                      <p:to>
                                        <a:schemeClr val="accent2"/>
                                      </p:to>
                                    </p:animClr>
                                    <p:animClr clrSpc="rgb" dir="cw">
                                      <p:cBhvr>
                                        <p:cTn id="14" dur="500" fill="hold"/>
                                        <p:tgtEl>
                                          <p:spTgt spid="4">
                                            <p:txEl>
                                              <p:pRg st="0" end="0"/>
                                            </p:txEl>
                                          </p:spTgt>
                                        </p:tgtEl>
                                        <p:attrNameLst>
                                          <p:attrName>fillcolor</p:attrName>
                                        </p:attrNameLst>
                                      </p:cBhvr>
                                      <p:to>
                                        <a:schemeClr val="accent2"/>
                                      </p:to>
                                    </p:animClr>
                                    <p:set>
                                      <p:cBhvr>
                                        <p:cTn id="15" dur="500" fill="hold"/>
                                        <p:tgtEl>
                                          <p:spTgt spid="4">
                                            <p:txEl>
                                              <p:pRg st="0" end="0"/>
                                            </p:txEl>
                                          </p:spTgt>
                                        </p:tgtEl>
                                        <p:attrNameLst>
                                          <p:attrName>fill.type</p:attrName>
                                        </p:attrNameLst>
                                      </p:cBhvr>
                                      <p:to>
                                        <p:strVal val="solid"/>
                                      </p:to>
                                    </p:set>
                                    <p:anim to="1.5" calcmode="lin" valueType="num">
                                      <p:cBhvr override="childStyle">
                                        <p:cTn id="16" dur="500" fill="hold"/>
                                        <p:tgtEl>
                                          <p:spTgt spid="4">
                                            <p:txEl>
                                              <p:pRg st="0" end="0"/>
                                            </p:txEl>
                                          </p:spTgt>
                                        </p:tgtEl>
                                        <p:attrNameLst>
                                          <p:attrName>style.fontSize</p:attrName>
                                        </p:attrNameLst>
                                      </p:cBhvr>
                                    </p:anim>
                                  </p:childTnLst>
                                </p:cTn>
                              </p:par>
                            </p:childTnLst>
                          </p:cTn>
                        </p:par>
                      </p:childTnLst>
                    </p:cTn>
                  </p:par>
                  <p:par>
                    <p:cTn id="17" fill="hold">
                      <p:stCondLst>
                        <p:cond delay="indefinite"/>
                      </p:stCondLst>
                      <p:childTnLst>
                        <p:par>
                          <p:cTn id="18" fill="hold">
                            <p:stCondLst>
                              <p:cond delay="0"/>
                            </p:stCondLst>
                            <p:childTnLst>
                              <p:par>
                                <p:cTn id="19" presetID="19" presetClass="exit" presetSubtype="10" fill="hold" grpId="1" nodeType="clickEffect">
                                  <p:stCondLst>
                                    <p:cond delay="0"/>
                                  </p:stCondLst>
                                  <p:iterate type="lt">
                                    <p:tmPct val="0"/>
                                  </p:iterate>
                                  <p:childTnLst>
                                    <p:anim calcmode="lin" valueType="num">
                                      <p:cBhvr>
                                        <p:cTn id="20" dur="5000"/>
                                        <p:tgtEl>
                                          <p:spTgt spid="4">
                                            <p:txEl>
                                              <p:pRg st="0" end="0"/>
                                            </p:txEl>
                                          </p:spTgt>
                                        </p:tgtEl>
                                        <p:attrNameLst>
                                          <p:attrName>ppt_h</p:attrName>
                                        </p:attrNameLst>
                                      </p:cBhvr>
                                      <p:tavLst>
                                        <p:tav tm="0">
                                          <p:val>
                                            <p:strVal val="ppt_h"/>
                                          </p:val>
                                        </p:tav>
                                        <p:tav tm="100000">
                                          <p:val>
                                            <p:strVal val="ppt_h"/>
                                          </p:val>
                                        </p:tav>
                                      </p:tavLst>
                                    </p:anim>
                                    <p:anim calcmode="lin" valueType="num">
                                      <p:cBhvr>
                                        <p:cTn id="21" dur="5000"/>
                                        <p:tgtEl>
                                          <p:spTgt spid="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2" dur="1" fill="hold">
                                          <p:stCondLst>
                                            <p:cond delay="4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6954822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narVert">
          <a:fgClr>
            <a:schemeClr val="tx1">
              <a:lumMod val="65000"/>
              <a:lumOff val="35000"/>
            </a:schemeClr>
          </a:fgClr>
          <a:bgClr>
            <a:schemeClr val="bg1"/>
          </a:bgClr>
        </a:pattFill>
        <a:effectLst/>
      </p:bgPr>
    </p:bg>
    <p:spTree>
      <p:nvGrpSpPr>
        <p:cNvPr id="1" name=""/>
        <p:cNvGrpSpPr/>
        <p:nvPr/>
      </p:nvGrpSpPr>
      <p:grpSpPr>
        <a:xfrm>
          <a:off x="0" y="0"/>
          <a:ext cx="0" cy="0"/>
          <a:chOff x="0" y="0"/>
          <a:chExt cx="0" cy="0"/>
        </a:xfrm>
      </p:grpSpPr>
      <p:sp>
        <p:nvSpPr>
          <p:cNvPr id="8" name="Rectangle 7"/>
          <p:cNvSpPr/>
          <p:nvPr/>
        </p:nvSpPr>
        <p:spPr>
          <a:xfrm rot="20351231">
            <a:off x="753692" y="3152037"/>
            <a:ext cx="7617791" cy="923330"/>
          </a:xfrm>
          <a:prstGeom prst="rect">
            <a:avLst/>
          </a:prstGeom>
          <a:noFill/>
        </p:spPr>
        <p:txBody>
          <a:bodyPr wrap="none" lIns="91440" tIns="45720" rIns="91440" bIns="45720">
            <a:spAutoFit/>
          </a:bodyPr>
          <a:lstStyle/>
          <a:p>
            <a:pPr algn="ctr"/>
            <a:r>
              <a:rPr lang="ar-JO" sz="5400" b="1" spc="50" dirty="0" smtClean="0">
                <a:ln w="12700" cmpd="sng">
                  <a:solidFill>
                    <a:schemeClr val="accent6">
                      <a:satMod val="120000"/>
                      <a:shade val="80000"/>
                    </a:schemeClr>
                  </a:solidFill>
                  <a:prstDash val="solid"/>
                </a:ln>
                <a:solidFill>
                  <a:schemeClr val="accent6">
                    <a:tint val="1000"/>
                  </a:schemeClr>
                </a:solidFill>
                <a:effectLst>
                  <a:glow rad="139700">
                    <a:schemeClr val="accent2">
                      <a:satMod val="175000"/>
                      <a:alpha val="40000"/>
                    </a:schemeClr>
                  </a:glow>
                </a:effectLst>
              </a:rPr>
              <a:t>مواقع السياحة الدينية المسيحية </a:t>
            </a:r>
            <a:endParaRPr lang="en-US" sz="5400" b="1" cap="none" spc="50" dirty="0">
              <a:ln w="12700" cmpd="sng">
                <a:solidFill>
                  <a:schemeClr val="accent6">
                    <a:satMod val="120000"/>
                    <a:shade val="80000"/>
                  </a:schemeClr>
                </a:solidFill>
                <a:prstDash val="solid"/>
              </a:ln>
              <a:solidFill>
                <a:schemeClr val="accent6">
                  <a:tint val="1000"/>
                </a:schemeClr>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301514556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1" nodeType="clickEffect">
                                  <p:stCondLst>
                                    <p:cond delay="0"/>
                                  </p:stCondLst>
                                  <p:childTnLst>
                                    <p:animClr clrSpc="hsl" dir="cw">
                                      <p:cBhvr override="childStyle">
                                        <p:cTn id="13" dur="500" fill="hold"/>
                                        <p:tgtEl>
                                          <p:spTgt spid="8"/>
                                        </p:tgtEl>
                                        <p:attrNameLst>
                                          <p:attrName>style.color</p:attrName>
                                        </p:attrNameLst>
                                      </p:cBhvr>
                                      <p:by>
                                        <p:hsl h="0" s="-12549" l="-25098"/>
                                      </p:by>
                                    </p:animClr>
                                    <p:animClr clrSpc="hsl" dir="cw">
                                      <p:cBhvr>
                                        <p:cTn id="14" dur="500" fill="hold"/>
                                        <p:tgtEl>
                                          <p:spTgt spid="8"/>
                                        </p:tgtEl>
                                        <p:attrNameLst>
                                          <p:attrName>fillcolor</p:attrName>
                                        </p:attrNameLst>
                                      </p:cBhvr>
                                      <p:by>
                                        <p:hsl h="0" s="-12549" l="-25098"/>
                                      </p:by>
                                    </p:animClr>
                                    <p:animClr clrSpc="hsl" dir="cw">
                                      <p:cBhvr>
                                        <p:cTn id="15" dur="500" fill="hold"/>
                                        <p:tgtEl>
                                          <p:spTgt spid="8"/>
                                        </p:tgtEl>
                                        <p:attrNameLst>
                                          <p:attrName>stroke.color</p:attrName>
                                        </p:attrNameLst>
                                      </p:cBhvr>
                                      <p:by>
                                        <p:hsl h="0" s="-12549" l="-25098"/>
                                      </p:by>
                                    </p:animClr>
                                    <p:set>
                                      <p:cBhvr>
                                        <p:cTn id="16" dur="500" fill="hold"/>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grpId="2" nodeType="clickEffect">
                                  <p:stCondLst>
                                    <p:cond delay="0"/>
                                  </p:stCondLst>
                                  <p:childTnLst>
                                    <p:anim calcmode="lin" valueType="num">
                                      <p:cBhvr additive="base">
                                        <p:cTn id="20" dur="500"/>
                                        <p:tgtEl>
                                          <p:spTgt spid="8"/>
                                        </p:tgtEl>
                                        <p:attrNameLst>
                                          <p:attrName>ppt_y</p:attrName>
                                        </p:attrNameLst>
                                      </p:cBhvr>
                                      <p:tavLst>
                                        <p:tav tm="0">
                                          <p:val>
                                            <p:strVal val="#ppt_y"/>
                                          </p:val>
                                        </p:tav>
                                        <p:tav tm="100000">
                                          <p:val>
                                            <p:strVal val="#ppt_y+#ppt_h*1.125000"/>
                                          </p:val>
                                        </p:tav>
                                      </p:tavLst>
                                    </p:anim>
                                    <p:animEffect transition="out" filter="wipe(dow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path" presetSubtype="0" accel="50000" decel="50000" fill="hold" grpId="3" nodeType="clickEffect">
                                  <p:stCondLst>
                                    <p:cond delay="0"/>
                                  </p:stCondLst>
                                  <p:childTnLst>
                                    <p:animMotion origin="layout" path="M 0.27795 0.10602 C 0.28993 0.08797 0.31094 0.06204 0.33594 0.06204 C 0.37292 0.06204 0.40295 0.08912 0.40295 0.12292 C 0.40295 0.13403 0.4 0.14398 0.39393 0.15301 C 0.39497 0.15301 0.27795 0.28797 0.27795 0.28912 C 0.27795 0.28797 0.16094 0.15301 0.16198 0.15301 C 0.1559 0.14398 0.15295 0.13403 0.15295 0.12292 C 0.15295 0.08912 0.18299 0.06204 0.22101 0.06204 C 0.24497 0.06204 0.26597 0.08797 0.27795 0.10602 Z " pathEditMode="relative" rAng="0" ptsTypes="fffffffff">
                                      <p:cBhvr>
                                        <p:cTn id="26" dur="2000" fill="hold"/>
                                        <p:tgtEl>
                                          <p:spTgt spid="8"/>
                                        </p:tgtEl>
                                        <p:attrNameLst>
                                          <p:attrName>ppt_x</p:attrName>
                                          <p:attrName>ppt_y</p:attrName>
                                        </p:attrNameLst>
                                      </p:cBhvr>
                                      <p:rCtr x="0" y="6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8" grpId="3"/>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dkDnDiag">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4343400"/>
            <a:ext cx="8229600" cy="1828800"/>
          </a:xfrm>
        </p:spPr>
        <p:txBody>
          <a:bodyPr/>
          <a:lstStyle/>
          <a:p>
            <a:pPr marL="0" indent="0" algn="ctr">
              <a:buNone/>
            </a:pPr>
            <a:r>
              <a:rPr lang="ar-JO" b="1" dirty="0" smtClean="0"/>
              <a:t>مثل مواقع الحج المسيحي : كالمغطس في وادي الخرار قرب البحر الميت ، وجبل نيبو ومكاور وكنيسة سيدة الجبل في عنجرة ومار الياس .</a:t>
            </a:r>
            <a:r>
              <a:rPr lang="ar-JO" dirty="0" smtClean="0"/>
              <a:t>               </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57200"/>
            <a:ext cx="7162800" cy="3733800"/>
          </a:xfrm>
          <a:prstGeom prst="rect">
            <a:avLst/>
          </a:prstGeom>
        </p:spPr>
      </p:pic>
    </p:spTree>
    <p:extLst>
      <p:ext uri="{BB962C8B-B14F-4D97-AF65-F5344CB8AC3E}">
        <p14:creationId xmlns:p14="http://schemas.microsoft.com/office/powerpoint/2010/main" val="2737458756"/>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mph" presetSubtype="0" grpId="1" nodeType="clickEffect">
                                  <p:stCondLst>
                                    <p:cond delay="0"/>
                                  </p:stCondLst>
                                  <p:iterate type="lt">
                                    <p:tmAbs val="25"/>
                                  </p:iterate>
                                  <p:childTnLst>
                                    <p:set>
                                      <p:cBhvr override="childStyle">
                                        <p:cTn id="15" dur="indefinite"/>
                                        <p:tgtEl>
                                          <p:spTgt spid="4">
                                            <p:txEl>
                                              <p:pRg st="0" end="0"/>
                                            </p:txEl>
                                          </p:spTgt>
                                        </p:tgtEl>
                                        <p:attrNameLst>
                                          <p:attrName>style.fontWeight</p:attrName>
                                        </p:attrNameLst>
                                      </p:cBhvr>
                                      <p:to>
                                        <p:strVal val="bold"/>
                                      </p:to>
                                    </p:set>
                                  </p:childTnLst>
                                </p:cTn>
                              </p:par>
                            </p:childTnLst>
                          </p:cTn>
                        </p:par>
                      </p:childTnLst>
                    </p:cTn>
                  </p:par>
                  <p:par>
                    <p:cTn id="16" fill="hold">
                      <p:stCondLst>
                        <p:cond delay="indefinite"/>
                      </p:stCondLst>
                      <p:childTnLst>
                        <p:par>
                          <p:cTn id="17" fill="hold">
                            <p:stCondLst>
                              <p:cond delay="0"/>
                            </p:stCondLst>
                            <p:childTnLst>
                              <p:par>
                                <p:cTn id="18" presetID="55" presetClass="exit" presetSubtype="0" fill="hold" grpId="2" nodeType="clickEffect">
                                  <p:stCondLst>
                                    <p:cond delay="0"/>
                                  </p:stCondLst>
                                  <p:iterate type="lt">
                                    <p:tmPct val="0"/>
                                  </p:iterate>
                                  <p:childTnLst>
                                    <p:anim calcmode="lin" valueType="num">
                                      <p:cBhvr>
                                        <p:cTn id="19" dur="1000"/>
                                        <p:tgtEl>
                                          <p:spTgt spid="4">
                                            <p:txEl>
                                              <p:pRg st="0" end="0"/>
                                            </p:txEl>
                                          </p:spTgt>
                                        </p:tgtEl>
                                        <p:attrNameLst>
                                          <p:attrName>ppt_w</p:attrName>
                                        </p:attrNameLst>
                                      </p:cBhvr>
                                      <p:tavLst>
                                        <p:tav tm="0">
                                          <p:val>
                                            <p:strVal val="ppt_w"/>
                                          </p:val>
                                        </p:tav>
                                        <p:tav tm="100000">
                                          <p:val>
                                            <p:strVal val="ppt_w*0.70"/>
                                          </p:val>
                                        </p:tav>
                                      </p:tavLst>
                                    </p:anim>
                                    <p:anim calcmode="lin" valueType="num">
                                      <p:cBhvr>
                                        <p:cTn id="20" dur="1000"/>
                                        <p:tgtEl>
                                          <p:spTgt spid="4">
                                            <p:txEl>
                                              <p:pRg st="0" end="0"/>
                                            </p:txEl>
                                          </p:spTgt>
                                        </p:tgtEl>
                                        <p:attrNameLst>
                                          <p:attrName>ppt_h</p:attrName>
                                        </p:attrNameLst>
                                      </p:cBhvr>
                                      <p:tavLst>
                                        <p:tav tm="0">
                                          <p:val>
                                            <p:strVal val="ppt_h"/>
                                          </p:val>
                                        </p:tav>
                                        <p:tav tm="100000">
                                          <p:val>
                                            <p:strVal val="ppt_h"/>
                                          </p:val>
                                        </p:tav>
                                      </p:tavLst>
                                    </p:anim>
                                    <p:animEffect transition="out" filter="fade">
                                      <p:cBhvr>
                                        <p:cTn id="21" dur="1000"/>
                                        <p:tgtEl>
                                          <p:spTgt spid="4">
                                            <p:txEl>
                                              <p:pRg st="0" end="0"/>
                                            </p:txEl>
                                          </p:spTgt>
                                        </p:tgtEl>
                                      </p:cBhvr>
                                    </p:animEffect>
                                    <p:set>
                                      <p:cBhvr>
                                        <p:cTn id="22"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3" presetClass="emph" presetSubtype="0" fill="hold" grpId="3" nodeType="clickEffect">
                                  <p:stCondLst>
                                    <p:cond delay="0"/>
                                  </p:stCondLst>
                                  <p:iterate type="lt">
                                    <p:tmPct val="0"/>
                                  </p:iterate>
                                  <p:childTnLst>
                                    <p:animClr clrSpc="hsl" dir="cw">
                                      <p:cBhvr override="childStyle">
                                        <p:cTn id="26" dur="500" fill="hold"/>
                                        <p:tgtEl>
                                          <p:spTgt spid="4">
                                            <p:txEl>
                                              <p:pRg st="0" end="0"/>
                                            </p:txEl>
                                          </p:spTgt>
                                        </p:tgtEl>
                                        <p:attrNameLst>
                                          <p:attrName>style.color</p:attrName>
                                        </p:attrNameLst>
                                      </p:cBhvr>
                                      <p:by>
                                        <p:hsl h="10842353" s="0" l="0"/>
                                      </p:by>
                                    </p:animClr>
                                    <p:animClr clrSpc="hsl" dir="cw">
                                      <p:cBhvr>
                                        <p:cTn id="27" dur="500" fill="hold"/>
                                        <p:tgtEl>
                                          <p:spTgt spid="4">
                                            <p:txEl>
                                              <p:pRg st="0" end="0"/>
                                            </p:txEl>
                                          </p:spTgt>
                                        </p:tgtEl>
                                        <p:attrNameLst>
                                          <p:attrName>fillcolor</p:attrName>
                                        </p:attrNameLst>
                                      </p:cBhvr>
                                      <p:by>
                                        <p:hsl h="10842353" s="0" l="0"/>
                                      </p:by>
                                    </p:animClr>
                                    <p:animClr clrSpc="hsl" dir="cw">
                                      <p:cBhvr>
                                        <p:cTn id="28" dur="500" fill="hold"/>
                                        <p:tgtEl>
                                          <p:spTgt spid="4">
                                            <p:txEl>
                                              <p:pRg st="0" end="0"/>
                                            </p:txEl>
                                          </p:spTgt>
                                        </p:tgtEl>
                                        <p:attrNameLst>
                                          <p:attrName>stroke.color</p:attrName>
                                        </p:attrNameLst>
                                      </p:cBhvr>
                                      <p:by>
                                        <p:hsl h="10842353" s="0" l="0"/>
                                      </p:by>
                                    </p:animClr>
                                    <p:set>
                                      <p:cBhvr>
                                        <p:cTn id="29" dur="500" fill="hold"/>
                                        <p:tgtEl>
                                          <p:spTgt spid="4">
                                            <p:txEl>
                                              <p:pRg st="0" end="0"/>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8"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5000" fill="hold"/>
                                        <p:tgtEl>
                                          <p:spTgt spid="2"/>
                                        </p:tgtEl>
                                        <p:attrNameLst>
                                          <p:attrName>ppt_x</p:attrName>
                                        </p:attrNameLst>
                                      </p:cBhvr>
                                      <p:tavLst>
                                        <p:tav tm="0">
                                          <p:val>
                                            <p:strVal val="#ppt_x"/>
                                          </p:val>
                                        </p:tav>
                                        <p:tav tm="100000">
                                          <p:val>
                                            <p:strVal val="#ppt_x"/>
                                          </p:val>
                                        </p:tav>
                                      </p:tavLst>
                                    </p:anim>
                                    <p:anim calcmode="lin" valueType="num">
                                      <p:cBhvr>
                                        <p:cTn id="35"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xit" presetSubtype="0" fill="hold" nodeType="clickEffect">
                                  <p:stCondLst>
                                    <p:cond delay="0"/>
                                  </p:stCondLst>
                                  <p:childTnLst>
                                    <p:anim calcmode="lin" valueType="num">
                                      <p:cBhvr>
                                        <p:cTn id="39" dur="1000"/>
                                        <p:tgtEl>
                                          <p:spTgt spid="2"/>
                                        </p:tgtEl>
                                        <p:attrNameLst>
                                          <p:attrName>ppt_w</p:attrName>
                                        </p:attrNameLst>
                                      </p:cBhvr>
                                      <p:tavLst>
                                        <p:tav tm="0">
                                          <p:val>
                                            <p:strVal val="ppt_w"/>
                                          </p:val>
                                        </p:tav>
                                        <p:tav tm="100000">
                                          <p:val>
                                            <p:strVal val="ppt_w*0.70"/>
                                          </p:val>
                                        </p:tav>
                                      </p:tavLst>
                                    </p:anim>
                                    <p:anim calcmode="lin" valueType="num">
                                      <p:cBhvr>
                                        <p:cTn id="40" dur="1000"/>
                                        <p:tgtEl>
                                          <p:spTgt spid="2"/>
                                        </p:tgtEl>
                                        <p:attrNameLst>
                                          <p:attrName>ppt_h</p:attrName>
                                        </p:attrNameLst>
                                      </p:cBhvr>
                                      <p:tavLst>
                                        <p:tav tm="0">
                                          <p:val>
                                            <p:strVal val="ppt_h"/>
                                          </p:val>
                                        </p:tav>
                                        <p:tav tm="100000">
                                          <p:val>
                                            <p:strVal val="ppt_h"/>
                                          </p:val>
                                        </p:tav>
                                      </p:tavLst>
                                    </p:anim>
                                    <p:animEffect transition="out" filter="fade">
                                      <p:cBhvr>
                                        <p:cTn id="41" dur="1000"/>
                                        <p:tgtEl>
                                          <p:spTgt spid="2"/>
                                        </p:tgtEl>
                                      </p:cBhvr>
                                    </p:animEffect>
                                    <p:set>
                                      <p:cBhvr>
                                        <p:cTn id="42"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4" grpId="2" build="p"/>
      <p:bldP spid="4" grpId="3"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dotDmnd">
          <a:fgClr>
            <a:schemeClr val="accent5">
              <a:lumMod val="50000"/>
            </a:schemeClr>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2533623" y="5334000"/>
            <a:ext cx="4076757" cy="923330"/>
          </a:xfrm>
          <a:prstGeom prst="rect">
            <a:avLst/>
          </a:prstGeom>
          <a:noFill/>
        </p:spPr>
        <p:txBody>
          <a:bodyPr wrap="none" lIns="91440" tIns="45720" rIns="91440" bIns="45720">
            <a:spAutoFit/>
          </a:bodyPr>
          <a:lstStyle/>
          <a:p>
            <a:pPr algn="ctr"/>
            <a:r>
              <a:rPr lang="ar-JO"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السياحة العلاجية </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54982" y="457200"/>
            <a:ext cx="5634037" cy="4500265"/>
          </a:xfrm>
          <a:prstGeom prst="rect">
            <a:avLst/>
          </a:prstGeom>
        </p:spPr>
      </p:pic>
    </p:spTree>
    <p:extLst>
      <p:ext uri="{BB962C8B-B14F-4D97-AF65-F5344CB8AC3E}">
        <p14:creationId xmlns:p14="http://schemas.microsoft.com/office/powerpoint/2010/main" val="29667589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
                                        </p:tgtEl>
                                        <p:attrNameLst>
                                          <p:attrName>ppt_x</p:attrName>
                                          <p:attrName>ppt_y</p:attrName>
                                        </p:attrNameLst>
                                      </p:cBhvr>
                                    </p:animMotion>
                                    <p:animEffect transition="in" filter="fade">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xit" presetSubtype="0" fill="hold" nodeType="clickEffect">
                                  <p:stCondLst>
                                    <p:cond delay="0"/>
                                  </p:stCondLst>
                                  <p:childTnLst>
                                    <p:anim calcmode="lin" valueType="num">
                                      <p:cBhvr>
                                        <p:cTn id="23" dur="1000"/>
                                        <p:tgtEl>
                                          <p:spTgt spid="2"/>
                                        </p:tgtEl>
                                        <p:attrNameLst>
                                          <p:attrName>ppt_w</p:attrName>
                                        </p:attrNameLst>
                                      </p:cBhvr>
                                      <p:tavLst>
                                        <p:tav tm="0">
                                          <p:val>
                                            <p:strVal val="ppt_w"/>
                                          </p:val>
                                        </p:tav>
                                        <p:tav tm="100000">
                                          <p:val>
                                            <p:fltVal val="0"/>
                                          </p:val>
                                        </p:tav>
                                      </p:tavLst>
                                    </p:anim>
                                    <p:anim calcmode="lin" valueType="num">
                                      <p:cBhvr>
                                        <p:cTn id="24" dur="1000"/>
                                        <p:tgtEl>
                                          <p:spTgt spid="2"/>
                                        </p:tgtEl>
                                        <p:attrNameLst>
                                          <p:attrName>ppt_h</p:attrName>
                                        </p:attrNameLst>
                                      </p:cBhvr>
                                      <p:tavLst>
                                        <p:tav tm="0">
                                          <p:val>
                                            <p:strVal val="ppt_h"/>
                                          </p:val>
                                        </p:tav>
                                        <p:tav tm="100000">
                                          <p:val>
                                            <p:fltVal val="0"/>
                                          </p:val>
                                        </p:tav>
                                      </p:tavLst>
                                    </p:anim>
                                    <p:anim calcmode="lin" valueType="num">
                                      <p:cBhvr>
                                        <p:cTn id="25" dur="1000"/>
                                        <p:tgtEl>
                                          <p:spTgt spid="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6" dur="1000"/>
                                        <p:tgtEl>
                                          <p:spTgt spid="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2" presetClass="exit" presetSubtype="0" fill="hold" grpId="1" nodeType="clickEffect">
                                  <p:stCondLst>
                                    <p:cond delay="0"/>
                                  </p:stCondLst>
                                  <p:childTnLst>
                                    <p:animScale>
                                      <p:cBhvr>
                                        <p:cTn id="31" dur="1000" accel="50000">
                                          <p:stCondLst>
                                            <p:cond delay="0"/>
                                          </p:stCondLst>
                                        </p:cTn>
                                        <p:tgtEl>
                                          <p:spTgt spid="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2" dur="1000" accel="50000">
                                          <p:stCondLst>
                                            <p:cond delay="0"/>
                                          </p:stCondLst>
                                        </p:cTn>
                                        <p:tgtEl>
                                          <p:spTgt spid="3"/>
                                        </p:tgtEl>
                                        <p:attrNameLst>
                                          <p:attrName>ppt_x</p:attrName>
                                          <p:attrName>ppt_y</p:attrName>
                                        </p:attrNameLst>
                                      </p:cBhvr>
                                    </p:animMotion>
                                    <p:animEffect transition="out" filter="fade">
                                      <p:cBhvr>
                                        <p:cTn id="33" dur="1000"/>
                                        <p:tgtEl>
                                          <p:spTgt spid="3"/>
                                        </p:tgtEl>
                                      </p:cBhvr>
                                    </p:animEffect>
                                    <p:set>
                                      <p:cBhvr>
                                        <p:cTn id="34"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75">
          <a:fgClr>
            <a:schemeClr val="accent3">
              <a:lumMod val="75000"/>
            </a:schemeClr>
          </a:fgClr>
          <a:bgClr>
            <a:schemeClr val="bg1"/>
          </a:bgClr>
        </a:patt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rot="20755452">
            <a:off x="738308" y="3493606"/>
            <a:ext cx="8229600" cy="1447800"/>
          </a:xfrm>
        </p:spPr>
        <p:txBody>
          <a:bodyPr/>
          <a:lstStyle/>
          <a:p>
            <a:pPr marL="0" indent="0" algn="ctr">
              <a:buNone/>
            </a:pPr>
            <a:r>
              <a:rPr lang="ar-JO" dirty="0" smtClean="0"/>
              <a:t>أسهم وجود الينابيع المعدنية و الجو الصحي وطرق العلاج الطبيعية والتقليدية في تطوير السياحة العلاجية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00"/>
            <a:ext cx="6926580" cy="5029200"/>
          </a:xfrm>
          <a:prstGeom prst="rect">
            <a:avLst/>
          </a:prstGeom>
          <a:effectLst>
            <a:softEdge rad="635000"/>
          </a:effectLst>
        </p:spPr>
      </p:pic>
    </p:spTree>
    <p:extLst>
      <p:ext uri="{BB962C8B-B14F-4D97-AF65-F5344CB8AC3E}">
        <p14:creationId xmlns:p14="http://schemas.microsoft.com/office/powerpoint/2010/main" val="24858738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mph" presetSubtype="0" fill="hold" grpId="1" nodeType="clickEffect">
                                  <p:stCondLst>
                                    <p:cond delay="0"/>
                                  </p:stCondLst>
                                  <p:iterate type="lt">
                                    <p:tmPct val="0"/>
                                  </p:iterate>
                                  <p:childTnLst>
                                    <p:animClr clrSpc="hsl" dir="cw">
                                      <p:cBhvr override="childStyle">
                                        <p:cTn id="14" dur="500" fill="hold"/>
                                        <p:tgtEl>
                                          <p:spTgt spid="5">
                                            <p:txEl>
                                              <p:pRg st="0" end="0"/>
                                            </p:txEl>
                                          </p:spTgt>
                                        </p:tgtEl>
                                        <p:attrNameLst>
                                          <p:attrName>style.color</p:attrName>
                                        </p:attrNameLst>
                                      </p:cBhvr>
                                      <p:by>
                                        <p:hsl h="10842353" s="0" l="0"/>
                                      </p:by>
                                    </p:animClr>
                                    <p:animClr clrSpc="hsl" dir="cw">
                                      <p:cBhvr>
                                        <p:cTn id="15" dur="500" fill="hold"/>
                                        <p:tgtEl>
                                          <p:spTgt spid="5">
                                            <p:txEl>
                                              <p:pRg st="0" end="0"/>
                                            </p:txEl>
                                          </p:spTgt>
                                        </p:tgtEl>
                                        <p:attrNameLst>
                                          <p:attrName>fillcolor</p:attrName>
                                        </p:attrNameLst>
                                      </p:cBhvr>
                                      <p:by>
                                        <p:hsl h="10842353" s="0" l="0"/>
                                      </p:by>
                                    </p:animClr>
                                    <p:animClr clrSpc="hsl" dir="cw">
                                      <p:cBhvr>
                                        <p:cTn id="16" dur="500" fill="hold"/>
                                        <p:tgtEl>
                                          <p:spTgt spid="5">
                                            <p:txEl>
                                              <p:pRg st="0" end="0"/>
                                            </p:txEl>
                                          </p:spTgt>
                                        </p:tgtEl>
                                        <p:attrNameLst>
                                          <p:attrName>stroke.color</p:attrName>
                                        </p:attrNameLst>
                                      </p:cBhvr>
                                      <p:by>
                                        <p:hsl h="10842353" s="0" l="0"/>
                                      </p:by>
                                    </p:animClr>
                                    <p:set>
                                      <p:cBhvr>
                                        <p:cTn id="17" dur="500" fill="hold"/>
                                        <p:tgtEl>
                                          <p:spTgt spid="5">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56" presetClass="exit" presetSubtype="0" fill="hold" grpId="2" nodeType="clickEffect">
                                  <p:stCondLst>
                                    <p:cond delay="0"/>
                                  </p:stCondLst>
                                  <p:iterate type="lt">
                                    <p:tmPct val="10000"/>
                                  </p:iterate>
                                  <p:childTnLst>
                                    <p:anim from="(ppt_w)" to="(-ppt_w*2)" calcmode="lin" valueType="num">
                                      <p:cBhvr rctx="PPT">
                                        <p:cTn id="21" dur="500" autoRev="1">
                                          <p:stCondLst>
                                            <p:cond delay="0"/>
                                          </p:stCondLst>
                                        </p:cTn>
                                        <p:tgtEl>
                                          <p:spTgt spid="5">
                                            <p:txEl>
                                              <p:pRg st="0" end="0"/>
                                            </p:txEl>
                                          </p:spTgt>
                                        </p:tgtEl>
                                        <p:attrNameLst>
                                          <p:attrName>ppt_w</p:attrName>
                                        </p:attrNameLst>
                                      </p:cBhvr>
                                    </p:anim>
                                    <p:anim by="(ppt_w*0.50)" calcmode="lin" valueType="num">
                                      <p:cBhvr>
                                        <p:cTn id="22" dur="500" decel="50000" autoRev="1">
                                          <p:stCondLst>
                                            <p:cond delay="0"/>
                                          </p:stCondLst>
                                        </p:cTn>
                                        <p:tgtEl>
                                          <p:spTgt spid="5">
                                            <p:txEl>
                                              <p:pRg st="0" end="0"/>
                                            </p:txEl>
                                          </p:spTgt>
                                        </p:tgtEl>
                                        <p:attrNameLst>
                                          <p:attrName>ppt_x</p:attrName>
                                        </p:attrNameLst>
                                      </p:cBhvr>
                                    </p:anim>
                                    <p:anim from="(ppt_y)" to="(1+ppt_h/2)" calcmode="lin" valueType="num">
                                      <p:cBhvr>
                                        <p:cTn id="23" dur="1000">
                                          <p:stCondLst>
                                            <p:cond delay="0"/>
                                          </p:stCondLst>
                                        </p:cTn>
                                        <p:tgtEl>
                                          <p:spTgt spid="5">
                                            <p:txEl>
                                              <p:pRg st="0" end="0"/>
                                            </p:txEl>
                                          </p:spTgt>
                                        </p:tgtEl>
                                        <p:attrNameLst>
                                          <p:attrName>ppt_y</p:attrName>
                                        </p:attrNameLst>
                                      </p:cBhvr>
                                    </p:anim>
                                    <p:animRot by="21600000">
                                      <p:cBhvr>
                                        <p:cTn id="24" dur="1000">
                                          <p:stCondLst>
                                            <p:cond delay="0"/>
                                          </p:stCondLst>
                                        </p:cTn>
                                        <p:tgtEl>
                                          <p:spTgt spid="5">
                                            <p:txEl>
                                              <p:pRg st="0" end="0"/>
                                            </p:txEl>
                                          </p:spTgt>
                                        </p:tgtEl>
                                        <p:attrNameLst>
                                          <p:attrName>r</p:attrName>
                                        </p:attrNameLst>
                                      </p:cBhvr>
                                    </p:animRot>
                                    <p:set>
                                      <p:cBhvr>
                                        <p:cTn id="25" dur="1" fill="hold">
                                          <p:stCondLst>
                                            <p:cond delay="999"/>
                                          </p:stCondLst>
                                        </p:cTn>
                                        <p:tgtEl>
                                          <p:spTgt spid="5">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9"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0" fill="hold"/>
                                        <p:tgtEl>
                                          <p:spTgt spid="2"/>
                                        </p:tgtEl>
                                        <p:attrNameLst>
                                          <p:attrName>ppt_w</p:attrName>
                                        </p:attrNameLst>
                                      </p:cBhvr>
                                      <p:tavLst>
                                        <p:tav tm="0" fmla="#ppt_w*sin(2.5*pi*$)">
                                          <p:val>
                                            <p:fltVal val="0"/>
                                          </p:val>
                                        </p:tav>
                                        <p:tav tm="100000">
                                          <p:val>
                                            <p:fltVal val="1"/>
                                          </p:val>
                                        </p:tav>
                                      </p:tavLst>
                                    </p:anim>
                                    <p:anim calcmode="lin" valueType="num">
                                      <p:cBhvr>
                                        <p:cTn id="31"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4" presetClass="emph" presetSubtype="0" fill="hold" nodeType="clickEffect">
                                  <p:stCondLst>
                                    <p:cond delay="0"/>
                                  </p:stCondLst>
                                  <p:childTnLst>
                                    <p:animClr clrSpc="hsl" dir="cw">
                                      <p:cBhvr override="childStyle">
                                        <p:cTn id="35" dur="500" fill="hold"/>
                                        <p:tgtEl>
                                          <p:spTgt spid="2"/>
                                        </p:tgtEl>
                                        <p:attrNameLst>
                                          <p:attrName>style.color</p:attrName>
                                        </p:attrNameLst>
                                      </p:cBhvr>
                                      <p:by>
                                        <p:hsl h="0" s="-12549" l="-25098"/>
                                      </p:by>
                                    </p:animClr>
                                    <p:animClr clrSpc="hsl" dir="cw">
                                      <p:cBhvr>
                                        <p:cTn id="36" dur="500" fill="hold"/>
                                        <p:tgtEl>
                                          <p:spTgt spid="2"/>
                                        </p:tgtEl>
                                        <p:attrNameLst>
                                          <p:attrName>fillcolor</p:attrName>
                                        </p:attrNameLst>
                                      </p:cBhvr>
                                      <p:by>
                                        <p:hsl h="0" s="-12549" l="-25098"/>
                                      </p:by>
                                    </p:animClr>
                                    <p:animClr clrSpc="hsl" dir="cw">
                                      <p:cBhvr>
                                        <p:cTn id="37" dur="500" fill="hold"/>
                                        <p:tgtEl>
                                          <p:spTgt spid="2"/>
                                        </p:tgtEl>
                                        <p:attrNameLst>
                                          <p:attrName>stroke.color</p:attrName>
                                        </p:attrNameLst>
                                      </p:cBhvr>
                                      <p:by>
                                        <p:hsl h="0" s="-12549" l="-25098"/>
                                      </p:by>
                                    </p:animClr>
                                    <p:set>
                                      <p:cBhvr>
                                        <p:cTn id="38" dur="500" fill="hold"/>
                                        <p:tgtEl>
                                          <p:spTgt spid="2"/>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0" presetClass="exit" presetSubtype="0" fill="hold" nodeType="clickEffect">
                                  <p:stCondLst>
                                    <p:cond delay="0"/>
                                  </p:stCondLst>
                                  <p:childTnLst>
                                    <p:animEffect transition="out" filter="wedge">
                                      <p:cBhvr>
                                        <p:cTn id="42" dur="2000"/>
                                        <p:tgtEl>
                                          <p:spTgt spid="2"/>
                                        </p:tgtEl>
                                      </p:cBhvr>
                                    </p:animEffect>
                                    <p:set>
                                      <p:cBhvr>
                                        <p:cTn id="4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5" grpId="2"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laid">
          <a:fgClr>
            <a:srgbClr val="4F3F8B"/>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rot="20941683">
            <a:off x="1854756" y="2967335"/>
            <a:ext cx="5434501" cy="923330"/>
          </a:xfrm>
          <a:prstGeom prst="rect">
            <a:avLst/>
          </a:prstGeom>
          <a:noFill/>
        </p:spPr>
        <p:txBody>
          <a:bodyPr wrap="none" lIns="91440" tIns="45720" rIns="91440" bIns="45720">
            <a:spAutoFit/>
          </a:bodyPr>
          <a:lstStyle/>
          <a:p>
            <a:pPr algn="ctr"/>
            <a:r>
              <a:rPr lang="ar-JO" sz="5400" b="1" cap="all" spc="0" dirty="0" smtClean="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rPr>
              <a:t>الينابيع المعدنية الحارة </a:t>
            </a:r>
            <a:endParaRPr lang="en-US" sz="5400" b="1" cap="all" spc="0" dirty="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5999327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iterate type="lt">
                                    <p:tmPct val="10000"/>
                                  </p:iterate>
                                  <p:childTnLst>
                                    <p:anim from="(ppt_w)" to="(-ppt_w*2)" calcmode="lin" valueType="num">
                                      <p:cBhvr rctx="PPT">
                                        <p:cTn id="6" dur="500" autoRev="1">
                                          <p:stCondLst>
                                            <p:cond delay="0"/>
                                          </p:stCondLst>
                                        </p:cTn>
                                        <p:tgtEl>
                                          <p:spTgt spid="3"/>
                                        </p:tgtEl>
                                        <p:attrNameLst>
                                          <p:attrName>ppt_w</p:attrName>
                                        </p:attrNameLst>
                                      </p:cBhvr>
                                    </p:anim>
                                    <p:anim by="(ppt_w*0.50)" calcmode="lin" valueType="num">
                                      <p:cBhvr>
                                        <p:cTn id="7" dur="500" decel="50000" autoRev="1">
                                          <p:stCondLst>
                                            <p:cond delay="0"/>
                                          </p:stCondLst>
                                        </p:cTn>
                                        <p:tgtEl>
                                          <p:spTgt spid="3"/>
                                        </p:tgtEl>
                                        <p:attrNameLst>
                                          <p:attrName>ppt_x</p:attrName>
                                        </p:attrNameLst>
                                      </p:cBhvr>
                                    </p:anim>
                                    <p:anim from="(ppt_y)" to="(1+ppt_h/2)" calcmode="lin" valueType="num">
                                      <p:cBhvr>
                                        <p:cTn id="8" dur="1000">
                                          <p:stCondLst>
                                            <p:cond delay="0"/>
                                          </p:stCondLst>
                                        </p:cTn>
                                        <p:tgtEl>
                                          <p:spTgt spid="3"/>
                                        </p:tgtEl>
                                        <p:attrNameLst>
                                          <p:attrName>ppt_y</p:attrName>
                                        </p:attrNameLst>
                                      </p:cBhvr>
                                    </p:anim>
                                    <p:animRot by="21600000">
                                      <p:cBhvr>
                                        <p:cTn id="9" dur="1000">
                                          <p:stCondLst>
                                            <p:cond delay="0"/>
                                          </p:stCondLst>
                                        </p:cTn>
                                        <p:tgtEl>
                                          <p:spTgt spid="3"/>
                                        </p:tgtEl>
                                        <p:attrNameLst>
                                          <p:attrName>r</p:attrName>
                                        </p:attrNameLst>
                                      </p:cBhvr>
                                    </p:animRo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wdDnDiag">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1447800" y="5351842"/>
            <a:ext cx="5791970" cy="923330"/>
          </a:xfrm>
          <a:prstGeom prst="rect">
            <a:avLst/>
          </a:prstGeom>
          <a:noFill/>
        </p:spPr>
        <p:txBody>
          <a:bodyPr wrap="none" lIns="91440" tIns="45720" rIns="91440" bIns="45720">
            <a:spAutoFit/>
          </a:bodyPr>
          <a:lstStyle/>
          <a:p>
            <a:pPr algn="ctr"/>
            <a:r>
              <a:rPr lang="ar-JO"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مواقع السياحة في الاردن</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762000"/>
            <a:ext cx="6172200" cy="332898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070881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2" presetClass="exit" presetSubtype="0" fill="hold" nodeType="clickEffect">
                                  <p:stCondLst>
                                    <p:cond delay="0"/>
                                  </p:stCondLst>
                                  <p:childTnLst>
                                    <p:animScale>
                                      <p:cBhvr>
                                        <p:cTn id="22" dur="1000" accel="50000">
                                          <p:stCondLst>
                                            <p:cond delay="0"/>
                                          </p:stCondLst>
                                        </p:cTn>
                                        <p:tgtEl>
                                          <p:spTgt spid="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3" dur="1000" accel="50000">
                                          <p:stCondLst>
                                            <p:cond delay="0"/>
                                          </p:stCondLst>
                                        </p:cTn>
                                        <p:tgtEl>
                                          <p:spTgt spid="5"/>
                                        </p:tgtEl>
                                        <p:attrNameLst>
                                          <p:attrName>ppt_x</p:attrName>
                                          <p:attrName>ppt_y</p:attrName>
                                        </p:attrNameLst>
                                      </p:cBhvr>
                                    </p:animMotion>
                                    <p:animEffect transition="out" filter="fade">
                                      <p:cBhvr>
                                        <p:cTn id="24" dur="1000"/>
                                        <p:tgtEl>
                                          <p:spTgt spid="5"/>
                                        </p:tgtEl>
                                      </p:cBhvr>
                                    </p:animEffect>
                                    <p:set>
                                      <p:cBhvr>
                                        <p:cTn id="25" dur="1" fill="hold">
                                          <p:stCondLst>
                                            <p:cond delay="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5" presetClass="exit" presetSubtype="0" fill="hold" grpId="1" nodeType="clickEffect">
                                  <p:stCondLst>
                                    <p:cond delay="0"/>
                                  </p:stCondLst>
                                  <p:iterate type="lt">
                                    <p:tmPct val="0"/>
                                  </p:iterate>
                                  <p:childTnLst>
                                    <p:animEffect transition="out" filter="fade">
                                      <p:cBhvr>
                                        <p:cTn id="29" dur="1000" accel="50000">
                                          <p:stCondLst>
                                            <p:cond delay="0"/>
                                          </p:stCondLst>
                                        </p:cTn>
                                        <p:tgtEl>
                                          <p:spTgt spid="4"/>
                                        </p:tgtEl>
                                      </p:cBhvr>
                                    </p:animEffect>
                                    <p:anim calcmode="lin" valueType="num">
                                      <p:cBhvr>
                                        <p:cTn id="30" dur="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31" dur="500" decel="50000">
                                          <p:stCondLst>
                                            <p:cond delay="500"/>
                                          </p:stCondLst>
                                        </p:cTn>
                                        <p:tgtEl>
                                          <p:spTgt spid="4"/>
                                        </p:tgtEl>
                                        <p:attrNameLst>
                                          <p:attrName>ppt_y</p:attrName>
                                        </p:attrNameLst>
                                      </p:cBhvr>
                                      <p:tavLst>
                                        <p:tav tm="0">
                                          <p:val>
                                            <p:strVal val="ppt_y"/>
                                          </p:val>
                                        </p:tav>
                                        <p:tav tm="100000">
                                          <p:val>
                                            <p:strVal val="ppt_y-.1"/>
                                          </p:val>
                                        </p:tav>
                                      </p:tavLst>
                                    </p:anim>
                                    <p:anim calcmode="lin" valueType="num">
                                      <p:cBhvr>
                                        <p:cTn id="32" dur="500" accel="50000">
                                          <p:stCondLst>
                                            <p:cond delay="500"/>
                                          </p:stCondLst>
                                        </p:cTn>
                                        <p:tgtEl>
                                          <p:spTgt spid="4"/>
                                        </p:tgtEl>
                                        <p:attrNameLst>
                                          <p:attrName>ppt_x</p:attrName>
                                        </p:attrNameLst>
                                      </p:cBhvr>
                                      <p:tavLst>
                                        <p:tav tm="0">
                                          <p:val>
                                            <p:strVal val="ppt_x"/>
                                          </p:val>
                                        </p:tav>
                                        <p:tav tm="100000">
                                          <p:val>
                                            <p:strVal val="ppt_x+.4"/>
                                          </p:val>
                                        </p:tav>
                                      </p:tavLst>
                                    </p:anim>
                                    <p:anim calcmode="lin" valueType="num">
                                      <p:cBhvr>
                                        <p:cTn id="33" dur="1000"/>
                                        <p:tgtEl>
                                          <p:spTgt spid="4"/>
                                        </p:tgtEl>
                                        <p:attrNameLst>
                                          <p:attrName>ppt_h</p:attrName>
                                        </p:attrNameLst>
                                      </p:cBhvr>
                                      <p:tavLst>
                                        <p:tav tm="0">
                                          <p:val>
                                            <p:strVal val="ppt_h"/>
                                          </p:val>
                                        </p:tav>
                                        <p:tav tm="100000">
                                          <p:val>
                                            <p:strVal val="ppt_h"/>
                                          </p:val>
                                        </p:tav>
                                      </p:tavLst>
                                    </p:anim>
                                    <p:anim calcmode="lin" valueType="num">
                                      <p:cBhvr>
                                        <p:cTn id="34" dur="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500" decel="50000">
                                          <p:stCondLst>
                                            <p:cond delay="500"/>
                                          </p:stCondLst>
                                        </p:cTn>
                                        <p:tgtEl>
                                          <p:spTgt spid="4"/>
                                        </p:tgtEl>
                                        <p:attrNameLst>
                                          <p:attrName>ppt_w</p:attrName>
                                        </p:attrNameLst>
                                      </p:cBhvr>
                                      <p:tavLst>
                                        <p:tav tm="0">
                                          <p:val>
                                            <p:strVal val="ppt_w"/>
                                          </p:val>
                                        </p:tav>
                                        <p:tav tm="100000">
                                          <p:val>
                                            <p:strVal val="ppt_w/.05"/>
                                          </p:val>
                                        </p:tav>
                                      </p:tavLst>
                                    </p:anim>
                                    <p:anim calcmode="lin" valueType="num">
                                      <p:cBhvr>
                                        <p:cTn id="36" dur="500" accel="50000">
                                          <p:stCondLst>
                                            <p:cond delay="500"/>
                                          </p:stCondLst>
                                        </p:cTn>
                                        <p:tgtEl>
                                          <p:spTgt spid="4"/>
                                        </p:tgtEl>
                                        <p:attrNameLst>
                                          <p:attrName>style.rotation</p:attrName>
                                        </p:attrNameLst>
                                      </p:cBhvr>
                                      <p:tavLst>
                                        <p:tav tm="0">
                                          <p:val>
                                            <p:fltVal val="0"/>
                                          </p:val>
                                        </p:tav>
                                        <p:tav tm="100000">
                                          <p:val>
                                            <p:fltVal val="-90"/>
                                          </p:val>
                                        </p:tav>
                                      </p:tavLst>
                                    </p:anim>
                                    <p:set>
                                      <p:cBhvr>
                                        <p:cTn id="3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0">
          <a:fgClr>
            <a:srgbClr val="913984"/>
          </a:fgClr>
          <a:bgClr>
            <a:schemeClr val="bg1"/>
          </a:bgClr>
        </a:patt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381000" y="1981200"/>
            <a:ext cx="8229600" cy="1676400"/>
          </a:xfrm>
        </p:spPr>
        <p:txBody>
          <a:bodyPr/>
          <a:lstStyle/>
          <a:p>
            <a:pPr marL="0" indent="0" algn="r">
              <a:buNone/>
            </a:pPr>
            <a:r>
              <a:rPr lang="ar-JO" dirty="0" smtClean="0"/>
              <a:t>تتواجد في المخيبة شمالا مرورا بحمامات الشونة الشمالية وحمة ابي ذابلة في اربد ثم حمامات ماعين في مادبا وابن حماد في الكرك وحمامات عفرة وبربيطة في الطفيلة.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962400"/>
            <a:ext cx="6726382"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817047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24" presetClass="emph" presetSubtype="0" fill="hold" nodeType="clickEffect">
                                  <p:stCondLst>
                                    <p:cond delay="0"/>
                                  </p:stCondLst>
                                  <p:childTnLst>
                                    <p:animClr clrSpc="hsl" dir="cw">
                                      <p:cBhvr override="childStyle">
                                        <p:cTn id="21" dur="500" fill="hold"/>
                                        <p:tgtEl>
                                          <p:spTgt spid="5"/>
                                        </p:tgtEl>
                                        <p:attrNameLst>
                                          <p:attrName>style.color</p:attrName>
                                        </p:attrNameLst>
                                      </p:cBhvr>
                                      <p:by>
                                        <p:hsl h="0" s="-12549" l="-25098"/>
                                      </p:by>
                                    </p:animClr>
                                    <p:animClr clrSpc="hsl" dir="cw">
                                      <p:cBhvr>
                                        <p:cTn id="22" dur="500" fill="hold"/>
                                        <p:tgtEl>
                                          <p:spTgt spid="5"/>
                                        </p:tgtEl>
                                        <p:attrNameLst>
                                          <p:attrName>fillcolor</p:attrName>
                                        </p:attrNameLst>
                                      </p:cBhvr>
                                      <p:by>
                                        <p:hsl h="0" s="-12549" l="-25098"/>
                                      </p:by>
                                    </p:animClr>
                                    <p:animClr clrSpc="hsl" dir="cw">
                                      <p:cBhvr>
                                        <p:cTn id="23" dur="500" fill="hold"/>
                                        <p:tgtEl>
                                          <p:spTgt spid="5"/>
                                        </p:tgtEl>
                                        <p:attrNameLst>
                                          <p:attrName>stroke.color</p:attrName>
                                        </p:attrNameLst>
                                      </p:cBhvr>
                                      <p:by>
                                        <p:hsl h="0" s="-12549" l="-25098"/>
                                      </p:by>
                                    </p:animClr>
                                    <p:set>
                                      <p:cBhvr>
                                        <p:cTn id="24" dur="500" fill="hold"/>
                                        <p:tgtEl>
                                          <p:spTgt spid="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5" presetClass="emph" presetSubtype="0" fill="hold" grpId="1" nodeType="clickEffect">
                                  <p:stCondLst>
                                    <p:cond delay="0"/>
                                  </p:stCondLst>
                                  <p:childTnLst>
                                    <p:animClr clrSpc="hsl" dir="cw">
                                      <p:cBhvr override="childStyle">
                                        <p:cTn id="28" dur="500" fill="hold"/>
                                        <p:tgtEl>
                                          <p:spTgt spid="4">
                                            <p:txEl>
                                              <p:pRg st="0" end="0"/>
                                            </p:txEl>
                                          </p:spTgt>
                                        </p:tgtEl>
                                        <p:attrNameLst>
                                          <p:attrName>style.color</p:attrName>
                                        </p:attrNameLst>
                                      </p:cBhvr>
                                      <p:by>
                                        <p:hsl h="0" s="-70588" l="0"/>
                                      </p:by>
                                    </p:animClr>
                                    <p:animClr clrSpc="hsl" dir="cw">
                                      <p:cBhvr>
                                        <p:cTn id="29" dur="500" fill="hold"/>
                                        <p:tgtEl>
                                          <p:spTgt spid="4">
                                            <p:txEl>
                                              <p:pRg st="0" end="0"/>
                                            </p:txEl>
                                          </p:spTgt>
                                        </p:tgtEl>
                                        <p:attrNameLst>
                                          <p:attrName>fillcolor</p:attrName>
                                        </p:attrNameLst>
                                      </p:cBhvr>
                                      <p:by>
                                        <p:hsl h="0" s="-70588" l="0"/>
                                      </p:by>
                                    </p:animClr>
                                    <p:animClr clrSpc="hsl" dir="cw">
                                      <p:cBhvr>
                                        <p:cTn id="30" dur="500" fill="hold"/>
                                        <p:tgtEl>
                                          <p:spTgt spid="4">
                                            <p:txEl>
                                              <p:pRg st="0" end="0"/>
                                            </p:txEl>
                                          </p:spTgt>
                                        </p:tgtEl>
                                        <p:attrNameLst>
                                          <p:attrName>stroke.color</p:attrName>
                                        </p:attrNameLst>
                                      </p:cBhvr>
                                      <p:by>
                                        <p:hsl h="0" s="-70588" l="0"/>
                                      </p:by>
                                    </p:animClr>
                                    <p:set>
                                      <p:cBhvr>
                                        <p:cTn id="31" dur="500" fill="hold"/>
                                        <p:tgtEl>
                                          <p:spTgt spid="4">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35" presetClass="exit" presetSubtype="0" fill="hold" grpId="2" nodeType="clickEffect">
                                  <p:stCondLst>
                                    <p:cond delay="0"/>
                                  </p:stCondLst>
                                  <p:childTnLst>
                                    <p:animEffect transition="out" filter="fade">
                                      <p:cBhvr>
                                        <p:cTn id="35" dur="2000"/>
                                        <p:tgtEl>
                                          <p:spTgt spid="4">
                                            <p:txEl>
                                              <p:pRg st="0" end="0"/>
                                            </p:txEl>
                                          </p:spTgt>
                                        </p:tgtEl>
                                      </p:cBhvr>
                                    </p:animEffect>
                                    <p:anim calcmode="lin" valueType="num">
                                      <p:cBhvr>
                                        <p:cTn id="36" dur="2000"/>
                                        <p:tgtEl>
                                          <p:spTgt spid="4">
                                            <p:txEl>
                                              <p:pRg st="0" end="0"/>
                                            </p:txEl>
                                          </p:spTgt>
                                        </p:tgtEl>
                                        <p:attrNameLst>
                                          <p:attrName>style.rotation</p:attrName>
                                        </p:attrNameLst>
                                      </p:cBhvr>
                                      <p:tavLst>
                                        <p:tav tm="0">
                                          <p:val>
                                            <p:fltVal val="0"/>
                                          </p:val>
                                        </p:tav>
                                        <p:tav tm="100000">
                                          <p:val>
                                            <p:fltVal val="720"/>
                                          </p:val>
                                        </p:tav>
                                      </p:tavLst>
                                    </p:anim>
                                    <p:anim calcmode="lin" valueType="num">
                                      <p:cBhvr>
                                        <p:cTn id="37" dur="2000"/>
                                        <p:tgtEl>
                                          <p:spTgt spid="4">
                                            <p:txEl>
                                              <p:pRg st="0" end="0"/>
                                            </p:txEl>
                                          </p:spTgt>
                                        </p:tgtEl>
                                        <p:attrNameLst>
                                          <p:attrName>ppt_h</p:attrName>
                                        </p:attrNameLst>
                                      </p:cBhvr>
                                      <p:tavLst>
                                        <p:tav tm="0">
                                          <p:val>
                                            <p:strVal val="ppt_h"/>
                                          </p:val>
                                        </p:tav>
                                        <p:tav tm="100000">
                                          <p:val>
                                            <p:fltVal val="0"/>
                                          </p:val>
                                        </p:tav>
                                      </p:tavLst>
                                    </p:anim>
                                    <p:anim calcmode="lin" valueType="num">
                                      <p:cBhvr>
                                        <p:cTn id="38" dur="2000"/>
                                        <p:tgtEl>
                                          <p:spTgt spid="4">
                                            <p:txEl>
                                              <p:pRg st="0" end="0"/>
                                            </p:txEl>
                                          </p:spTgt>
                                        </p:tgtEl>
                                        <p:attrNameLst>
                                          <p:attrName>ppt_w</p:attrName>
                                        </p:attrNameLst>
                                      </p:cBhvr>
                                      <p:tavLst>
                                        <p:tav tm="0">
                                          <p:val>
                                            <p:strVal val="ppt_w"/>
                                          </p:val>
                                        </p:tav>
                                        <p:tav tm="100000">
                                          <p:val>
                                            <p:fltVal val="0"/>
                                          </p:val>
                                        </p:tav>
                                      </p:tavLst>
                                    </p:anim>
                                    <p:set>
                                      <p:cBhvr>
                                        <p:cTn id="39"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8" presetClass="exit" presetSubtype="0" fill="hold" nodeType="clickEffect">
                                  <p:stCondLst>
                                    <p:cond delay="0"/>
                                  </p:stCondLst>
                                  <p:childTnLst>
                                    <p:anim calcmode="lin" valueType="num">
                                      <p:cBhvr>
                                        <p:cTn id="43" dur="15000"/>
                                        <p:tgtEl>
                                          <p:spTgt spid="5"/>
                                        </p:tgtEl>
                                        <p:attrNameLst>
                                          <p:attrName>ppt_x</p:attrName>
                                        </p:attrNameLst>
                                      </p:cBhvr>
                                      <p:tavLst>
                                        <p:tav tm="0">
                                          <p:val>
                                            <p:strVal val="ppt_x"/>
                                          </p:val>
                                        </p:tav>
                                        <p:tav tm="100000">
                                          <p:val>
                                            <p:strVal val="ppt_x"/>
                                          </p:val>
                                        </p:tav>
                                      </p:tavLst>
                                    </p:anim>
                                    <p:anim calcmode="lin" valueType="num">
                                      <p:cBhvr>
                                        <p:cTn id="44" dur="15000"/>
                                        <p:tgtEl>
                                          <p:spTgt spid="5"/>
                                        </p:tgtEl>
                                        <p:attrNameLst>
                                          <p:attrName>ppt_y</p:attrName>
                                        </p:attrNameLst>
                                      </p:cBhvr>
                                      <p:tavLst>
                                        <p:tav tm="0">
                                          <p:val>
                                            <p:strVal val="ppt_y-1"/>
                                          </p:val>
                                        </p:tav>
                                        <p:tav tm="100000">
                                          <p:val>
                                            <p:strVal val="ppt_y+1"/>
                                          </p:val>
                                        </p:tav>
                                      </p:tavLst>
                                    </p:anim>
                                    <p:set>
                                      <p:cBhvr>
                                        <p:cTn id="45" dur="1" fill="hold">
                                          <p:stCondLst>
                                            <p:cond delay="1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4" grpId="2"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shingle">
          <a:fgClr>
            <a:srgbClr val="BCC00A"/>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0721571">
            <a:off x="457199" y="3078871"/>
            <a:ext cx="8229600" cy="1143000"/>
          </a:xfrm>
        </p:spPr>
        <p:txBody>
          <a:bodyPr/>
          <a:lstStyle/>
          <a:p>
            <a:r>
              <a:rPr lang="ar-JO" dirty="0" smtClean="0"/>
              <a:t>مياه البحر الميت </a:t>
            </a:r>
            <a:endParaRPr lang="en-US" dirty="0"/>
          </a:p>
        </p:txBody>
      </p:sp>
      <p:sp>
        <p:nvSpPr>
          <p:cNvPr id="3" name="Smiley Face 2"/>
          <p:cNvSpPr/>
          <p:nvPr/>
        </p:nvSpPr>
        <p:spPr>
          <a:xfrm>
            <a:off x="526473" y="304800"/>
            <a:ext cx="1981200" cy="1981200"/>
          </a:xfrm>
          <a:prstGeom prst="smileyFac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002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mph" presetSubtype="0" fill="hold" grpId="2" nodeType="clickEffect">
                                  <p:stCondLst>
                                    <p:cond delay="0"/>
                                  </p:stCondLst>
                                  <p:childTnLst>
                                    <p:anim calcmode="discrete" valueType="str">
                                      <p:cBhvr override="childStyle">
                                        <p:cTn id="14"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xit" presetSubtype="0" fill="hold" grpId="1" nodeType="clickEffect">
                                  <p:stCondLst>
                                    <p:cond delay="0"/>
                                  </p:stCondLst>
                                  <p:childTnLst>
                                    <p:animEffect transition="out" filter="wipe(down)">
                                      <p:cBhvr>
                                        <p:cTn id="18" dur="180" accel="50000">
                                          <p:stCondLst>
                                            <p:cond delay="1820"/>
                                          </p:stCondLst>
                                        </p:cTn>
                                        <p:tgtEl>
                                          <p:spTgt spid="2"/>
                                        </p:tgtEl>
                                      </p:cBhvr>
                                    </p:animEffect>
                                    <p:anim calcmode="lin" valueType="num">
                                      <p:cBhvr>
                                        <p:cTn id="19"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20"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21"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5"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26" dur="26">
                                          <p:stCondLst>
                                            <p:cond delay="620"/>
                                          </p:stCondLst>
                                        </p:cTn>
                                        <p:tgtEl>
                                          <p:spTgt spid="2"/>
                                        </p:tgtEl>
                                      </p:cBhvr>
                                      <p:to x="100000" y="60000"/>
                                    </p:animScale>
                                    <p:animScale>
                                      <p:cBhvr>
                                        <p:cTn id="27" dur="166" decel="50000">
                                          <p:stCondLst>
                                            <p:cond delay="646"/>
                                          </p:stCondLst>
                                        </p:cTn>
                                        <p:tgtEl>
                                          <p:spTgt spid="2"/>
                                        </p:tgtEl>
                                      </p:cBhvr>
                                      <p:to x="100000" y="100000"/>
                                    </p:animScale>
                                    <p:animScale>
                                      <p:cBhvr>
                                        <p:cTn id="28" dur="26">
                                          <p:stCondLst>
                                            <p:cond delay="1312"/>
                                          </p:stCondLst>
                                        </p:cTn>
                                        <p:tgtEl>
                                          <p:spTgt spid="2"/>
                                        </p:tgtEl>
                                      </p:cBhvr>
                                      <p:to x="100000" y="80000"/>
                                    </p:animScale>
                                    <p:animScale>
                                      <p:cBhvr>
                                        <p:cTn id="29" dur="166" decel="50000">
                                          <p:stCondLst>
                                            <p:cond delay="1338"/>
                                          </p:stCondLst>
                                        </p:cTn>
                                        <p:tgtEl>
                                          <p:spTgt spid="2"/>
                                        </p:tgtEl>
                                      </p:cBhvr>
                                      <p:to x="100000" y="100000"/>
                                    </p:animScale>
                                    <p:animScale>
                                      <p:cBhvr>
                                        <p:cTn id="30" dur="26">
                                          <p:stCondLst>
                                            <p:cond delay="1642"/>
                                          </p:stCondLst>
                                        </p:cTn>
                                        <p:tgtEl>
                                          <p:spTgt spid="2"/>
                                        </p:tgtEl>
                                      </p:cBhvr>
                                      <p:to x="100000" y="90000"/>
                                    </p:animScale>
                                    <p:animScale>
                                      <p:cBhvr>
                                        <p:cTn id="31" dur="166" decel="50000">
                                          <p:stCondLst>
                                            <p:cond delay="1668"/>
                                          </p:stCondLst>
                                        </p:cTn>
                                        <p:tgtEl>
                                          <p:spTgt spid="2"/>
                                        </p:tgtEl>
                                      </p:cBhvr>
                                      <p:to x="100000" y="100000"/>
                                    </p:animScale>
                                    <p:animScale>
                                      <p:cBhvr>
                                        <p:cTn id="32" dur="26">
                                          <p:stCondLst>
                                            <p:cond delay="1808"/>
                                          </p:stCondLst>
                                        </p:cTn>
                                        <p:tgtEl>
                                          <p:spTgt spid="2"/>
                                        </p:tgtEl>
                                      </p:cBhvr>
                                      <p:to x="100000" y="95000"/>
                                    </p:animScale>
                                    <p:animScale>
                                      <p:cBhvr>
                                        <p:cTn id="33" dur="166" decel="50000">
                                          <p:stCondLst>
                                            <p:cond delay="1834"/>
                                          </p:stCondLst>
                                        </p:cTn>
                                        <p:tgtEl>
                                          <p:spTgt spid="2"/>
                                        </p:tgtEl>
                                      </p:cBhvr>
                                      <p:to x="100000" y="100000"/>
                                    </p:animScale>
                                    <p:set>
                                      <p:cBhvr>
                                        <p:cTn id="34" dur="1" fill="hold">
                                          <p:stCondLst>
                                            <p:cond delay="1999"/>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2" presetClass="exit" presetSubtype="0" fill="hold" grpId="0" nodeType="clickEffect">
                                  <p:stCondLst>
                                    <p:cond delay="0"/>
                                  </p:stCondLst>
                                  <p:childTnLst>
                                    <p:animScale>
                                      <p:cBhvr>
                                        <p:cTn id="38" dur="1000" accel="50000">
                                          <p:stCondLst>
                                            <p:cond delay="0"/>
                                          </p:stCondLst>
                                        </p:cTn>
                                        <p:tgtEl>
                                          <p:spTgt spid="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9" dur="1000" accel="50000">
                                          <p:stCondLst>
                                            <p:cond delay="0"/>
                                          </p:stCondLst>
                                        </p:cTn>
                                        <p:tgtEl>
                                          <p:spTgt spid="3"/>
                                        </p:tgtEl>
                                        <p:attrNameLst>
                                          <p:attrName>ppt_x</p:attrName>
                                          <p:attrName>ppt_y</p:attrName>
                                        </p:attrNameLst>
                                      </p:cBhvr>
                                    </p:animMotion>
                                    <p:animEffect transition="out" filter="fade">
                                      <p:cBhvr>
                                        <p:cTn id="40" dur="1000"/>
                                        <p:tgtEl>
                                          <p:spTgt spid="3"/>
                                        </p:tgtEl>
                                      </p:cBhvr>
                                    </p:animEffect>
                                    <p:set>
                                      <p:cBhvr>
                                        <p:cTn id="41"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112430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lgCheck">
          <a:fgClr>
            <a:srgbClr val="2794A3"/>
          </a:fgClr>
          <a:bgClr>
            <a:schemeClr val="bg1"/>
          </a:bgClr>
        </a:patt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a:xfrm>
            <a:off x="457200" y="1600201"/>
            <a:ext cx="8229600" cy="1981200"/>
          </a:xfrm>
        </p:spPr>
        <p:txBody>
          <a:bodyPr/>
          <a:lstStyle/>
          <a:p>
            <a:pPr marL="0" indent="0" algn="ctr">
              <a:buNone/>
            </a:pPr>
            <a:r>
              <a:rPr lang="ar-JO" dirty="0" smtClean="0">
                <a:solidFill>
                  <a:srgbClr val="000066"/>
                </a:solidFill>
              </a:rPr>
              <a:t>تعد منطقة علاجية يقصدها السياح من مختلف الدول بسبب الخصائص الطبيعية في ماء وطين البحر الميت الذي اغناها بكافة اشكال المعادن والاملاح</a:t>
            </a:r>
            <a:endParaRPr lang="en-US" dirty="0">
              <a:solidFill>
                <a:srgbClr val="000066"/>
              </a:solidFill>
            </a:endParaRPr>
          </a:p>
        </p:txBody>
      </p:sp>
      <p:sp>
        <p:nvSpPr>
          <p:cNvPr id="5" name="Heart 4"/>
          <p:cNvSpPr/>
          <p:nvPr/>
        </p:nvSpPr>
        <p:spPr>
          <a:xfrm>
            <a:off x="1676400" y="3810000"/>
            <a:ext cx="2209800" cy="2133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4775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xit" presetSubtype="10" fill="hold" grpId="0" nodeType="clickEffect">
                                  <p:stCondLst>
                                    <p:cond delay="0"/>
                                  </p:stCondLst>
                                  <p:childTnLst>
                                    <p:anim calcmode="lin" valueType="num">
                                      <p:cBhvr>
                                        <p:cTn id="14" dur="5000"/>
                                        <p:tgtEl>
                                          <p:spTgt spid="5"/>
                                        </p:tgtEl>
                                        <p:attrNameLst>
                                          <p:attrName>ppt_h</p:attrName>
                                        </p:attrNameLst>
                                      </p:cBhvr>
                                      <p:tavLst>
                                        <p:tav tm="0">
                                          <p:val>
                                            <p:strVal val="ppt_h"/>
                                          </p:val>
                                        </p:tav>
                                        <p:tav tm="100000">
                                          <p:val>
                                            <p:strVal val="ppt_h"/>
                                          </p:val>
                                        </p:tav>
                                      </p:tavLst>
                                    </p:anim>
                                    <p:anim calcmode="lin" valueType="num">
                                      <p:cBhvr>
                                        <p:cTn id="15" dur="5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rot="21116909">
            <a:off x="1432210" y="334225"/>
            <a:ext cx="4758034" cy="1200329"/>
          </a:xfrm>
          <a:prstGeom prst="rect">
            <a:avLst/>
          </a:prstGeom>
        </p:spPr>
        <p:style>
          <a:lnRef idx="0">
            <a:scrgbClr r="0" g="0" b="0"/>
          </a:lnRef>
          <a:fillRef idx="1002">
            <a:schemeClr val="dk1"/>
          </a:fillRef>
          <a:effectRef idx="0">
            <a:scrgbClr r="0" g="0" b="0"/>
          </a:effectRef>
          <a:fontRef idx="major"/>
        </p:style>
        <p:txBody>
          <a:bodyPr wrap="none" lIns="91440" tIns="45720" rIns="91440" bIns="45720">
            <a:spAutoFit/>
          </a:bodyPr>
          <a:lstStyle/>
          <a:p>
            <a:pPr algn="ctr"/>
            <a:r>
              <a:rPr lang="ar-JO"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السياحة البيئية </a:t>
            </a:r>
            <a:endPar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0"/>
            <a:ext cx="9144000" cy="47244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mph" presetSubtype="0" fill="hold" grpId="1" nodeType="clickEffect">
                                  <p:stCondLst>
                                    <p:cond delay="0"/>
                                  </p:stCondLst>
                                  <p:iterate type="lt">
                                    <p:tmPct val="10000"/>
                                  </p:iterate>
                                  <p:childTnLst>
                                    <p:set>
                                      <p:cBhvr override="childStyle">
                                        <p:cTn id="14" dur="500" autoRev="1" fill="hold"/>
                                        <p:tgtEl>
                                          <p:spTgt spid="6"/>
                                        </p:tgtEl>
                                        <p:attrNameLst>
                                          <p:attrName>style.color</p:attrName>
                                        </p:attrNameLst>
                                      </p:cBhvr>
                                      <p:to>
                                        <p:clrVal>
                                          <a:schemeClr val="accent2"/>
                                        </p:clrVal>
                                      </p:to>
                                    </p:set>
                                    <p:set>
                                      <p:cBhvr>
                                        <p:cTn id="15" dur="500" autoRev="1" fill="hold"/>
                                        <p:tgtEl>
                                          <p:spTgt spid="6"/>
                                        </p:tgtEl>
                                        <p:attrNameLst>
                                          <p:attrName>fillcolor</p:attrName>
                                        </p:attrNameLst>
                                      </p:cBhvr>
                                      <p:to>
                                        <p:clrVal>
                                          <a:schemeClr val="accent2"/>
                                        </p:clrVal>
                                      </p:to>
                                    </p:set>
                                    <p:set>
                                      <p:cBhvr>
                                        <p:cTn id="16" dur="500" autoRev="1" fill="hold"/>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2" nodeType="clickEffect">
                                  <p:stCondLst>
                                    <p:cond delay="0"/>
                                  </p:stCondLst>
                                  <p:iterate type="lt">
                                    <p:tmPct val="0"/>
                                  </p:iterate>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41" presetClass="exit" presetSubtype="0" fill="hold" grpId="4" nodeType="clickEffect">
                                  <p:stCondLst>
                                    <p:cond delay="0"/>
                                  </p:stCondLst>
                                  <p:iterate type="lt">
                                    <p:tmPct val="10000"/>
                                  </p:iterate>
                                  <p:childTnLst>
                                    <p:anim calcmode="lin" valueType="num">
                                      <p:cBhvr>
                                        <p:cTn id="25" dur="500"/>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6" dur="500"/>
                                        <p:tgtEl>
                                          <p:spTgt spid="6"/>
                                        </p:tgtEl>
                                        <p:attrNameLst>
                                          <p:attrName>ppt_y</p:attrName>
                                        </p:attrNameLst>
                                      </p:cBhvr>
                                      <p:tavLst>
                                        <p:tav tm="0">
                                          <p:val>
                                            <p:strVal val="ppt_y"/>
                                          </p:val>
                                        </p:tav>
                                        <p:tav tm="100000">
                                          <p:val>
                                            <p:strVal val="ppt_y"/>
                                          </p:val>
                                        </p:tav>
                                      </p:tavLst>
                                    </p:anim>
                                    <p:anim calcmode="lin" valueType="num">
                                      <p:cBhvr>
                                        <p:cTn id="27" dur="500"/>
                                        <p:tgtEl>
                                          <p:spTgt spid="6"/>
                                        </p:tgtEl>
                                        <p:attrNameLst>
                                          <p:attrName>ppt_h</p:attrName>
                                        </p:attrNameLst>
                                      </p:cBhvr>
                                      <p:tavLst>
                                        <p:tav tm="0">
                                          <p:val>
                                            <p:strVal val="ppt_h"/>
                                          </p:val>
                                        </p:tav>
                                        <p:tav tm="50000">
                                          <p:val>
                                            <p:strVal val="ppt_h+.01"/>
                                          </p:val>
                                        </p:tav>
                                        <p:tav tm="100000">
                                          <p:val>
                                            <p:strVal val="ppt_h/10"/>
                                          </p:val>
                                        </p:tav>
                                      </p:tavLst>
                                    </p:anim>
                                    <p:anim calcmode="lin" valueType="num">
                                      <p:cBhvr>
                                        <p:cTn id="28" dur="500"/>
                                        <p:tgtEl>
                                          <p:spTgt spid="6"/>
                                        </p:tgtEl>
                                        <p:attrNameLst>
                                          <p:attrName>ppt_w</p:attrName>
                                        </p:attrNameLst>
                                      </p:cBhvr>
                                      <p:tavLst>
                                        <p:tav tm="0">
                                          <p:val>
                                            <p:strVal val="ppt_w"/>
                                          </p:val>
                                        </p:tav>
                                        <p:tav tm="50000">
                                          <p:val>
                                            <p:strVal val="ppt_w+.01"/>
                                          </p:val>
                                        </p:tav>
                                        <p:tav tm="100000">
                                          <p:val>
                                            <p:strVal val="ppt_w/10"/>
                                          </p:val>
                                        </p:tav>
                                      </p:tavLst>
                                    </p:anim>
                                    <p:animEffect transition="out" filter="fade">
                                      <p:cBhvr>
                                        <p:cTn id="29" dur="500" tmFilter="0,0; .5, 0; 1, 1"/>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4"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04800" y="1600200"/>
            <a:ext cx="9789859" cy="34163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JO" sz="5400" b="1" cap="all" dirty="0" smtClean="0">
                <a:ln w="0"/>
                <a:solidFill>
                  <a:schemeClr val="tx1">
                    <a:lumMod val="95000"/>
                    <a:lumOff val="5000"/>
                  </a:schemeClr>
                </a:solidFill>
                <a:effectLst>
                  <a:reflection blurRad="12700" stA="50000" endPos="50000" dist="5000" dir="5400000" sy="-100000" rotWithShape="0"/>
                </a:effectLst>
              </a:rPr>
              <a:t>نظرًا لتوافر عناصر السياحة البيئية في </a:t>
            </a:r>
          </a:p>
          <a:p>
            <a:pPr algn="ctr"/>
            <a:r>
              <a:rPr lang="ar-JO" sz="5400" b="1" cap="all" spc="0" dirty="0" smtClean="0">
                <a:ln w="0"/>
                <a:solidFill>
                  <a:schemeClr val="tx1">
                    <a:lumMod val="95000"/>
                    <a:lumOff val="5000"/>
                  </a:schemeClr>
                </a:solidFill>
                <a:effectLst>
                  <a:reflection blurRad="12700" stA="50000" endPos="50000" dist="5000" dir="5400000" sy="-100000" rotWithShape="0"/>
                </a:effectLst>
              </a:rPr>
              <a:t>الأردن من تنوع للمناخ ، البيئة </a:t>
            </a:r>
            <a:r>
              <a:rPr lang="ar-JO" sz="5400" b="1" cap="all" spc="0" dirty="0" err="1" smtClean="0">
                <a:ln w="0"/>
                <a:solidFill>
                  <a:schemeClr val="tx1">
                    <a:lumMod val="95000"/>
                    <a:lumOff val="5000"/>
                  </a:schemeClr>
                </a:solidFill>
                <a:effectLst>
                  <a:reflection blurRad="12700" stA="50000" endPos="50000" dist="5000" dir="5400000" sy="-100000" rotWithShape="0"/>
                </a:effectLst>
              </a:rPr>
              <a:t>التضارسية</a:t>
            </a:r>
            <a:r>
              <a:rPr lang="ar-JO" sz="5400" b="1" cap="all" spc="0" dirty="0" smtClean="0">
                <a:ln w="0"/>
                <a:solidFill>
                  <a:schemeClr val="tx1">
                    <a:lumMod val="95000"/>
                    <a:lumOff val="5000"/>
                  </a:schemeClr>
                </a:solidFill>
                <a:effectLst>
                  <a:reflection blurRad="12700" stA="50000" endPos="50000" dist="5000" dir="5400000" sy="-100000" rotWithShape="0"/>
                </a:effectLst>
              </a:rPr>
              <a:t> </a:t>
            </a:r>
          </a:p>
          <a:p>
            <a:pPr algn="ctr"/>
            <a:r>
              <a:rPr lang="ar-JO" sz="5400" b="1" cap="all" dirty="0" smtClean="0">
                <a:ln w="0"/>
                <a:solidFill>
                  <a:schemeClr val="tx1">
                    <a:lumMod val="95000"/>
                    <a:lumOff val="5000"/>
                  </a:schemeClr>
                </a:solidFill>
                <a:effectLst>
                  <a:reflection blurRad="12700" stA="50000" endPos="50000" dist="5000" dir="5400000" sy="-100000" rotWithShape="0"/>
                </a:effectLst>
              </a:rPr>
              <a:t>فقد أقيمت العديد من المحميات الطبيعية</a:t>
            </a:r>
          </a:p>
          <a:p>
            <a:pPr algn="ctr"/>
            <a:r>
              <a:rPr lang="ar-JO" sz="5400" b="1" cap="all" spc="0" dirty="0" smtClean="0">
                <a:ln w="0"/>
                <a:solidFill>
                  <a:schemeClr val="tx1">
                    <a:lumMod val="95000"/>
                    <a:lumOff val="5000"/>
                  </a:schemeClr>
                </a:solidFill>
                <a:effectLst>
                  <a:reflection blurRad="12700" stA="50000" endPos="50000" dist="5000" dir="5400000" sy="-100000" rotWithShape="0"/>
                </a:effectLst>
              </a:rPr>
              <a:t>للحفاظ على النباتات والحيوانات البرية</a:t>
            </a:r>
            <a:endParaRPr lang="en-US" sz="5400" b="1" cap="all" spc="0" dirty="0">
              <a:ln w="0"/>
              <a:solidFill>
                <a:schemeClr val="tx1">
                  <a:lumMod val="95000"/>
                  <a:lumOff val="5000"/>
                </a:schemeClr>
              </a:solidFill>
              <a:effectLst>
                <a:reflection blurRad="12700" stA="50000" endPos="50000" dist="5000" dir="5400000" sy="-100000" rotWithShape="0"/>
              </a:effectLst>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mph" presetSubtype="0" grpId="1" nodeType="clickEffect">
                                  <p:stCondLst>
                                    <p:cond delay="0"/>
                                  </p:stCondLst>
                                  <p:childTnLst>
                                    <p:set>
                                      <p:cBhvr override="childStyle">
                                        <p:cTn id="14" dur="500" fill="hold"/>
                                        <p:tgtEl>
                                          <p:spTgt spid="4"/>
                                        </p:tgtEl>
                                        <p:attrNameLst>
                                          <p:attrName>style.color</p:attrName>
                                        </p:attrNameLst>
                                      </p:cBhvr>
                                      <p:to>
                                        <p:clrVal>
                                          <a:srgbClr val="80848E"/>
                                        </p:clrVal>
                                      </p:to>
                                    </p:set>
                                    <p:set>
                                      <p:cBhvr override="childStyle">
                                        <p:cTn id="15" dur="500" fill="hold"/>
                                        <p:tgtEl>
                                          <p:spTgt spid="4"/>
                                        </p:tgtEl>
                                        <p:attrNameLst>
                                          <p:attrName>style.fontStyle</p:attrName>
                                        </p:attrNameLst>
                                      </p:cBhvr>
                                      <p:to>
                                        <p:strVal val="italic"/>
                                      </p:to>
                                    </p:set>
                                    <p:set>
                                      <p:cBhvr>
                                        <p:cTn id="16" dur="500" fill="hold"/>
                                        <p:tgtEl>
                                          <p:spTgt spid="4"/>
                                        </p:tgtEl>
                                        <p:attrNameLst>
                                          <p:attrName>style.fontWeight</p:attrName>
                                        </p:attrNameLst>
                                      </p:cBhvr>
                                      <p:to>
                                        <p:strVal val="bold"/>
                                      </p:to>
                                    </p:set>
                                    <p:set>
                                      <p:cBhvr>
                                        <p:cTn id="17" dur="500" fill="hold"/>
                                        <p:tgtEl>
                                          <p:spTgt spid="4"/>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54" presetClass="exit" presetSubtype="0" decel="100000" fill="hold" grpId="2" nodeType="clickEffect">
                                  <p:stCondLst>
                                    <p:cond delay="0"/>
                                  </p:stCondLst>
                                  <p:childTnLst>
                                    <p:anim calcmode="lin" valueType="num">
                                      <p:cBhvr>
                                        <p:cTn id="21" dur="500"/>
                                        <p:tgtEl>
                                          <p:spTgt spid="4"/>
                                        </p:tgtEl>
                                        <p:attrNameLst>
                                          <p:attrName>ppt_w</p:attrName>
                                        </p:attrNameLst>
                                      </p:cBhvr>
                                      <p:tavLst>
                                        <p:tav tm="0">
                                          <p:val>
                                            <p:strVal val="ppt_w"/>
                                          </p:val>
                                        </p:tav>
                                        <p:tav tm="100000">
                                          <p:val>
                                            <p:strVal val="ppt_w*0.05"/>
                                          </p:val>
                                        </p:tav>
                                      </p:tavLst>
                                    </p:anim>
                                    <p:anim calcmode="lin" valueType="num">
                                      <p:cBhvr>
                                        <p:cTn id="22" dur="500"/>
                                        <p:tgtEl>
                                          <p:spTgt spid="4"/>
                                        </p:tgtEl>
                                        <p:attrNameLst>
                                          <p:attrName>ppt_h</p:attrName>
                                        </p:attrNameLst>
                                      </p:cBhvr>
                                      <p:tavLst>
                                        <p:tav tm="0">
                                          <p:val>
                                            <p:strVal val="ppt_h"/>
                                          </p:val>
                                        </p:tav>
                                        <p:tav tm="100000">
                                          <p:val>
                                            <p:strVal val="ppt_h"/>
                                          </p:val>
                                        </p:tav>
                                      </p:tavLst>
                                    </p:anim>
                                    <p:anim calcmode="lin" valueType="num">
                                      <p:cBhvr>
                                        <p:cTn id="23" dur="500"/>
                                        <p:tgtEl>
                                          <p:spTgt spid="4"/>
                                        </p:tgtEl>
                                        <p:attrNameLst>
                                          <p:attrName>ppt_x</p:attrName>
                                        </p:attrNameLst>
                                      </p:cBhvr>
                                      <p:tavLst>
                                        <p:tav tm="0">
                                          <p:val>
                                            <p:strVal val="ppt_x"/>
                                          </p:val>
                                        </p:tav>
                                        <p:tav tm="100000">
                                          <p:val>
                                            <p:strVal val="ppt_x-.2"/>
                                          </p:val>
                                        </p:tav>
                                      </p:tavLst>
                                    </p:anim>
                                    <p:anim calcmode="lin" valueType="num">
                                      <p:cBhvr>
                                        <p:cTn id="24" dur="500"/>
                                        <p:tgtEl>
                                          <p:spTgt spid="4"/>
                                        </p:tgtEl>
                                        <p:attrNameLst>
                                          <p:attrName>ppt_y</p:attrName>
                                        </p:attrNameLst>
                                      </p:cBhvr>
                                      <p:tavLst>
                                        <p:tav tm="0">
                                          <p:val>
                                            <p:strVal val="ppt_y"/>
                                          </p:val>
                                        </p:tav>
                                        <p:tav tm="100000">
                                          <p:val>
                                            <p:strVal val="ppt_y"/>
                                          </p:val>
                                        </p:tav>
                                      </p:tavLst>
                                    </p:anim>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9000">
              <a:schemeClr val="accent4">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rot="21043308">
            <a:off x="2788638" y="1494293"/>
            <a:ext cx="4432624"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JO" sz="5400" b="1" dirty="0" smtClean="0">
                <a:ln>
                  <a:prstDash val="solid"/>
                </a:ln>
                <a:solidFill>
                  <a:srgbClr val="660066"/>
                </a:solidFill>
                <a:effectLst>
                  <a:outerShdw blurRad="88000" dist="50800" dir="5040000" algn="tl">
                    <a:schemeClr val="accent4">
                      <a:tint val="80000"/>
                      <a:satMod val="250000"/>
                      <a:alpha val="45000"/>
                    </a:schemeClr>
                  </a:outerShdw>
                </a:effectLst>
              </a:rPr>
              <a:t>سياحة المؤتمرات </a:t>
            </a:r>
            <a:endParaRPr lang="en-US" sz="5400" b="1" cap="none" spc="0" dirty="0" smtClean="0">
              <a:ln>
                <a:prstDash val="solid"/>
              </a:ln>
              <a:solidFill>
                <a:srgbClr val="660066"/>
              </a:solidFill>
              <a:effectLst>
                <a:outerShdw blurRad="88000" dist="50800" dir="5040000" algn="tl">
                  <a:schemeClr val="accent4">
                    <a:tint val="80000"/>
                    <a:satMod val="250000"/>
                    <a:alpha val="45000"/>
                  </a:schemeClr>
                </a:outerShdw>
              </a:effectLst>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1000" y="2971800"/>
            <a:ext cx="5410200" cy="364574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7465 0.06574 C -0.06857 0.07199 -0.07013 0.07454 -0.06562 0.08218 C -0.06284 0.09468 -0.06163 0.10208 -0.05642 0.1125 C -0.05191 0.14259 -0.0585 0.10648 -0.05191 0.12662 C -0.05052 0.13102 -0.05017 0.13611 -0.04895 0.14074 C -0.04409 0.15833 -0.03836 0.175 -0.03072 0.18981 C -0.02812 0.19468 -0.02812 0.19815 -0.02465 0.20162 C -0.01632 0.21019 -0.00677 0.21019 0.00261 0.21319 C 0.01424 0.21667 0.02605 0.22292 0.0375 0.22731 C 0.12414 0.22546 0.12136 0.22847 0.17223 0.22037 C 0.17778 0.21829 0.18351 0.21829 0.18889 0.21551 C 0.19028 0.21481 0.1908 0.21204 0.19202 0.21111 C 0.19566 0.20764 0.20018 0.20648 0.20417 0.20394 C 0.22934 0.16435 0.19809 0.21435 0.22084 0.17593 C 0.22379 0.17106 0.22761 0.16736 0.22987 0.16157 C 0.23247 0.15556 0.2375 0.14306 0.2375 0.14329 C 0.23993 0.12963 0.24237 0.1162 0.24497 0.10301 C 0.24844 0.03634 0.25191 -0.02569 0.22535 -0.0794 C 0.22223 -0.09815 0.21493 -0.11412 0.20712 -0.12894 C 0.20313 -0.13634 0.20278 -0.13958 0.19653 -0.14282 C 0.19167 -0.15093 0.18664 -0.15347 0.17987 -0.15671 C 0.17535 -0.16435 0.16806 -0.16852 0.16164 -0.17106 C 0.15504 -0.17708 0.15105 -0.17986 0.14358 -0.18264 C 0.13282 -0.19352 0.1191 -0.19676 0.10712 -0.2037 C 0.09219 -0.2125 0.07709 -0.21991 0.06164 -0.22708 C 0.05452 -0.23032 0.04618 -0.23681 0.03889 -0.23889 C 0.03629 -0.23981 0.00816 -0.24306 0.00556 -0.24352 C -0.02257 -0.24815 -0.0493 -0.25347 -0.07777 -0.25532 C -0.11527 -0.2537 -0.1368 -0.25625 -0.16857 -0.24144 C -0.17447 -0.23495 -0.18159 -0.23079 -0.18836 -0.22708 C -0.19739 -0.21667 -0.20642 -0.20903 -0.21718 -0.2037 C -0.22066 -0.20208 -0.22291 -0.19676 -0.22621 -0.19444 C -0.24027 -0.18356 -0.25382 -0.16829 -0.2625 -0.14769 C -0.26423 -0.13657 -0.26822 -0.13171 -0.2717 -0.12176 C -0.27517 -0.09815 -0.27048 -0.12569 -0.27621 -0.10532 C -0.27968 -0.09306 -0.27986 -0.08009 -0.28385 -0.06782 C -0.28888 -0.02569 -0.28628 -0.05116 -0.28385 0.04005 C -0.28368 0.04884 -0.28177 0.0588 -0.27777 0.06574 C -0.27586 0.07708 -0.2743 0.08866 -0.27013 0.09861 C -0.26909 0.10579 -0.26493 0.12569 -0.2625 0.13125 C -0.26041 0.13588 -0.25798 0.14005 -0.25642 0.14514 C -0.25538 0.14838 -0.25434 0.15139 -0.25347 0.15463 C -0.25277 0.15764 -0.25277 0.16111 -0.25191 0.16412 C -0.24895 0.17454 -0.24461 0.18449 -0.24132 0.19468 C -0.23819 0.2044 -0.23472 0.21435 -0.22777 0.21806 C -0.22378 0.22685 -0.22066 0.23333 -0.21406 0.23681 C -0.20382 0.25231 -0.20937 0.24537 -0.19739 0.25764 C -0.19618 0.25903 -0.19566 0.26157 -0.19444 0.2625 C -0.19305 0.26389 -0.19132 0.26389 -0.18975 0.26481 C -0.1868 0.2662 -0.18333 0.2669 -0.18072 0.26944 C -0.17656 0.27384 -0.17309 0.28009 -0.16857 0.28356 C -0.15156 0.29676 -0.13211 0.30069 -0.11406 0.30926 C -0.09479 0.30856 -0.05885 0.3088 -0.03524 0.30463 C -0.01857 0.30185 -0.0026 0.28889 0.0132 0.28125 C 0.01823 0.27292 0.02605 0.27338 0.03282 0.26944 C 0.04098 0.25694 0.03039 0.27176 0.04046 0.2625 C 0.0448 0.25856 0.04844 0.25255 0.05261 0.24838 C 0.05417 0.24676 0.05556 0.24537 0.05712 0.24375 C 0.05868 0.24213 0.06164 0.23889 0.06164 0.23912 C 0.06858 0.22315 0.06511 0.2287 0.07084 0.22037 C 0.07327 0.20764 0.07709 0.18264 0.08438 0.17338 C 0.0849 0.17269 0.09289 0.16921 0.09358 0.16898 C 0.10087 0.15671 0.10851 0.16806 0.11476 0.17593 C 0.12223 0.18495 0.12587 0.1912 0.13143 0.20394 C 0.13316 0.20787 0.15053 0.23588 0.15417 0.24144 C 0.1573 0.25718 0.1533 0.23912 0.15868 0.25556 C 0.16112 0.26319 0.16059 0.26782 0.16476 0.27407 C 0.16997 0.30139 0.16823 0.32917 0.16025 0.35394 C 0.15973 0.35787 0.15973 0.36157 0.15868 0.36574 C 0.15452 0.38125 0.14115 0.42523 0.12987 0.43079 C 0.12622 0.43681 0.12431 0.44028 0.11928 0.44306 C 0.10539 0.46273 0.08403 0.47106 0.06615 0.48032 C 0.06025 0.48333 0.05504 0.48796 0.04948 0.49213 C 0.03785 0.49954 0.02396 0.50255 0.01164 0.50602 C -0.01666 0.51319 -0.04236 0.52153 -0.0717 0.52245 C -0.12777 0.52384 -0.18368 0.52407 -0.23975 0.52477 C -0.2625 0.53079 -0.2717 0.52963 -0.30052 0.52963 L -0.30052 0.54375 " pathEditMode="relative" rAng="0" ptsTypes="ffffffffffffffffffffffffffffffffffffffffffffffffffffffffffffffffffffffffffffAA">
                                      <p:cBhvr>
                                        <p:cTn id="18" dur="2000" fill="hold"/>
                                        <p:tgtEl>
                                          <p:spTgt spid="4"/>
                                        </p:tgtEl>
                                        <p:attrNameLst>
                                          <p:attrName>ppt_x</p:attrName>
                                          <p:attrName>ppt_y</p:attrName>
                                        </p:attrNameLst>
                                      </p:cBhvr>
                                      <p:rCtr x="5035" y="7801"/>
                                    </p:animMotion>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grpId="2" nodeType="clickEffect">
                                  <p:stCondLst>
                                    <p:cond delay="0"/>
                                  </p:stCondLst>
                                  <p:childTnLst>
                                    <p:animEffect transition="out" filter="fade">
                                      <p:cBhvr>
                                        <p:cTn id="22" dur="1000"/>
                                        <p:tgtEl>
                                          <p:spTgt spid="4"/>
                                        </p:tgtEl>
                                      </p:cBhvr>
                                    </p:animEffect>
                                    <p:anim calcmode="lin" valueType="num">
                                      <p:cBhvr>
                                        <p:cTn id="23" dur="1000"/>
                                        <p:tgtEl>
                                          <p:spTgt spid="4"/>
                                        </p:tgtEl>
                                        <p:attrNameLst>
                                          <p:attrName>ppt_x</p:attrName>
                                        </p:attrNameLst>
                                      </p:cBhvr>
                                      <p:tavLst>
                                        <p:tav tm="0">
                                          <p:val>
                                            <p:strVal val="ppt_x"/>
                                          </p:val>
                                        </p:tav>
                                        <p:tav tm="100000">
                                          <p:val>
                                            <p:strVal val="ppt_x"/>
                                          </p:val>
                                        </p:tav>
                                      </p:tavLst>
                                    </p:anim>
                                    <p:anim calcmode="lin" valueType="num">
                                      <p:cBhvr>
                                        <p:cTn id="24" dur="100" decel="100000"/>
                                        <p:tgtEl>
                                          <p:spTgt spid="4"/>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zigZag">
          <a:fgClr>
            <a:srgbClr val="CC0099"/>
          </a:fgClr>
          <a:bgClr>
            <a:schemeClr val="bg1"/>
          </a:bgClr>
        </a:patt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ar-JO" b="1" dirty="0" smtClean="0"/>
              <a:t>أرست القيادة الهاشمية الحكيمة أجواء الأمن والاستقرار في الاردن إذ يعود اليها الفضل الكبير في دعم واستضافة العديد من المؤتمرات التي عكست وجه الأردن الحضاري على الساحة الدولية حيث يعود المشاركون إلى بلدانهم وهم يحملون صورة مشرقة عن الاردن وقد ساعدت هذه المؤتمرات على تنشيط الحركة السياحية من خلال زيادة الطلب على الغرف الفندقية والخدمات السياحية . يتركز هذا النوع من السياحة في مناطق محدودة مثل عمان ، البحر الميت، العقبة .</a:t>
            </a:r>
            <a:r>
              <a:rPr lang="ar-JO"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5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5">
                                            <p:txEl>
                                              <p:pRg st="0" end="0"/>
                                            </p:txEl>
                                          </p:spTgt>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35" presetClass="exit" presetSubtype="0" fill="hold" grpId="0" nodeType="clickEffect">
                                  <p:stCondLst>
                                    <p:cond delay="0"/>
                                  </p:stCondLst>
                                  <p:childTnLst>
                                    <p:animEffect transition="out" filter="fade">
                                      <p:cBhvr>
                                        <p:cTn id="12" dur="2000"/>
                                        <p:tgtEl>
                                          <p:spTgt spid="5">
                                            <p:txEl>
                                              <p:pRg st="0" end="0"/>
                                            </p:txEl>
                                          </p:spTgt>
                                        </p:tgtEl>
                                      </p:cBhvr>
                                    </p:animEffect>
                                    <p:anim calcmode="lin" valueType="num">
                                      <p:cBhvr>
                                        <p:cTn id="13" dur="2000"/>
                                        <p:tgtEl>
                                          <p:spTgt spid="5">
                                            <p:txEl>
                                              <p:pRg st="0" end="0"/>
                                            </p:txEl>
                                          </p:spTgt>
                                        </p:tgtEl>
                                        <p:attrNameLst>
                                          <p:attrName>style.rotation</p:attrName>
                                        </p:attrNameLst>
                                      </p:cBhvr>
                                      <p:tavLst>
                                        <p:tav tm="0">
                                          <p:val>
                                            <p:fltVal val="0"/>
                                          </p:val>
                                        </p:tav>
                                        <p:tav tm="100000">
                                          <p:val>
                                            <p:fltVal val="720"/>
                                          </p:val>
                                        </p:tav>
                                      </p:tavLst>
                                    </p:anim>
                                    <p:anim calcmode="lin" valueType="num">
                                      <p:cBhvr>
                                        <p:cTn id="14" dur="2000"/>
                                        <p:tgtEl>
                                          <p:spTgt spid="5">
                                            <p:txEl>
                                              <p:pRg st="0" end="0"/>
                                            </p:txEl>
                                          </p:spTgt>
                                        </p:tgtEl>
                                        <p:attrNameLst>
                                          <p:attrName>ppt_h</p:attrName>
                                        </p:attrNameLst>
                                      </p:cBhvr>
                                      <p:tavLst>
                                        <p:tav tm="0">
                                          <p:val>
                                            <p:strVal val="ppt_h"/>
                                          </p:val>
                                        </p:tav>
                                        <p:tav tm="100000">
                                          <p:val>
                                            <p:fltVal val="0"/>
                                          </p:val>
                                        </p:tav>
                                      </p:tavLst>
                                    </p:anim>
                                    <p:anim calcmode="lin" valueType="num">
                                      <p:cBhvr>
                                        <p:cTn id="15" dur="2000"/>
                                        <p:tgtEl>
                                          <p:spTgt spid="5">
                                            <p:txEl>
                                              <p:pRg st="0" end="0"/>
                                            </p:txEl>
                                          </p:spTgt>
                                        </p:tgtEl>
                                        <p:attrNameLst>
                                          <p:attrName>ppt_w</p:attrName>
                                        </p:attrNameLst>
                                      </p:cBhvr>
                                      <p:tavLst>
                                        <p:tav tm="0">
                                          <p:val>
                                            <p:strVal val="ppt_w"/>
                                          </p:val>
                                        </p:tav>
                                        <p:tav tm="100000">
                                          <p:val>
                                            <p:fltVal val="0"/>
                                          </p:val>
                                        </p:tav>
                                      </p:tavLst>
                                    </p:anim>
                                    <p:set>
                                      <p:cBhvr>
                                        <p:cTn id="16"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ltUpDiag">
          <a:fgClr>
            <a:srgbClr val="996600"/>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rot="3024324">
            <a:off x="3453228" y="2669590"/>
            <a:ext cx="7291467" cy="923330"/>
          </a:xfrm>
          <a:prstGeom prst="rect">
            <a:avLst/>
          </a:prstGeom>
          <a:noFill/>
        </p:spPr>
        <p:txBody>
          <a:bodyPr wrap="square" lIns="91440" tIns="45720" rIns="91440" bIns="45720">
            <a:spAutoFit/>
          </a:bodyPr>
          <a:lstStyle/>
          <a:p>
            <a:pPr algn="ctr"/>
            <a:r>
              <a:rPr lang="ar-JO"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سياحة المعارض والمتاحف </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95683"/>
            <a:ext cx="4412674" cy="4752975"/>
          </a:xfrm>
          <a:prstGeom prst="round2DiagRect">
            <a:avLst>
              <a:gd name="adj1" fmla="val 16667"/>
              <a:gd name="adj2" fmla="val 0"/>
            </a:avLst>
          </a:prstGeom>
          <a:ln w="88900" cap="sq">
            <a:solidFill>
              <a:srgbClr val="FFFFFF"/>
            </a:solidFill>
            <a:miter lim="800000"/>
          </a:ln>
          <a:effectLst>
            <a:innerShdw blurRad="114300">
              <a:prstClr val="black"/>
            </a:innerShdw>
            <a:softEdge rad="31750"/>
          </a:effectLst>
          <a:scene3d>
            <a:camera prst="perspectiveFront"/>
            <a:lightRig rig="threePt" dir="t"/>
          </a:scene3d>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path" presetSubtype="0" accel="50000" decel="50000" fill="hold" grpId="0" nodeType="clickEffect">
                                  <p:stCondLst>
                                    <p:cond delay="0"/>
                                  </p:stCondLst>
                                  <p:childTnLst>
                                    <p:animMotion origin="layout" path="M -0.08455 -0.12616 C -0.08455 -0.01111 -0.04393 0.08218 0.00555 0.08218 C 0.06388 0.08218 0.08489 -0.02176 0.09375 -0.08426 L 0.10295 -0.16805 C 0.11197 -0.23055 0.13437 -0.33426 0.20034 -0.33426 C 0.24253 -0.33426 0.29045 -0.2412 0.29045 -0.12616 C 0.29045 -0.01111 0.24253 0.08218 0.20034 0.08218 C 0.13437 0.08218 0.11197 -0.02176 0.10295 -0.08426 L 0.09375 -0.16805 C 0.08489 -0.23055 0.06388 -0.33426 0.00555 -0.33426 C -0.04393 -0.33426 -0.08455 -0.2412 -0.08455 -0.12616 Z " pathEditMode="relative" rAng="0" ptsTypes="ffFffffFfff">
                                      <p:cBhvr>
                                        <p:cTn id="11" dur="2000" fill="hold"/>
                                        <p:tgtEl>
                                          <p:spTgt spid="4"/>
                                        </p:tgtEl>
                                        <p:attrNameLst>
                                          <p:attrName>ppt_x</p:attrName>
                                          <p:attrName>ppt_y</p:attrName>
                                        </p:attrNameLst>
                                      </p:cBhvr>
                                      <p:rCtr x="18750" y="0"/>
                                    </p:animMotion>
                                  </p:childTnLst>
                                </p:cTn>
                              </p:par>
                            </p:childTnLst>
                          </p:cTn>
                        </p:par>
                      </p:childTnLst>
                    </p:cTn>
                  </p:par>
                  <p:par>
                    <p:cTn id="12" fill="hold">
                      <p:stCondLst>
                        <p:cond delay="indefinite"/>
                      </p:stCondLst>
                      <p:childTnLst>
                        <p:par>
                          <p:cTn id="13" fill="hold">
                            <p:stCondLst>
                              <p:cond delay="0"/>
                            </p:stCondLst>
                            <p:childTnLst>
                              <p:par>
                                <p:cTn id="14" presetID="23" presetClass="exit" presetSubtype="32" fill="hold" grpId="2" nodeType="clickEffect">
                                  <p:stCondLst>
                                    <p:cond delay="0"/>
                                  </p:stCondLst>
                                  <p:childTnLst>
                                    <p:anim calcmode="lin" valueType="num">
                                      <p:cBhvr>
                                        <p:cTn id="15" dur="500"/>
                                        <p:tgtEl>
                                          <p:spTgt spid="4"/>
                                        </p:tgtEl>
                                        <p:attrNameLst>
                                          <p:attrName>ppt_w</p:attrName>
                                        </p:attrNameLst>
                                      </p:cBhvr>
                                      <p:tavLst>
                                        <p:tav tm="0">
                                          <p:val>
                                            <p:strVal val="ppt_w"/>
                                          </p:val>
                                        </p:tav>
                                        <p:tav tm="100000">
                                          <p:val>
                                            <p:fltVal val="0"/>
                                          </p:val>
                                        </p:tav>
                                      </p:tavLst>
                                    </p:anim>
                                    <p:anim calcmode="lin" valueType="num">
                                      <p:cBhvr>
                                        <p:cTn id="16" dur="500"/>
                                        <p:tgtEl>
                                          <p:spTgt spid="4"/>
                                        </p:tgtEl>
                                        <p:attrNameLst>
                                          <p:attrName>ppt_h</p:attrName>
                                        </p:attrNameLst>
                                      </p:cBhvr>
                                      <p:tavLst>
                                        <p:tav tm="0">
                                          <p:val>
                                            <p:strVal val="ppt_h"/>
                                          </p:val>
                                        </p:tav>
                                        <p:tav tm="100000">
                                          <p:val>
                                            <p:fltVal val="0"/>
                                          </p:val>
                                        </p:tav>
                                      </p:tavLst>
                                    </p:anim>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0">
          <a:fgClr>
            <a:srgbClr val="0DBD1E"/>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marL="0" indent="0">
              <a:buNone/>
            </a:pPr>
            <a:r>
              <a:rPr lang="ar-JO" dirty="0" smtClean="0"/>
              <a:t>ازدهرت في السنوات الاخيرة بعض الأنشطة السياحية الجديدة في الأردن التي ترتبط بسياحة المعارض والمتاحف والمهرجانات والتي تقدم سنويا في الأردن مثل المعارض الصناعية والعسكرية(</a:t>
            </a:r>
            <a:r>
              <a:rPr lang="ar-JO" dirty="0" smtClean="0">
                <a:solidFill>
                  <a:srgbClr val="660066"/>
                </a:solidFill>
              </a:rPr>
              <a:t>سوفكس</a:t>
            </a:r>
            <a:r>
              <a:rPr lang="ar-JO" dirty="0" smtClean="0"/>
              <a:t>)، والفنية كمهرجان جرش ، والفحيص الثقافي ، ومتحف الحياة الشعبية . </a:t>
            </a:r>
            <a:endParaRPr lang="ar-JO" dirty="0"/>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trellis">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rot="21253556">
            <a:off x="455767" y="2933638"/>
            <a:ext cx="8315291"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JO"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السياحة الثقافية والتاريخية</a:t>
            </a:r>
            <a:endParaRPr lang="en-US"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444751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8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4479633" y="2967335"/>
            <a:ext cx="1847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5400" b="1" cap="all" spc="0" dirty="0">
              <a:ln w="18415" cmpd="sng">
                <a:solidFill>
                  <a:schemeClr val="tx1">
                    <a:lumMod val="95000"/>
                    <a:lumOff val="5000"/>
                  </a:schemeClr>
                </a:solidFill>
                <a:prstDash val="solid"/>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a:off x="1934447" y="1905000"/>
            <a:ext cx="5219699"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JO"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سياحة الترفيه والترويح</a:t>
            </a:r>
            <a:endParaRPr lang="en-US" sz="5400" b="1" cap="none" spc="0" dirty="0">
              <a:ln w="50800"/>
              <a:solidFill>
                <a:srgbClr val="FFFFFF"/>
              </a:solidFill>
              <a:effectLst/>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073424" y="3463636"/>
            <a:ext cx="5181880" cy="28357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998497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dotDmnd">
          <a:fgClr>
            <a:srgbClr val="3F7E8B"/>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524000"/>
          </a:xfrm>
        </p:spPr>
        <p:txBody>
          <a:bodyPr/>
          <a:lstStyle/>
          <a:p>
            <a:pPr marL="0" indent="0" algn="ctr">
              <a:buNone/>
            </a:pPr>
            <a:r>
              <a:rPr lang="ar-JO" dirty="0" smtClean="0"/>
              <a:t>الهدف منها اوقات الفراغ وممارسة هوايات الصيد والسباحة وتسلق الجبال والتجوال.</a:t>
            </a:r>
          </a:p>
          <a:p>
            <a:pPr marL="0" indent="0" algn="ctr">
              <a:buNone/>
            </a:pPr>
            <a:endParaRPr lang="ar-JO" dirty="0" smtClean="0"/>
          </a:p>
        </p:txBody>
      </p:sp>
    </p:spTree>
    <p:extLst>
      <p:ext uri="{BB962C8B-B14F-4D97-AF65-F5344CB8AC3E}">
        <p14:creationId xmlns:p14="http://schemas.microsoft.com/office/powerpoint/2010/main" val="28383997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xit" presetSubtype="0" fill="hold" grpId="1" nodeType="clickEffect">
                                  <p:stCondLst>
                                    <p:cond delay="0"/>
                                  </p:stCondLst>
                                  <p:childTnLst>
                                    <p:animEffect transition="out" filter="wedge">
                                      <p:cBhvr>
                                        <p:cTn id="24" dur="2000"/>
                                        <p:tgtEl>
                                          <p:spTgt spid="3">
                                            <p:txEl>
                                              <p:pRg st="0" end="0"/>
                                            </p:txEl>
                                          </p:spTgt>
                                        </p:tgtEl>
                                      </p:cBhvr>
                                    </p:animEffect>
                                    <p:set>
                                      <p:cBhvr>
                                        <p:cTn id="25"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sphere">
          <a:fgClr>
            <a:schemeClr val="accent6">
              <a:lumMod val="75000"/>
            </a:schemeClr>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2590800" y="1905000"/>
            <a:ext cx="3414717" cy="2585323"/>
          </a:xfrm>
          <a:prstGeom prst="rect">
            <a:avLst/>
          </a:prstGeom>
          <a:noFill/>
        </p:spPr>
        <p:txBody>
          <a:bodyPr wrap="none" lIns="91440" tIns="45720" rIns="91440" bIns="45720">
            <a:spAutoFit/>
          </a:bodyPr>
          <a:lstStyle/>
          <a:p>
            <a:pPr algn="ctr"/>
            <a:r>
              <a:rPr lang="ar-JO"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عمل الطالبة :</a:t>
            </a:r>
          </a:p>
          <a:p>
            <a:pPr algn="ctr"/>
            <a:r>
              <a:rPr lang="ar-JO"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دانية عماد </a:t>
            </a:r>
          </a:p>
          <a:p>
            <a:pPr algn="ctr"/>
            <a:r>
              <a:rPr lang="ar-JO"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الصف التامن أ</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61909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phere">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5" name="Rectangle 4"/>
          <p:cNvSpPr/>
          <p:nvPr/>
        </p:nvSpPr>
        <p:spPr>
          <a:xfrm>
            <a:off x="1292424" y="2209800"/>
            <a:ext cx="5998758"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JO" sz="5400" b="1" cap="none" spc="0" dirty="0" smtClean="0">
                <a:ln w="50800"/>
                <a:solidFill>
                  <a:srgbClr val="800000"/>
                </a:solidFill>
                <a:effectLst/>
              </a:rPr>
              <a:t>1-آثار الحضارات القديمة </a:t>
            </a:r>
            <a:endParaRPr lang="en-US" sz="5400" b="1" cap="none" spc="0" dirty="0">
              <a:ln w="50800"/>
              <a:solidFill>
                <a:srgbClr val="800000"/>
              </a:solidFill>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3581400"/>
            <a:ext cx="3886200" cy="2514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125909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xit" presetSubtype="0" fill="hold" nodeType="clickEffect">
                                  <p:stCondLst>
                                    <p:cond delay="0"/>
                                  </p:stCondLst>
                                  <p:childTnLst>
                                    <p:animEffect transition="out" filter="wipe(down)">
                                      <p:cBhvr>
                                        <p:cTn id="14" dur="180" accel="50000">
                                          <p:stCondLst>
                                            <p:cond delay="1820"/>
                                          </p:stCondLst>
                                        </p:cTn>
                                        <p:tgtEl>
                                          <p:spTgt spid="7"/>
                                        </p:tgtEl>
                                      </p:cBhvr>
                                    </p:animEffect>
                                    <p:anim calcmode="lin" valueType="num">
                                      <p:cBhvr>
                                        <p:cTn id="15"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16"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17"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22" dur="26">
                                          <p:stCondLst>
                                            <p:cond delay="620"/>
                                          </p:stCondLst>
                                        </p:cTn>
                                        <p:tgtEl>
                                          <p:spTgt spid="7"/>
                                        </p:tgtEl>
                                      </p:cBhvr>
                                      <p:to x="100000" y="60000"/>
                                    </p:animScale>
                                    <p:animScale>
                                      <p:cBhvr>
                                        <p:cTn id="23" dur="166" decel="50000">
                                          <p:stCondLst>
                                            <p:cond delay="64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set>
                                      <p:cBhvr>
                                        <p:cTn id="30" dur="1" fill="hold">
                                          <p:stCondLst>
                                            <p:cond delay="19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1" presetClass="exit" presetSubtype="0" fill="hold" grpId="1" nodeType="clickEffect">
                                  <p:stCondLst>
                                    <p:cond delay="0"/>
                                  </p:stCondLst>
                                  <p:childTnLst>
                                    <p:anim calcmode="lin" valueType="num">
                                      <p:cBhvr>
                                        <p:cTn id="34" dur="1000"/>
                                        <p:tgtEl>
                                          <p:spTgt spid="5"/>
                                        </p:tgtEl>
                                        <p:attrNameLst>
                                          <p:attrName>ppt_w</p:attrName>
                                        </p:attrNameLst>
                                      </p:cBhvr>
                                      <p:tavLst>
                                        <p:tav tm="0">
                                          <p:val>
                                            <p:strVal val="ppt_w"/>
                                          </p:val>
                                        </p:tav>
                                        <p:tav tm="100000">
                                          <p:val>
                                            <p:fltVal val="0"/>
                                          </p:val>
                                        </p:tav>
                                      </p:tavLst>
                                    </p:anim>
                                    <p:anim calcmode="lin" valueType="num">
                                      <p:cBhvr>
                                        <p:cTn id="35" dur="1000"/>
                                        <p:tgtEl>
                                          <p:spTgt spid="5"/>
                                        </p:tgtEl>
                                        <p:attrNameLst>
                                          <p:attrName>ppt_h</p:attrName>
                                        </p:attrNameLst>
                                      </p:cBhvr>
                                      <p:tavLst>
                                        <p:tav tm="0">
                                          <p:val>
                                            <p:strVal val="ppt_h"/>
                                          </p:val>
                                        </p:tav>
                                        <p:tav tm="100000">
                                          <p:val>
                                            <p:fltVal val="0"/>
                                          </p:val>
                                        </p:tav>
                                      </p:tavLst>
                                    </p:anim>
                                    <p:anim calcmode="lin" valueType="num">
                                      <p:cBhvr>
                                        <p:cTn id="36" dur="1000"/>
                                        <p:tgtEl>
                                          <p:spTgt spid="5"/>
                                        </p:tgtEl>
                                        <p:attrNameLst>
                                          <p:attrName>style.rotation</p:attrName>
                                        </p:attrNameLst>
                                      </p:cBhvr>
                                      <p:tavLst>
                                        <p:tav tm="0">
                                          <p:val>
                                            <p:fltVal val="0"/>
                                          </p:val>
                                        </p:tav>
                                        <p:tav tm="100000">
                                          <p:val>
                                            <p:fltVal val="90"/>
                                          </p:val>
                                        </p:tav>
                                      </p:tavLst>
                                    </p:anim>
                                    <p:animEffect transition="out" filter="fade">
                                      <p:cBhvr>
                                        <p:cTn id="37" dur="1000"/>
                                        <p:tgtEl>
                                          <p:spTgt spid="5"/>
                                        </p:tgtEl>
                                      </p:cBhvr>
                                    </p:animEffect>
                                    <p:set>
                                      <p:cBhvr>
                                        <p:cTn id="3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horzBrick">
          <a:fgClr>
            <a:schemeClr val="tx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ar-JO" b="1" dirty="0" smtClean="0">
                <a:solidFill>
                  <a:srgbClr val="0000FF"/>
                </a:solidFill>
              </a:rPr>
              <a:t>التي هي متمثلة البترا و ام قيس وام الجمال والكنائس والأديرة . وتعد البترا درة السياحة الاردنية لما تستقطبه من أعداد كبيرة من السياح للاطلاع على حضارة العرب الانباط الذين اوجدوا طرازا معماريا فريدا من نوعه ؛ تمثل بالنحت الصخري للمدينة الوردية في موقع منيع بين جبال الشراة تقع البترا جنوب العاصمة عمان على بعد 225 كم ومما زاد في اهميتها انها اصبحت من عجائب الدنيا السبع الجديدة عام2007.                          </a:t>
            </a:r>
            <a:endParaRPr lang="en-US" b="1" dirty="0">
              <a:solidFill>
                <a:srgbClr val="0000FF"/>
              </a:solidFill>
            </a:endParaRPr>
          </a:p>
        </p:txBody>
      </p:sp>
    </p:spTree>
    <p:extLst>
      <p:ext uri="{BB962C8B-B14F-4D97-AF65-F5344CB8AC3E}">
        <p14:creationId xmlns:p14="http://schemas.microsoft.com/office/powerpoint/2010/main" val="11275764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086600"/>
          </a:xfrm>
          <a:prstGeom prst="rect">
            <a:avLst/>
          </a:prstGeom>
        </p:spPr>
      </p:pic>
    </p:spTree>
    <p:extLst>
      <p:ext uri="{BB962C8B-B14F-4D97-AF65-F5344CB8AC3E}">
        <p14:creationId xmlns:p14="http://schemas.microsoft.com/office/powerpoint/2010/main" val="3400818841"/>
      </p:ext>
    </p:extLst>
  </p:cSld>
  <p:clrMapOvr>
    <a:masterClrMapping/>
  </p:clrMapOvr>
  <mc:AlternateContent xmlns:mc="http://schemas.openxmlformats.org/markup-compatibility/2006" xmlns:p14="http://schemas.microsoft.com/office/powerpoint/2010/main">
    <mc:Choice Requires="p14">
      <p:transition spd="slow" p14:dur="3900">
        <p14:glitter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nodeType="clickEffect">
                                  <p:stCondLst>
                                    <p:cond delay="0"/>
                                  </p:stCondLst>
                                  <p:childTnLst>
                                    <p:anim calcmode="lin" valueType="num">
                                      <p:cBhvr>
                                        <p:cTn id="18" dur="1000"/>
                                        <p:tgtEl>
                                          <p:spTgt spid="4"/>
                                        </p:tgtEl>
                                        <p:attrNameLst>
                                          <p:attrName>ppt_w</p:attrName>
                                        </p:attrNameLst>
                                      </p:cBhvr>
                                      <p:tavLst>
                                        <p:tav tm="0">
                                          <p:val>
                                            <p:strVal val="ppt_w"/>
                                          </p:val>
                                        </p:tav>
                                        <p:tav tm="100000">
                                          <p:val>
                                            <p:fltVal val="0"/>
                                          </p:val>
                                        </p:tav>
                                      </p:tavLst>
                                    </p:anim>
                                    <p:anim calcmode="lin" valueType="num">
                                      <p:cBhvr>
                                        <p:cTn id="19" dur="1000"/>
                                        <p:tgtEl>
                                          <p:spTgt spid="4"/>
                                        </p:tgtEl>
                                        <p:attrNameLst>
                                          <p:attrName>ppt_h</p:attrName>
                                        </p:attrNameLst>
                                      </p:cBhvr>
                                      <p:tavLst>
                                        <p:tav tm="0">
                                          <p:val>
                                            <p:strVal val="ppt_h"/>
                                          </p:val>
                                        </p:tav>
                                        <p:tav tm="100000">
                                          <p:val>
                                            <p:fltVal val="0"/>
                                          </p:val>
                                        </p:tav>
                                      </p:tavLst>
                                    </p:anim>
                                    <p:anim calcmode="lin" valueType="num">
                                      <p:cBhvr>
                                        <p:cTn id="20" dur="1000"/>
                                        <p:tgtEl>
                                          <p:spTgt spid="4"/>
                                        </p:tgtEl>
                                        <p:attrNameLst>
                                          <p:attrName>style.rotation</p:attrName>
                                        </p:attrNameLst>
                                      </p:cBhvr>
                                      <p:tavLst>
                                        <p:tav tm="0">
                                          <p:val>
                                            <p:fltVal val="0"/>
                                          </p:val>
                                        </p:tav>
                                        <p:tav tm="100000">
                                          <p:val>
                                            <p:fltVal val="90"/>
                                          </p:val>
                                        </p:tav>
                                      </p:tavLst>
                                    </p:anim>
                                    <p:animEffect transition="out" filter="fade">
                                      <p:cBhvr>
                                        <p:cTn id="21" dur="1000"/>
                                        <p:tgtEl>
                                          <p:spTgt spid="4"/>
                                        </p:tgtEl>
                                      </p:cBhvr>
                                    </p:animEffect>
                                    <p:set>
                                      <p:cBhvr>
                                        <p:cTn id="2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ltHorz">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5" name="Heart 4"/>
          <p:cNvSpPr/>
          <p:nvPr/>
        </p:nvSpPr>
        <p:spPr>
          <a:xfrm>
            <a:off x="457200" y="228600"/>
            <a:ext cx="1447800" cy="1219200"/>
          </a:xfrm>
          <a:prstGeom prst="hear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p:cNvSpPr/>
          <p:nvPr/>
        </p:nvSpPr>
        <p:spPr>
          <a:xfrm>
            <a:off x="2514600" y="376535"/>
            <a:ext cx="3741730"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ar-JO" sz="5400" dirty="0" smtClean="0">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القلاع التاريخية </a:t>
            </a:r>
            <a:endParaRPr lang="en-US" sz="5400" b="0" cap="none" spc="0" dirty="0">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endParaRPr>
          </a:p>
        </p:txBody>
      </p:sp>
      <p:sp>
        <p:nvSpPr>
          <p:cNvPr id="8" name="Content Placeholder 7"/>
          <p:cNvSpPr>
            <a:spLocks noGrp="1"/>
          </p:cNvSpPr>
          <p:nvPr>
            <p:ph idx="1"/>
          </p:nvPr>
        </p:nvSpPr>
        <p:spPr>
          <a:xfrm>
            <a:off x="457200" y="1600200"/>
            <a:ext cx="8229600" cy="914400"/>
          </a:xfrm>
        </p:spPr>
        <p:txBody>
          <a:bodyPr/>
          <a:lstStyle/>
          <a:p>
            <a:pPr marL="0" indent="0" algn="ctr">
              <a:buNone/>
            </a:pPr>
            <a:r>
              <a:rPr lang="ar-JO" dirty="0" smtClean="0"/>
              <a:t>قلعة عجلون والكرك و الشوبك</a:t>
            </a:r>
            <a:endParaRPr lang="en-US"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181100" y="2232890"/>
            <a:ext cx="6477000" cy="4080934"/>
          </a:xfrm>
          <a:prstGeom prst="ellipse">
            <a:avLst/>
          </a:prstGeom>
          <a:ln>
            <a:noFill/>
          </a:ln>
          <a:effectLst>
            <a:softEdge rad="112500"/>
          </a:effectLst>
        </p:spPr>
      </p:pic>
    </p:spTree>
    <p:extLst>
      <p:ext uri="{BB962C8B-B14F-4D97-AF65-F5344CB8AC3E}">
        <p14:creationId xmlns:p14="http://schemas.microsoft.com/office/powerpoint/2010/main" val="16187215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5"/>
                                        </p:tgtEl>
                                        <p:attrNameLst>
                                          <p:attrName>ppt_w</p:attrName>
                                        </p:attrNameLst>
                                      </p:cBhvr>
                                      <p:tavLst>
                                        <p:tav tm="0">
                                          <p:val>
                                            <p:strVal val="ppt_w"/>
                                          </p:val>
                                        </p:tav>
                                        <p:tav tm="100000">
                                          <p:val>
                                            <p:fltVal val="0"/>
                                          </p:val>
                                        </p:tav>
                                      </p:tavLst>
                                    </p:anim>
                                    <p:anim calcmode="lin" valueType="num">
                                      <p:cBhvr>
                                        <p:cTn id="38" dur="500"/>
                                        <p:tgtEl>
                                          <p:spTgt spid="5"/>
                                        </p:tgtEl>
                                        <p:attrNameLst>
                                          <p:attrName>ppt_h</p:attrName>
                                        </p:attrNameLst>
                                      </p:cBhvr>
                                      <p:tavLst>
                                        <p:tav tm="0">
                                          <p:val>
                                            <p:strVal val="ppt_h"/>
                                          </p:val>
                                        </p:tav>
                                        <p:tav tm="100000">
                                          <p:val>
                                            <p:fltVal val="0"/>
                                          </p:val>
                                        </p:tav>
                                      </p:tavLst>
                                    </p:anim>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2" presetClass="exit" presetSubtype="4" fill="hold" grpId="1" nodeType="clickEffect">
                                  <p:stCondLst>
                                    <p:cond delay="0"/>
                                  </p:stCondLst>
                                  <p:childTnLst>
                                    <p:anim calcmode="lin" valueType="num">
                                      <p:cBhvr additive="base">
                                        <p:cTn id="44" dur="500"/>
                                        <p:tgtEl>
                                          <p:spTgt spid="6"/>
                                        </p:tgtEl>
                                        <p:attrNameLst>
                                          <p:attrName>ppt_y</p:attrName>
                                        </p:attrNameLst>
                                      </p:cBhvr>
                                      <p:tavLst>
                                        <p:tav tm="0">
                                          <p:val>
                                            <p:strVal val="#ppt_y"/>
                                          </p:val>
                                        </p:tav>
                                        <p:tav tm="100000">
                                          <p:val>
                                            <p:strVal val="#ppt_y+#ppt_h*1.125000"/>
                                          </p:val>
                                        </p:tav>
                                      </p:tavLst>
                                    </p:anim>
                                    <p:animEffect transition="out" filter="wipe(down)">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5" presetClass="exit" presetSubtype="0" fill="hold" grpId="1" nodeType="clickEffect">
                                  <p:stCondLst>
                                    <p:cond delay="0"/>
                                  </p:stCondLst>
                                  <p:childTnLst>
                                    <p:animEffect transition="out" filter="fade">
                                      <p:cBhvr>
                                        <p:cTn id="50" dur="2000"/>
                                        <p:tgtEl>
                                          <p:spTgt spid="8">
                                            <p:txEl>
                                              <p:pRg st="0" end="0"/>
                                            </p:txEl>
                                          </p:spTgt>
                                        </p:tgtEl>
                                      </p:cBhvr>
                                    </p:animEffect>
                                    <p:anim calcmode="lin" valueType="num">
                                      <p:cBhvr>
                                        <p:cTn id="51" dur="2000"/>
                                        <p:tgtEl>
                                          <p:spTgt spid="8">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8">
                                            <p:txEl>
                                              <p:pRg st="0" end="0"/>
                                            </p:txEl>
                                          </p:spTgt>
                                        </p:tgtEl>
                                        <p:attrNameLst>
                                          <p:attrName>ppt_h</p:attrName>
                                        </p:attrNameLst>
                                      </p:cBhvr>
                                      <p:tavLst>
                                        <p:tav tm="0">
                                          <p:val>
                                            <p:strVal val="ppt_h"/>
                                          </p:val>
                                        </p:tav>
                                        <p:tav tm="100000">
                                          <p:val>
                                            <p:strVal val="ppt_h"/>
                                          </p:val>
                                        </p:tav>
                                      </p:tavLst>
                                    </p:anim>
                                    <p:set>
                                      <p:cBhvr>
                                        <p:cTn id="53" dur="1" fill="hold">
                                          <p:stCondLst>
                                            <p:cond delay="1999"/>
                                          </p:stCondLst>
                                        </p:cTn>
                                        <p:tgtEl>
                                          <p:spTgt spid="8">
                                            <p:txEl>
                                              <p:pRg st="0" end="0"/>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500" fill="hold"/>
                                        <p:tgtEl>
                                          <p:spTgt spid="3"/>
                                        </p:tgtEl>
                                        <p:attrNameLst>
                                          <p:attrName>ppt_w</p:attrName>
                                        </p:attrNameLst>
                                      </p:cBhvr>
                                      <p:tavLst>
                                        <p:tav tm="0">
                                          <p:val>
                                            <p:fltVal val="0"/>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animEffect transition="in" filter="fade">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mph" presetSubtype="0" fill="hold" nodeType="clickEffect">
                                  <p:stCondLst>
                                    <p:cond delay="0"/>
                                  </p:stCondLst>
                                  <p:childTnLst>
                                    <p:animClr clrSpc="hsl" dir="cw">
                                      <p:cBhvr override="childStyle">
                                        <p:cTn id="64" dur="500" fill="hold"/>
                                        <p:tgtEl>
                                          <p:spTgt spid="3"/>
                                        </p:tgtEl>
                                        <p:attrNameLst>
                                          <p:attrName>style.color</p:attrName>
                                        </p:attrNameLst>
                                      </p:cBhvr>
                                      <p:by>
                                        <p:hsl h="0" s="-70588" l="0"/>
                                      </p:by>
                                    </p:animClr>
                                    <p:animClr clrSpc="hsl" dir="cw">
                                      <p:cBhvr>
                                        <p:cTn id="65" dur="500" fill="hold"/>
                                        <p:tgtEl>
                                          <p:spTgt spid="3"/>
                                        </p:tgtEl>
                                        <p:attrNameLst>
                                          <p:attrName>fillcolor</p:attrName>
                                        </p:attrNameLst>
                                      </p:cBhvr>
                                      <p:by>
                                        <p:hsl h="0" s="-70588" l="0"/>
                                      </p:by>
                                    </p:animClr>
                                    <p:animClr clrSpc="hsl" dir="cw">
                                      <p:cBhvr>
                                        <p:cTn id="66" dur="500" fill="hold"/>
                                        <p:tgtEl>
                                          <p:spTgt spid="3"/>
                                        </p:tgtEl>
                                        <p:attrNameLst>
                                          <p:attrName>stroke.color</p:attrName>
                                        </p:attrNameLst>
                                      </p:cBhvr>
                                      <p:by>
                                        <p:hsl h="0" s="-70588" l="0"/>
                                      </p:by>
                                    </p:animClr>
                                    <p:set>
                                      <p:cBhvr>
                                        <p:cTn id="67" dur="500" fill="hold"/>
                                        <p:tgtEl>
                                          <p:spTgt spid="3"/>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42" presetClass="exit" presetSubtype="0" fill="hold" nodeType="clickEffect">
                                  <p:stCondLst>
                                    <p:cond delay="0"/>
                                  </p:stCondLst>
                                  <p:childTnLst>
                                    <p:animEffect transition="out" filter="fade">
                                      <p:cBhvr>
                                        <p:cTn id="71" dur="1000"/>
                                        <p:tgtEl>
                                          <p:spTgt spid="3"/>
                                        </p:tgtEl>
                                      </p:cBhvr>
                                    </p:animEffect>
                                    <p:anim calcmode="lin" valueType="num">
                                      <p:cBhvr>
                                        <p:cTn id="72" dur="1000"/>
                                        <p:tgtEl>
                                          <p:spTgt spid="3"/>
                                        </p:tgtEl>
                                        <p:attrNameLst>
                                          <p:attrName>ppt_x</p:attrName>
                                        </p:attrNameLst>
                                      </p:cBhvr>
                                      <p:tavLst>
                                        <p:tav tm="0">
                                          <p:val>
                                            <p:strVal val="ppt_x"/>
                                          </p:val>
                                        </p:tav>
                                        <p:tav tm="100000">
                                          <p:val>
                                            <p:strVal val="ppt_x"/>
                                          </p:val>
                                        </p:tav>
                                      </p:tavLst>
                                    </p:anim>
                                    <p:anim calcmode="lin" valueType="num">
                                      <p:cBhvr>
                                        <p:cTn id="73" dur="1000"/>
                                        <p:tgtEl>
                                          <p:spTgt spid="3"/>
                                        </p:tgtEl>
                                        <p:attrNameLst>
                                          <p:attrName>ppt_y</p:attrName>
                                        </p:attrNameLst>
                                      </p:cBhvr>
                                      <p:tavLst>
                                        <p:tav tm="0">
                                          <p:val>
                                            <p:strVal val="ppt_y"/>
                                          </p:val>
                                        </p:tav>
                                        <p:tav tm="100000">
                                          <p:val>
                                            <p:strVal val="ppt_y+.1"/>
                                          </p:val>
                                        </p:tav>
                                      </p:tavLst>
                                    </p:anim>
                                    <p:set>
                                      <p:cBhvr>
                                        <p:cTn id="74"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build="p"/>
      <p:bldP spid="8"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ashUpDiag">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378833">
            <a:off x="533400" y="2133600"/>
            <a:ext cx="8229600" cy="1143000"/>
          </a:xfrm>
        </p:spPr>
        <p:txBody>
          <a:bodyPr>
            <a:normAutofit/>
          </a:bodyPr>
          <a:lstStyle/>
          <a:p>
            <a:pPr marL="0" indent="0">
              <a:buNone/>
            </a:pPr>
            <a:r>
              <a:rPr lang="ar-JO" dirty="0" smtClean="0"/>
              <a:t>كانت تستخدم لاغراض الاقامة والصيد وخدمة القوافل التجارية مثل قصر الحرانة والقسطل وبرقع والقطرانة وقصير عمرة</a:t>
            </a:r>
          </a:p>
          <a:p>
            <a:pPr marL="0" indent="0">
              <a:buNone/>
            </a:pPr>
            <a:endParaRPr lang="en-US" dirty="0"/>
          </a:p>
        </p:txBody>
      </p:sp>
      <p:sp>
        <p:nvSpPr>
          <p:cNvPr id="4" name="Rectangle 3"/>
          <p:cNvSpPr/>
          <p:nvPr/>
        </p:nvSpPr>
        <p:spPr>
          <a:xfrm>
            <a:off x="2057400" y="5562600"/>
            <a:ext cx="4477509" cy="923330"/>
          </a:xfrm>
          <a:prstGeom prst="rect">
            <a:avLst/>
          </a:prstGeom>
          <a:solidFill>
            <a:schemeClr val="accent2">
              <a:lumMod val="60000"/>
              <a:lumOff val="40000"/>
            </a:schemeClr>
          </a:solidFill>
        </p:spPr>
        <p:txBody>
          <a:bodyPr wrap="none" lIns="91440" tIns="45720" rIns="91440" bIns="45720">
            <a:spAutoFit/>
          </a:bodyPr>
          <a:lstStyle/>
          <a:p>
            <a:pPr algn="ctr"/>
            <a:r>
              <a:rPr lang="ar-JO" sz="5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القصور الصحراوية</a:t>
            </a:r>
            <a:endParaRPr lang="en-US" sz="54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943638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mph" presetSubtype="0" fill="hold" grpId="1" nodeType="clickEffect">
                                  <p:stCondLst>
                                    <p:cond delay="0"/>
                                  </p:stCondLst>
                                  <p:iterate type="lt">
                                    <p:tmPct val="0"/>
                                  </p:iterate>
                                  <p:childTnLst>
                                    <p:animClr clrSpc="hsl" dir="cw">
                                      <p:cBhvr override="childStyle">
                                        <p:cTn id="15" dur="500" fill="hold"/>
                                        <p:tgtEl>
                                          <p:spTgt spid="3">
                                            <p:txEl>
                                              <p:pRg st="0" end="0"/>
                                            </p:txEl>
                                          </p:spTgt>
                                        </p:tgtEl>
                                        <p:attrNameLst>
                                          <p:attrName>style.color</p:attrName>
                                        </p:attrNameLst>
                                      </p:cBhvr>
                                      <p:by>
                                        <p:hsl h="0" s="-12549" l="-25098"/>
                                      </p:by>
                                    </p:animClr>
                                    <p:animClr clrSpc="hsl" dir="cw">
                                      <p:cBhvr>
                                        <p:cTn id="16" dur="500" fill="hold"/>
                                        <p:tgtEl>
                                          <p:spTgt spid="3">
                                            <p:txEl>
                                              <p:pRg st="0" end="0"/>
                                            </p:txEl>
                                          </p:spTgt>
                                        </p:tgtEl>
                                        <p:attrNameLst>
                                          <p:attrName>fillcolor</p:attrName>
                                        </p:attrNameLst>
                                      </p:cBhvr>
                                      <p:by>
                                        <p:hsl h="0" s="-12549" l="-25098"/>
                                      </p:by>
                                    </p:animClr>
                                    <p:animClr clrSpc="hsl" dir="cw">
                                      <p:cBhvr>
                                        <p:cTn id="17" dur="500" fill="hold"/>
                                        <p:tgtEl>
                                          <p:spTgt spid="3">
                                            <p:txEl>
                                              <p:pRg st="0" end="0"/>
                                            </p:txEl>
                                          </p:spTgt>
                                        </p:tgtEl>
                                        <p:attrNameLst>
                                          <p:attrName>stroke.color</p:attrName>
                                        </p:attrNameLst>
                                      </p:cBhvr>
                                      <p:by>
                                        <p:hsl h="0" s="-12549" l="-25098"/>
                                      </p:by>
                                    </p:animClr>
                                    <p:set>
                                      <p:cBhvr>
                                        <p:cTn id="18" dur="500" fill="hold"/>
                                        <p:tgtEl>
                                          <p:spTgt spid="3">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1"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2" nodeType="clickEffect">
                                  <p:stCondLst>
                                    <p:cond delay="0"/>
                                  </p:stCondLst>
                                  <p:childTnLst>
                                    <p:animRot by="120000">
                                      <p:cBhvr>
                                        <p:cTn id="30" dur="100" fill="hold">
                                          <p:stCondLst>
                                            <p:cond delay="0"/>
                                          </p:stCondLst>
                                        </p:cTn>
                                        <p:tgtEl>
                                          <p:spTgt spid="4"/>
                                        </p:tgtEl>
                                        <p:attrNameLst>
                                          <p:attrName>r</p:attrName>
                                        </p:attrNameLst>
                                      </p:cBhvr>
                                    </p:animRot>
                                    <p:animRot by="-240000">
                                      <p:cBhvr>
                                        <p:cTn id="31" dur="200" fill="hold">
                                          <p:stCondLst>
                                            <p:cond delay="200"/>
                                          </p:stCondLst>
                                        </p:cTn>
                                        <p:tgtEl>
                                          <p:spTgt spid="4"/>
                                        </p:tgtEl>
                                        <p:attrNameLst>
                                          <p:attrName>r</p:attrName>
                                        </p:attrNameLst>
                                      </p:cBhvr>
                                    </p:animRot>
                                    <p:animRot by="240000">
                                      <p:cBhvr>
                                        <p:cTn id="32" dur="200" fill="hold">
                                          <p:stCondLst>
                                            <p:cond delay="400"/>
                                          </p:stCondLst>
                                        </p:cTn>
                                        <p:tgtEl>
                                          <p:spTgt spid="4"/>
                                        </p:tgtEl>
                                        <p:attrNameLst>
                                          <p:attrName>r</p:attrName>
                                        </p:attrNameLst>
                                      </p:cBhvr>
                                    </p:animRot>
                                    <p:animRot by="-240000">
                                      <p:cBhvr>
                                        <p:cTn id="33" dur="200" fill="hold">
                                          <p:stCondLst>
                                            <p:cond delay="600"/>
                                          </p:stCondLst>
                                        </p:cTn>
                                        <p:tgtEl>
                                          <p:spTgt spid="4"/>
                                        </p:tgtEl>
                                        <p:attrNameLst>
                                          <p:attrName>r</p:attrName>
                                        </p:attrNameLst>
                                      </p:cBhvr>
                                    </p:animRot>
                                    <p:animRot by="120000">
                                      <p:cBhvr>
                                        <p:cTn id="34" dur="200" fill="hold">
                                          <p:stCondLst>
                                            <p:cond delay="800"/>
                                          </p:stCondLst>
                                        </p:cTn>
                                        <p:tgtEl>
                                          <p:spTgt spid="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5" presetClass="exit" presetSubtype="0" fill="hold" grpId="3" nodeType="clickEffect">
                                  <p:stCondLst>
                                    <p:cond delay="0"/>
                                  </p:stCondLst>
                                  <p:childTnLst>
                                    <p:animEffect transition="out" filter="fade">
                                      <p:cBhvr>
                                        <p:cTn id="38" dur="2000"/>
                                        <p:tgtEl>
                                          <p:spTgt spid="4"/>
                                        </p:tgtEl>
                                      </p:cBhvr>
                                    </p:animEffect>
                                    <p:anim calcmode="lin" valueType="num">
                                      <p:cBhvr>
                                        <p:cTn id="39" dur="2000"/>
                                        <p:tgtEl>
                                          <p:spTgt spid="4"/>
                                        </p:tgtEl>
                                        <p:attrNameLst>
                                          <p:attrName>style.rotation</p:attrName>
                                        </p:attrNameLst>
                                      </p:cBhvr>
                                      <p:tavLst>
                                        <p:tav tm="0">
                                          <p:val>
                                            <p:fltVal val="0"/>
                                          </p:val>
                                        </p:tav>
                                        <p:tav tm="100000">
                                          <p:val>
                                            <p:fltVal val="720"/>
                                          </p:val>
                                        </p:tav>
                                      </p:tavLst>
                                    </p:anim>
                                    <p:anim calcmode="lin" valueType="num">
                                      <p:cBhvr>
                                        <p:cTn id="40" dur="2000"/>
                                        <p:tgtEl>
                                          <p:spTgt spid="4"/>
                                        </p:tgtEl>
                                        <p:attrNameLst>
                                          <p:attrName>ppt_h</p:attrName>
                                        </p:attrNameLst>
                                      </p:cBhvr>
                                      <p:tavLst>
                                        <p:tav tm="0">
                                          <p:val>
                                            <p:strVal val="ppt_h"/>
                                          </p:val>
                                        </p:tav>
                                        <p:tav tm="100000">
                                          <p:val>
                                            <p:fltVal val="0"/>
                                          </p:val>
                                        </p:tav>
                                      </p:tavLst>
                                    </p:anim>
                                    <p:anim calcmode="lin" valueType="num">
                                      <p:cBhvr>
                                        <p:cTn id="41" dur="2000"/>
                                        <p:tgtEl>
                                          <p:spTgt spid="4"/>
                                        </p:tgtEl>
                                        <p:attrNameLst>
                                          <p:attrName>ppt_w</p:attrName>
                                        </p:attrNameLst>
                                      </p:cBhvr>
                                      <p:tavLst>
                                        <p:tav tm="0">
                                          <p:val>
                                            <p:strVal val="ppt_w"/>
                                          </p:val>
                                        </p:tav>
                                        <p:tav tm="100000">
                                          <p:val>
                                            <p:fltVal val="0"/>
                                          </p:val>
                                        </p:tav>
                                      </p:tavLst>
                                    </p:anim>
                                    <p:set>
                                      <p:cBhvr>
                                        <p:cTn id="42" dur="1" fill="hold">
                                          <p:stCondLst>
                                            <p:cond delay="1999"/>
                                          </p:stCondLst>
                                        </p:cTn>
                                        <p:tgtEl>
                                          <p:spTgt spid="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xit" presetSubtype="32" fill="hold" grpId="2" nodeType="clickEffect">
                                  <p:stCondLst>
                                    <p:cond delay="0"/>
                                  </p:stCondLst>
                                  <p:iterate type="lt">
                                    <p:tmPct val="0"/>
                                  </p:iterate>
                                  <p:childTnLst>
                                    <p:animEffect transition="out" filter="box(out)">
                                      <p:cBhvr>
                                        <p:cTn id="46" dur="2000"/>
                                        <p:tgtEl>
                                          <p:spTgt spid="3">
                                            <p:txEl>
                                              <p:pRg st="0" end="0"/>
                                            </p:txEl>
                                          </p:spTgt>
                                        </p:tgtEl>
                                      </p:cBhvr>
                                    </p:animEffect>
                                    <p:set>
                                      <p:cBhvr>
                                        <p:cTn id="4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4" grpId="1" animBg="1"/>
      <p:bldP spid="4" grpId="2" animBg="1"/>
      <p:bldP spid="4"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0"/>
            <a:ext cx="9677400" cy="6858000"/>
          </a:xfrm>
          <a:prstGeom prst="rect">
            <a:avLst/>
          </a:prstGeom>
        </p:spPr>
      </p:pic>
    </p:spTree>
    <p:extLst>
      <p:ext uri="{BB962C8B-B14F-4D97-AF65-F5344CB8AC3E}">
        <p14:creationId xmlns:p14="http://schemas.microsoft.com/office/powerpoint/2010/main" val="118657960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456</Words>
  <Application>Microsoft Office PowerPoint</Application>
  <PresentationFormat>On-screen Show (4:3)</PresentationFormat>
  <Paragraphs>38</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مياه البحر الميت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User</cp:lastModifiedBy>
  <cp:revision>27</cp:revision>
  <dcterms:created xsi:type="dcterms:W3CDTF">2017-05-08T04:12:45Z</dcterms:created>
  <dcterms:modified xsi:type="dcterms:W3CDTF">2017-05-10T11:02:14Z</dcterms:modified>
</cp:coreProperties>
</file>