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8477" autoAdjust="0"/>
    <p:restoredTop sz="94714" autoAdjust="0"/>
  </p:normalViewPr>
  <p:slideViewPr>
    <p:cSldViewPr>
      <p:cViewPr varScale="1">
        <p:scale>
          <a:sx n="54" d="100"/>
          <a:sy n="54" d="100"/>
        </p:scale>
        <p:origin x="-90" y="-5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0A8096-5D15-4099-AA24-3E8BD2D65B53}" type="datetimeFigureOut">
              <a:rPr lang="en-US" smtClean="0"/>
              <a:pPr/>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9FFE7-85B5-4E0B-BAD3-EB5503BD6D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0A8096-5D15-4099-AA24-3E8BD2D65B53}" type="datetimeFigureOut">
              <a:rPr lang="en-US" smtClean="0"/>
              <a:pPr/>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9FFE7-85B5-4E0B-BAD3-EB5503BD6D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0A8096-5D15-4099-AA24-3E8BD2D65B53}" type="datetimeFigureOut">
              <a:rPr lang="en-US" smtClean="0"/>
              <a:pPr/>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9FFE7-85B5-4E0B-BAD3-EB5503BD6D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0A8096-5D15-4099-AA24-3E8BD2D65B53}" type="datetimeFigureOut">
              <a:rPr lang="en-US" smtClean="0"/>
              <a:pPr/>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9FFE7-85B5-4E0B-BAD3-EB5503BD6D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0A8096-5D15-4099-AA24-3E8BD2D65B53}" type="datetimeFigureOut">
              <a:rPr lang="en-US" smtClean="0"/>
              <a:pPr/>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9FFE7-85B5-4E0B-BAD3-EB5503BD6D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0A8096-5D15-4099-AA24-3E8BD2D65B53}" type="datetimeFigureOut">
              <a:rPr lang="en-US" smtClean="0"/>
              <a:pPr/>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19FFE7-85B5-4E0B-BAD3-EB5503BD6D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0A8096-5D15-4099-AA24-3E8BD2D65B53}" type="datetimeFigureOut">
              <a:rPr lang="en-US" smtClean="0"/>
              <a:pPr/>
              <a:t>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19FFE7-85B5-4E0B-BAD3-EB5503BD6D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0A8096-5D15-4099-AA24-3E8BD2D65B53}" type="datetimeFigureOut">
              <a:rPr lang="en-US" smtClean="0"/>
              <a:pPr/>
              <a:t>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19FFE7-85B5-4E0B-BAD3-EB5503BD6D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A8096-5D15-4099-AA24-3E8BD2D65B53}" type="datetimeFigureOut">
              <a:rPr lang="en-US" smtClean="0"/>
              <a:pPr/>
              <a:t>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19FFE7-85B5-4E0B-BAD3-EB5503BD6D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0A8096-5D15-4099-AA24-3E8BD2D65B53}" type="datetimeFigureOut">
              <a:rPr lang="en-US" smtClean="0"/>
              <a:pPr/>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19FFE7-85B5-4E0B-BAD3-EB5503BD6D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0A8096-5D15-4099-AA24-3E8BD2D65B53}" type="datetimeFigureOut">
              <a:rPr lang="en-US" smtClean="0"/>
              <a:pPr/>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19FFE7-85B5-4E0B-BAD3-EB5503BD6D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A8096-5D15-4099-AA24-3E8BD2D65B53}" type="datetimeFigureOut">
              <a:rPr lang="en-US" smtClean="0"/>
              <a:pPr/>
              <a:t>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19FFE7-85B5-4E0B-BAD3-EB5503BD6D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smtClean="0">
                <a:solidFill>
                  <a:schemeClr val="accent4">
                    <a:lumMod val="75000"/>
                  </a:schemeClr>
                </a:solidFill>
              </a:rPr>
              <a:t>السياحة في العالم</a:t>
            </a:r>
            <a:endParaRPr lang="en-US" dirty="0">
              <a:solidFill>
                <a:schemeClr val="accent4">
                  <a:lumMod val="75000"/>
                </a:schemeClr>
              </a:solidFill>
            </a:endParaRPr>
          </a:p>
        </p:txBody>
      </p:sp>
      <p:sp>
        <p:nvSpPr>
          <p:cNvPr id="3" name="Subtitle 2"/>
          <p:cNvSpPr>
            <a:spLocks noGrp="1"/>
          </p:cNvSpPr>
          <p:nvPr>
            <p:ph type="body" idx="1"/>
          </p:nvPr>
        </p:nvSpPr>
        <p:spPr/>
        <p:txBody>
          <a:bodyPr>
            <a:noAutofit/>
          </a:bodyPr>
          <a:lstStyle/>
          <a:p>
            <a:pPr algn="r"/>
            <a:r>
              <a:rPr lang="ar-JO" sz="2400" dirty="0" smtClean="0">
                <a:solidFill>
                  <a:schemeClr val="tx1">
                    <a:lumMod val="95000"/>
                    <a:lumOff val="5000"/>
                  </a:schemeClr>
                </a:solidFill>
              </a:rPr>
              <a:t>تعد السياحة من اجمل الانشطة التي يقوم بها المرء في حياته,من حيث التعرف على ثقافات جديدة وحضارات قديمة,ومشاهدة تاريخ البلاد الاخرى,وزيادة اماكنها الطبيعية الرائعة,فكل مكان على الارض لديه ما يميزه, ولا تكاد تخبو اي دولة من معلم سياحي,يكون بمثابة بصمة ودليل على هويتها.</a:t>
            </a:r>
          </a:p>
        </p:txBody>
      </p:sp>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73050"/>
            <a:ext cx="2438400" cy="1162050"/>
          </a:xfrm>
        </p:spPr>
        <p:txBody>
          <a:bodyPr/>
          <a:lstStyle/>
          <a:p>
            <a:r>
              <a:rPr lang="ar-JO" dirty="0" smtClean="0">
                <a:solidFill>
                  <a:schemeClr val="accent4">
                    <a:lumMod val="75000"/>
                  </a:schemeClr>
                </a:solidFill>
              </a:rPr>
              <a:t>تاج محل في الهند</a:t>
            </a:r>
            <a:endParaRPr lang="en-US" dirty="0">
              <a:solidFill>
                <a:schemeClr val="accent4">
                  <a:lumMod val="75000"/>
                </a:schemeClr>
              </a:solidFill>
            </a:endParaRPr>
          </a:p>
        </p:txBody>
      </p:sp>
      <p:pic>
        <p:nvPicPr>
          <p:cNvPr id="5" name="Content Placeholder 4" descr="تاج.jpg"/>
          <p:cNvPicPr>
            <a:picLocks noGrp="1" noChangeAspect="1"/>
          </p:cNvPicPr>
          <p:nvPr>
            <p:ph idx="1"/>
          </p:nvPr>
        </p:nvPicPr>
        <p:blipFill>
          <a:blip r:embed="rId2"/>
          <a:stretch>
            <a:fillRect/>
          </a:stretch>
        </p:blipFill>
        <p:spPr>
          <a:xfrm>
            <a:off x="1676400" y="3581400"/>
            <a:ext cx="6324600" cy="23621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 Placeholder 3"/>
          <p:cNvSpPr>
            <a:spLocks noGrp="1"/>
          </p:cNvSpPr>
          <p:nvPr>
            <p:ph type="body" sz="half" idx="2"/>
          </p:nvPr>
        </p:nvSpPr>
        <p:spPr>
          <a:xfrm>
            <a:off x="457200" y="1435101"/>
            <a:ext cx="8382000" cy="2070100"/>
          </a:xfrm>
        </p:spPr>
        <p:txBody>
          <a:bodyPr>
            <a:normAutofit/>
          </a:bodyPr>
          <a:lstStyle/>
          <a:p>
            <a:pPr algn="r"/>
            <a:r>
              <a:rPr lang="ar-JO" sz="3200" dirty="0" smtClean="0"/>
              <a:t>يقع في مدينة اغرا, ويعد من ابرز المعالم الرائعة التي بنيت في القرن السابع عشر الميلادي ,اذ يجمع خليطا من الفن المعماري العثماني والفرنسي والهندي, بناه الامبراطور الهندي جيهان شاه تخليدا لزوجته ((ممتاز محل)).</a:t>
            </a:r>
            <a:endParaRPr lang="en-US" sz="3200" dirty="0"/>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73050"/>
            <a:ext cx="2971800" cy="1162050"/>
          </a:xfrm>
        </p:spPr>
        <p:txBody>
          <a:bodyPr/>
          <a:lstStyle/>
          <a:p>
            <a:r>
              <a:rPr lang="ar-JO" dirty="0" smtClean="0"/>
              <a:t>مدينة ماتشو بيتشو في البيرو</a:t>
            </a:r>
            <a:endParaRPr lang="en-US" dirty="0"/>
          </a:p>
        </p:txBody>
      </p:sp>
      <p:pic>
        <p:nvPicPr>
          <p:cNvPr id="5" name="Content Placeholder 4" descr="c.jpg"/>
          <p:cNvPicPr>
            <a:picLocks noGrp="1" noChangeAspect="1"/>
          </p:cNvPicPr>
          <p:nvPr>
            <p:ph idx="1"/>
          </p:nvPr>
        </p:nvPicPr>
        <p:blipFill>
          <a:blip r:embed="rId2"/>
          <a:stretch>
            <a:fillRect/>
          </a:stretch>
        </p:blipFill>
        <p:spPr>
          <a:xfrm>
            <a:off x="2362200" y="3200400"/>
            <a:ext cx="5867400" cy="26630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 Placeholder 3"/>
          <p:cNvSpPr>
            <a:spLocks noGrp="1"/>
          </p:cNvSpPr>
          <p:nvPr>
            <p:ph type="body" sz="half" idx="2"/>
          </p:nvPr>
        </p:nvSpPr>
        <p:spPr>
          <a:xfrm>
            <a:off x="457200" y="1435101"/>
            <a:ext cx="8077200" cy="2070100"/>
          </a:xfrm>
        </p:spPr>
        <p:txBody>
          <a:bodyPr>
            <a:normAutofit/>
          </a:bodyPr>
          <a:lstStyle/>
          <a:p>
            <a:pPr algn="r"/>
            <a:r>
              <a:rPr lang="ar-JO" sz="3200" dirty="0" smtClean="0"/>
              <a:t>بنيت في القرن الخامس عشر الميلادي على يد شعب الانكا,وصنفت في قائمة التراث العالمي,وهي احدى عجائب الدنيا السبع الجديدة.</a:t>
            </a:r>
            <a:endParaRPr lang="en-US" sz="3200" dirty="0"/>
          </a:p>
        </p:txBody>
      </p:sp>
    </p:spTree>
  </p:cSld>
  <p:clrMapOvr>
    <a:masterClrMapping/>
  </p:clrMapOvr>
  <p:transition spd="med">
    <p:cover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3050"/>
            <a:ext cx="3276600" cy="1162050"/>
          </a:xfrm>
        </p:spPr>
        <p:txBody>
          <a:bodyPr/>
          <a:lstStyle/>
          <a:p>
            <a:pPr algn="ctr"/>
            <a:r>
              <a:rPr lang="en-US" dirty="0" smtClean="0"/>
              <a:t/>
            </a:r>
            <a:br>
              <a:rPr lang="en-US" dirty="0" smtClean="0"/>
            </a:br>
            <a:r>
              <a:rPr lang="ar-JO" dirty="0" smtClean="0">
                <a:solidFill>
                  <a:schemeClr val="accent4">
                    <a:lumMod val="75000"/>
                  </a:schemeClr>
                </a:solidFill>
              </a:rPr>
              <a:t>متحف وجامع ايا سوفيا في تركيا </a:t>
            </a:r>
            <a:endParaRPr lang="en-US" dirty="0">
              <a:solidFill>
                <a:schemeClr val="accent4">
                  <a:lumMod val="75000"/>
                </a:schemeClr>
              </a:solidFill>
            </a:endParaRPr>
          </a:p>
        </p:txBody>
      </p:sp>
      <p:pic>
        <p:nvPicPr>
          <p:cNvPr id="5" name="Content Placeholder 4" descr="الحب.jpg"/>
          <p:cNvPicPr>
            <a:picLocks noGrp="1" noChangeAspect="1"/>
          </p:cNvPicPr>
          <p:nvPr>
            <p:ph idx="1"/>
          </p:nvPr>
        </p:nvPicPr>
        <p:blipFill>
          <a:blip r:embed="rId2"/>
          <a:stretch>
            <a:fillRect/>
          </a:stretch>
        </p:blipFill>
        <p:spPr>
          <a:xfrm>
            <a:off x="1524000" y="3200400"/>
            <a:ext cx="5791200" cy="29257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 Placeholder 3"/>
          <p:cNvSpPr>
            <a:spLocks noGrp="1"/>
          </p:cNvSpPr>
          <p:nvPr>
            <p:ph type="body" sz="half" idx="2"/>
          </p:nvPr>
        </p:nvSpPr>
        <p:spPr>
          <a:xfrm>
            <a:off x="402336" y="1536193"/>
            <a:ext cx="8360664" cy="1588008"/>
          </a:xfrm>
        </p:spPr>
        <p:txBody>
          <a:bodyPr>
            <a:normAutofit/>
          </a:bodyPr>
          <a:lstStyle/>
          <a:p>
            <a:pPr algn="r"/>
            <a:r>
              <a:rPr lang="ar-JO" sz="3200" dirty="0" smtClean="0"/>
              <a:t>يقع في مدينة اسطنبول,ويمثل روائع العمارة البيزنطية ,والزخرفة العثمانية .</a:t>
            </a:r>
            <a:endParaRPr lang="en-US" sz="3200" dirty="0"/>
          </a:p>
        </p:txBody>
      </p:sp>
    </p:spTree>
  </p:cSld>
  <p:clrMapOvr>
    <a:masterClrMapping/>
  </p:clrMapOvr>
  <p:transition spd="med">
    <p:plu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chemeClr val="accent4">
                    <a:lumMod val="75000"/>
                  </a:schemeClr>
                </a:solidFill>
              </a:rPr>
              <a:t>معالم اخرى</a:t>
            </a:r>
            <a:endParaRPr lang="en-US" dirty="0">
              <a:solidFill>
                <a:schemeClr val="accent4">
                  <a:lumMod val="75000"/>
                </a:schemeClr>
              </a:solidFill>
            </a:endParaRPr>
          </a:p>
        </p:txBody>
      </p:sp>
      <p:sp>
        <p:nvSpPr>
          <p:cNvPr id="3" name="Text Placeholder 2"/>
          <p:cNvSpPr>
            <a:spLocks noGrp="1"/>
          </p:cNvSpPr>
          <p:nvPr>
            <p:ph type="body" idx="1"/>
          </p:nvPr>
        </p:nvSpPr>
        <p:spPr/>
        <p:txBody>
          <a:bodyPr/>
          <a:lstStyle/>
          <a:p>
            <a:pPr algn="ctr"/>
            <a:r>
              <a:rPr lang="ar-JO" dirty="0" smtClean="0">
                <a:solidFill>
                  <a:schemeClr val="accent4">
                    <a:lumMod val="75000"/>
                  </a:schemeClr>
                </a:solidFill>
              </a:rPr>
              <a:t>برجا بتروناس</a:t>
            </a:r>
            <a:endParaRPr lang="en-US" dirty="0">
              <a:solidFill>
                <a:schemeClr val="accent4">
                  <a:lumMod val="75000"/>
                </a:schemeClr>
              </a:solidFill>
            </a:endParaRPr>
          </a:p>
        </p:txBody>
      </p:sp>
      <p:pic>
        <p:nvPicPr>
          <p:cNvPr id="9" name="Content Placeholder 8" descr="download (3).jpg"/>
          <p:cNvPicPr>
            <a:picLocks noGrp="1" noChangeAspect="1"/>
          </p:cNvPicPr>
          <p:nvPr>
            <p:ph sz="half" idx="2"/>
          </p:nvPr>
        </p:nvPicPr>
        <p:blipFill>
          <a:blip r:embed="rId2"/>
          <a:stretch>
            <a:fillRect/>
          </a:stretch>
        </p:blipFill>
        <p:spPr>
          <a:xfrm>
            <a:off x="609600" y="4572000"/>
            <a:ext cx="3124200" cy="1676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 Placeholder 4"/>
          <p:cNvSpPr>
            <a:spLocks noGrp="1"/>
          </p:cNvSpPr>
          <p:nvPr>
            <p:ph type="body" sz="quarter" idx="3"/>
          </p:nvPr>
        </p:nvSpPr>
        <p:spPr/>
        <p:txBody>
          <a:bodyPr/>
          <a:lstStyle/>
          <a:p>
            <a:pPr algn="ctr"/>
            <a:r>
              <a:rPr lang="ar-JO" dirty="0" smtClean="0">
                <a:solidFill>
                  <a:schemeClr val="accent4">
                    <a:lumMod val="75000"/>
                  </a:schemeClr>
                </a:solidFill>
              </a:rPr>
              <a:t>برج خليفة</a:t>
            </a:r>
            <a:endParaRPr lang="en-US" dirty="0">
              <a:solidFill>
                <a:schemeClr val="accent4">
                  <a:lumMod val="75000"/>
                </a:schemeClr>
              </a:solidFill>
            </a:endParaRPr>
          </a:p>
        </p:txBody>
      </p:sp>
      <p:pic>
        <p:nvPicPr>
          <p:cNvPr id="10" name="Content Placeholder 9" descr="download (4).jpg"/>
          <p:cNvPicPr>
            <a:picLocks noGrp="1" noChangeAspect="1"/>
          </p:cNvPicPr>
          <p:nvPr>
            <p:ph sz="quarter" idx="4"/>
          </p:nvPr>
        </p:nvPicPr>
        <p:blipFill>
          <a:blip r:embed="rId3"/>
          <a:stretch>
            <a:fillRect/>
          </a:stretch>
        </p:blipFill>
        <p:spPr>
          <a:xfrm>
            <a:off x="5029200" y="4495800"/>
            <a:ext cx="3429000" cy="17049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Rectangle 10"/>
          <p:cNvSpPr/>
          <p:nvPr/>
        </p:nvSpPr>
        <p:spPr>
          <a:xfrm>
            <a:off x="5181600" y="2362200"/>
            <a:ext cx="3276600" cy="1631216"/>
          </a:xfrm>
          <a:prstGeom prst="rect">
            <a:avLst/>
          </a:prstGeom>
        </p:spPr>
        <p:txBody>
          <a:bodyPr wrap="square">
            <a:spAutoFit/>
          </a:bodyPr>
          <a:lstStyle/>
          <a:p>
            <a:pPr algn="r"/>
            <a:r>
              <a:rPr lang="ar-JO" sz="2000" dirty="0" smtClean="0"/>
              <a:t>ناطحة سحاب تقع في إمارة دبي بالإمارات العربية المتحدة ويعد برج خليفة أعلى بناء شيده الإنسان وأطول برج في العالم بارتفاع 828 مترًا.</a:t>
            </a:r>
            <a:endParaRPr lang="en-US" sz="2000" dirty="0"/>
          </a:p>
        </p:txBody>
      </p:sp>
      <p:sp>
        <p:nvSpPr>
          <p:cNvPr id="13" name="Rectangle 12"/>
          <p:cNvSpPr/>
          <p:nvPr/>
        </p:nvSpPr>
        <p:spPr>
          <a:xfrm>
            <a:off x="228600" y="2133600"/>
            <a:ext cx="4114800" cy="2308324"/>
          </a:xfrm>
          <a:prstGeom prst="rect">
            <a:avLst/>
          </a:prstGeom>
        </p:spPr>
        <p:txBody>
          <a:bodyPr wrap="square">
            <a:spAutoFit/>
          </a:bodyPr>
          <a:lstStyle/>
          <a:p>
            <a:pPr algn="r"/>
            <a:r>
              <a:rPr lang="ar-JO" dirty="0" smtClean="0"/>
              <a:t>برجا بتروناس التوأم (منارا بركمبر ڤيترونس) يقعان في كوالالمبور (ماليزيا)، كانا أطول برجين في العالم منذ عام 1998 حتى عام 2004. يبلغ ارتفاع البرجين إلى الطابق العلوي 375 متر، وأما ارتفاعهما مع الهوائي فيصل إلى 452 متر (1,482.9 قدم). يوجد بكلا البرجين 88 طابقًا و78 مصعدًا.</a:t>
            </a:r>
          </a:p>
          <a:p>
            <a:pPr algn="r"/>
            <a:r>
              <a:rPr lang="ar-JO" dirty="0" smtClean="0"/>
              <a:t/>
            </a:r>
            <a:br>
              <a:rPr lang="ar-JO" dirty="0" smtClean="0"/>
            </a:br>
            <a:endParaRPr lang="en-US" dirty="0"/>
          </a:p>
        </p:txBody>
      </p:sp>
    </p:spTree>
  </p:cSld>
  <p:clrMapOvr>
    <a:masterClrMapping/>
  </p:clrMapOvr>
  <p:transition spd="med">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باشراف المعلمة :نادين رباع</a:t>
            </a:r>
            <a:endParaRPr lang="en-US" dirty="0"/>
          </a:p>
        </p:txBody>
      </p:sp>
      <p:sp>
        <p:nvSpPr>
          <p:cNvPr id="3" name="Text Placeholder 2"/>
          <p:cNvSpPr>
            <a:spLocks noGrp="1"/>
          </p:cNvSpPr>
          <p:nvPr>
            <p:ph type="body" idx="1"/>
          </p:nvPr>
        </p:nvSpPr>
        <p:spPr/>
        <p:txBody>
          <a:bodyPr/>
          <a:lstStyle/>
          <a:p>
            <a:r>
              <a:rPr lang="ar-JO" dirty="0" smtClean="0">
                <a:solidFill>
                  <a:schemeClr val="accent4">
                    <a:lumMod val="75000"/>
                  </a:schemeClr>
                </a:solidFill>
              </a:rPr>
              <a:t>عمل الطالبة:رؤى صايل</a:t>
            </a:r>
            <a:endParaRPr lang="en-US" dirty="0">
              <a:solidFill>
                <a:schemeClr val="accent4">
                  <a:lumMod val="75000"/>
                </a:schemeClr>
              </a:solidFill>
            </a:endParaRPr>
          </a:p>
        </p:txBody>
      </p:sp>
    </p:spTree>
  </p:cSld>
  <p:clrMapOvr>
    <a:masterClrMapping/>
  </p:clrMapOvr>
  <p:transition spd="med" advClick="0">
    <p:cover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990600"/>
            <a:ext cx="7772400" cy="4778375"/>
          </a:xfrm>
        </p:spPr>
        <p:txBody>
          <a:bodyPr>
            <a:normAutofit fontScale="90000"/>
          </a:bodyPr>
          <a:lstStyle/>
          <a:p>
            <a:pPr algn="r"/>
            <a:r>
              <a:rPr lang="ar-JO" dirty="0" smtClean="0"/>
              <a:t>تشتهر العديد من دول العالم بوجود عدد كبير من الاثار التاريخية والحضارية والمنشات العصرية الحديثة والمناظر الطبيعية الخلابة التي تشد انظار الزائيرين اليها من ترجاء العالم كله.</a:t>
            </a:r>
            <a:br>
              <a:rPr lang="ar-JO" dirty="0" smtClean="0"/>
            </a:br>
            <a:r>
              <a:rPr lang="ar-JO" dirty="0" smtClean="0"/>
              <a:t>وتشبر احصاءات منظمة السياحة العالمية الى ان فرنسا اكثر دول العالم استقبالا للسياح,وتليها </a:t>
            </a:r>
            <a:br>
              <a:rPr lang="ar-JO" dirty="0" smtClean="0"/>
            </a:br>
            <a:r>
              <a:rPr lang="ar-JO" dirty="0" smtClean="0"/>
              <a:t>الولايات المتحدة.</a:t>
            </a:r>
            <a:br>
              <a:rPr lang="ar-JO" dirty="0" smtClean="0"/>
            </a:br>
            <a:r>
              <a:rPr lang="ar-JO" dirty="0" smtClean="0"/>
              <a:t>ومن اهم هذه المعالم مايلي :</a:t>
            </a:r>
            <a:endParaRPr lang="en-US" dirty="0"/>
          </a:p>
        </p:txBody>
      </p:sp>
      <p:sp>
        <p:nvSpPr>
          <p:cNvPr id="3" name="Text Placeholder 2"/>
          <p:cNvSpPr>
            <a:spLocks noGrp="1"/>
          </p:cNvSpPr>
          <p:nvPr>
            <p:ph type="body" idx="1"/>
          </p:nvPr>
        </p:nvSpPr>
        <p:spPr>
          <a:xfrm>
            <a:off x="722313" y="1"/>
            <a:ext cx="7772400" cy="838199"/>
          </a:xfrm>
        </p:spPr>
        <p:txBody>
          <a:bodyPr/>
          <a:lstStyle/>
          <a:p>
            <a:pPr algn="ctr"/>
            <a:r>
              <a:rPr lang="ar-JO" dirty="0" smtClean="0">
                <a:solidFill>
                  <a:schemeClr val="accent4">
                    <a:lumMod val="75000"/>
                  </a:schemeClr>
                </a:solidFill>
              </a:rPr>
              <a:t>المعالم السياحية في العالم</a:t>
            </a:r>
            <a:endParaRPr lang="en-US" dirty="0">
              <a:solidFill>
                <a:schemeClr val="accent4">
                  <a:lumMod val="75000"/>
                </a:schemeClr>
              </a:solidFill>
            </a:endParaRPr>
          </a:p>
        </p:txBody>
      </p:sp>
    </p:spTree>
  </p:cSld>
  <p:clrMapOvr>
    <a:masterClrMapping/>
  </p:clrMapOvr>
  <p:transition spd="med">
    <p:spli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2057400" y="304800"/>
            <a:ext cx="4191000" cy="1143000"/>
          </a:xfrm>
        </p:spPr>
        <p:txBody>
          <a:bodyPr/>
          <a:lstStyle/>
          <a:p>
            <a:pPr algn="r"/>
            <a:r>
              <a:rPr lang="ar-JO" dirty="0" smtClean="0">
                <a:solidFill>
                  <a:schemeClr val="accent4">
                    <a:lumMod val="75000"/>
                  </a:schemeClr>
                </a:solidFill>
              </a:rPr>
              <a:t>كاتدرائية ناوتردام ديباريس, وبرج ايفل في فرنسا</a:t>
            </a:r>
            <a:endParaRPr lang="en-US" dirty="0">
              <a:solidFill>
                <a:schemeClr val="accent4">
                  <a:lumMod val="75000"/>
                </a:schemeClr>
              </a:solidFill>
            </a:endParaRPr>
          </a:p>
        </p:txBody>
      </p:sp>
      <p:pic>
        <p:nvPicPr>
          <p:cNvPr id="5" name="Content Placeholder 4" descr="دي باريس.jpg"/>
          <p:cNvPicPr>
            <a:picLocks noGrp="1" noChangeAspect="1"/>
          </p:cNvPicPr>
          <p:nvPr>
            <p:ph idx="1"/>
          </p:nvPr>
        </p:nvPicPr>
        <p:blipFill>
          <a:blip r:embed="rId2"/>
          <a:stretch>
            <a:fillRect/>
          </a:stretch>
        </p:blipFill>
        <p:spPr>
          <a:xfrm>
            <a:off x="2667000" y="3352800"/>
            <a:ext cx="4419600" cy="2971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 Placeholder 3"/>
          <p:cNvSpPr>
            <a:spLocks noGrp="1"/>
          </p:cNvSpPr>
          <p:nvPr>
            <p:ph type="body" sz="half" idx="2"/>
          </p:nvPr>
        </p:nvSpPr>
        <p:spPr>
          <a:xfrm>
            <a:off x="457200" y="1435100"/>
            <a:ext cx="8458200" cy="2222499"/>
          </a:xfrm>
        </p:spPr>
        <p:txBody>
          <a:bodyPr>
            <a:normAutofit/>
          </a:bodyPr>
          <a:lstStyle/>
          <a:p>
            <a:pPr algn="r"/>
            <a:r>
              <a:rPr lang="ar-JO" sz="3200" dirty="0" smtClean="0"/>
              <a:t>تعد الكاتدرائية من اروع الامثلة على التصميمات الفرنسية القديمة, وقد زار هذين المعلمين اكثر من ثمانية مليون سائح </a:t>
            </a:r>
            <a:endParaRPr lang="en-US" sz="3200" dirty="0" smtClean="0"/>
          </a:p>
          <a:p>
            <a:pPr algn="r"/>
            <a:r>
              <a:rPr lang="en-US" sz="3200" dirty="0" smtClean="0"/>
              <a:t>.</a:t>
            </a:r>
            <a:r>
              <a:rPr lang="ar-JO" sz="3200" dirty="0" smtClean="0"/>
              <a:t>سنويا</a:t>
            </a:r>
            <a:endParaRPr lang="en-US" sz="4400" dirty="0"/>
          </a:p>
        </p:txBody>
      </p:sp>
      <p:sp>
        <p:nvSpPr>
          <p:cNvPr id="6146" name="AutoShape 2" descr="نتيجة بحث الصور عن برج ايفل"/>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med">
    <p:diamon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73050"/>
            <a:ext cx="3276600" cy="1162050"/>
          </a:xfrm>
        </p:spPr>
        <p:txBody>
          <a:bodyPr/>
          <a:lstStyle/>
          <a:p>
            <a:pPr algn="ctr"/>
            <a:r>
              <a:rPr lang="ar-JO" dirty="0" smtClean="0">
                <a:solidFill>
                  <a:schemeClr val="accent4">
                    <a:lumMod val="75000"/>
                  </a:schemeClr>
                </a:solidFill>
              </a:rPr>
              <a:t>سور الصين العظيم</a:t>
            </a:r>
            <a:endParaRPr lang="en-US" dirty="0">
              <a:solidFill>
                <a:schemeClr val="accent4">
                  <a:lumMod val="75000"/>
                </a:schemeClr>
              </a:solidFill>
            </a:endParaRPr>
          </a:p>
        </p:txBody>
      </p:sp>
      <p:pic>
        <p:nvPicPr>
          <p:cNvPr id="5" name="Content Placeholder 4" descr="الصين.jpg"/>
          <p:cNvPicPr>
            <a:picLocks noGrp="1" noChangeAspect="1"/>
          </p:cNvPicPr>
          <p:nvPr>
            <p:ph idx="1"/>
          </p:nvPr>
        </p:nvPicPr>
        <p:blipFill>
          <a:blip r:embed="rId2"/>
          <a:stretch>
            <a:fillRect/>
          </a:stretch>
        </p:blipFill>
        <p:spPr>
          <a:xfrm>
            <a:off x="1524000" y="2971800"/>
            <a:ext cx="6781800" cy="2971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 Placeholder 3"/>
          <p:cNvSpPr>
            <a:spLocks noGrp="1"/>
          </p:cNvSpPr>
          <p:nvPr>
            <p:ph type="body" sz="half" idx="2"/>
          </p:nvPr>
        </p:nvSpPr>
        <p:spPr>
          <a:xfrm>
            <a:off x="457200" y="1435101"/>
            <a:ext cx="8458199" cy="1993899"/>
          </a:xfrm>
        </p:spPr>
        <p:txBody>
          <a:bodyPr>
            <a:normAutofit/>
          </a:bodyPr>
          <a:lstStyle/>
          <a:p>
            <a:pPr algn="r"/>
            <a:r>
              <a:rPr lang="ar-JO" sz="3200" dirty="0" smtClean="0"/>
              <a:t>يمثل هذا السور سلسلة من التحصينات الدفاعية, انشئ قبل الفي عام , وتم اعلانه كموقع تراث عالمي , وهو احدى عجائب الدنيا السبع الجديدة</a:t>
            </a:r>
            <a:endParaRPr lang="en-US" sz="3200" dirty="0"/>
          </a:p>
        </p:txBody>
      </p:sp>
    </p:spTree>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73050"/>
            <a:ext cx="2590800" cy="1162050"/>
          </a:xfrm>
        </p:spPr>
        <p:txBody>
          <a:bodyPr/>
          <a:lstStyle/>
          <a:p>
            <a:r>
              <a:rPr lang="ar-JO" dirty="0" smtClean="0">
                <a:solidFill>
                  <a:schemeClr val="accent4">
                    <a:lumMod val="75000"/>
                  </a:schemeClr>
                </a:solidFill>
              </a:rPr>
              <a:t>دار اوبرا سيدني في استراليا</a:t>
            </a:r>
            <a:endParaRPr lang="en-US" dirty="0">
              <a:solidFill>
                <a:schemeClr val="accent4">
                  <a:lumMod val="75000"/>
                </a:schemeClr>
              </a:solidFill>
            </a:endParaRPr>
          </a:p>
        </p:txBody>
      </p:sp>
      <p:pic>
        <p:nvPicPr>
          <p:cNvPr id="5" name="Content Placeholder 4" descr="اوبرا.jpg"/>
          <p:cNvPicPr>
            <a:picLocks noGrp="1" noChangeAspect="1"/>
          </p:cNvPicPr>
          <p:nvPr>
            <p:ph idx="1"/>
          </p:nvPr>
        </p:nvPicPr>
        <p:blipFill>
          <a:blip r:embed="rId2"/>
          <a:stretch>
            <a:fillRect/>
          </a:stretch>
        </p:blipFill>
        <p:spPr>
          <a:xfrm>
            <a:off x="1524000" y="3581400"/>
            <a:ext cx="5715000" cy="25447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 Placeholder 3"/>
          <p:cNvSpPr>
            <a:spLocks noGrp="1"/>
          </p:cNvSpPr>
          <p:nvPr>
            <p:ph type="body" sz="half" idx="2"/>
          </p:nvPr>
        </p:nvSpPr>
        <p:spPr>
          <a:xfrm>
            <a:off x="457200" y="1435101"/>
            <a:ext cx="8382000" cy="1689100"/>
          </a:xfrm>
        </p:spPr>
        <p:txBody>
          <a:bodyPr>
            <a:normAutofit/>
          </a:bodyPr>
          <a:lstStyle/>
          <a:p>
            <a:pPr algn="r"/>
            <a:r>
              <a:rPr lang="ar-JO" sz="3200" dirty="0" smtClean="0"/>
              <a:t>تعد من اكثر المعالم شعرة وتميزا غي القرن العشرين, وهي من واخد من مواقع التراث العالمي.</a:t>
            </a:r>
            <a:endParaRPr lang="en-US" sz="3200" dirty="0"/>
          </a:p>
        </p:txBody>
      </p:sp>
    </p:spTree>
  </p:cSld>
  <p:clrMapOvr>
    <a:masterClrMapping/>
  </p:clrMapOvr>
  <p:transition spd="med">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273050"/>
            <a:ext cx="2286000" cy="1162050"/>
          </a:xfrm>
        </p:spPr>
        <p:txBody>
          <a:bodyPr/>
          <a:lstStyle/>
          <a:p>
            <a:r>
              <a:rPr lang="ar-JO" dirty="0" smtClean="0">
                <a:solidFill>
                  <a:schemeClr val="accent4">
                    <a:lumMod val="75000"/>
                  </a:schemeClr>
                </a:solidFill>
              </a:rPr>
              <a:t>الاهرمات في مصر</a:t>
            </a:r>
            <a:endParaRPr lang="en-US" dirty="0">
              <a:solidFill>
                <a:schemeClr val="accent4">
                  <a:lumMod val="75000"/>
                </a:schemeClr>
              </a:solidFill>
            </a:endParaRPr>
          </a:p>
        </p:txBody>
      </p:sp>
      <p:pic>
        <p:nvPicPr>
          <p:cNvPr id="5" name="Content Placeholder 4" descr="مصر.jpg"/>
          <p:cNvPicPr>
            <a:picLocks noGrp="1" noChangeAspect="1"/>
          </p:cNvPicPr>
          <p:nvPr>
            <p:ph idx="1"/>
          </p:nvPr>
        </p:nvPicPr>
        <p:blipFill>
          <a:blip r:embed="rId2"/>
          <a:stretch>
            <a:fillRect/>
          </a:stretch>
        </p:blipFill>
        <p:spPr>
          <a:xfrm>
            <a:off x="1219200" y="3352800"/>
            <a:ext cx="6476999"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 Placeholder 3"/>
          <p:cNvSpPr>
            <a:spLocks noGrp="1"/>
          </p:cNvSpPr>
          <p:nvPr>
            <p:ph type="body" sz="half" idx="2"/>
          </p:nvPr>
        </p:nvSpPr>
        <p:spPr>
          <a:xfrm>
            <a:off x="457200" y="1435101"/>
            <a:ext cx="8305800" cy="1993900"/>
          </a:xfrm>
        </p:spPr>
        <p:txBody>
          <a:bodyPr>
            <a:normAutofit fontScale="92500"/>
          </a:bodyPr>
          <a:lstStyle/>
          <a:p>
            <a:pPr algn="r"/>
            <a:r>
              <a:rPr lang="ar-JO" sz="3500" dirty="0" smtClean="0"/>
              <a:t>بنيت في عهد الفراعنة بين عامي 2005 ق.م _2480 ق.م ,واشهرها اهمات الجيزة (خوفو ,وخفرع, ومنقرع),وتقع على الضفة الغربية لنهر النيل فيمنطقة الجيزة .</a:t>
            </a:r>
            <a:endParaRPr lang="en-US" dirty="0"/>
          </a:p>
        </p:txBody>
      </p:sp>
    </p:spTree>
  </p:cSld>
  <p:clrMapOvr>
    <a:masterClrMapping/>
  </p:clrMapOvr>
  <p:transition spd="med">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273050"/>
            <a:ext cx="3505200" cy="1708150"/>
          </a:xfrm>
        </p:spPr>
        <p:txBody>
          <a:bodyPr/>
          <a:lstStyle/>
          <a:p>
            <a:r>
              <a:rPr lang="ar-JO" dirty="0" smtClean="0">
                <a:solidFill>
                  <a:schemeClr val="accent4">
                    <a:lumMod val="75000"/>
                  </a:schemeClr>
                </a:solidFill>
              </a:rPr>
              <a:t>مبنى الكولوسيوم في ايطاليا</a:t>
            </a:r>
            <a:endParaRPr lang="en-US" dirty="0">
              <a:solidFill>
                <a:schemeClr val="accent4">
                  <a:lumMod val="75000"/>
                </a:schemeClr>
              </a:solidFill>
            </a:endParaRPr>
          </a:p>
        </p:txBody>
      </p:sp>
      <p:pic>
        <p:nvPicPr>
          <p:cNvPr id="5" name="Content Placeholder 4" descr="مبنى.jpg"/>
          <p:cNvPicPr>
            <a:picLocks noGrp="1" noChangeAspect="1"/>
          </p:cNvPicPr>
          <p:nvPr>
            <p:ph idx="1"/>
          </p:nvPr>
        </p:nvPicPr>
        <p:blipFill>
          <a:blip r:embed="rId2"/>
          <a:stretch>
            <a:fillRect/>
          </a:stretch>
        </p:blipFill>
        <p:spPr>
          <a:xfrm>
            <a:off x="1143000" y="3657600"/>
            <a:ext cx="6324600" cy="2743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 Placeholder 3"/>
          <p:cNvSpPr>
            <a:spLocks noGrp="1"/>
          </p:cNvSpPr>
          <p:nvPr>
            <p:ph type="body" sz="half" idx="2"/>
          </p:nvPr>
        </p:nvSpPr>
        <p:spPr>
          <a:xfrm>
            <a:off x="762000" y="2057400"/>
            <a:ext cx="8382000" cy="1600200"/>
          </a:xfrm>
        </p:spPr>
        <p:txBody>
          <a:bodyPr>
            <a:normAutofit lnSpcReduction="10000"/>
          </a:bodyPr>
          <a:lstStyle/>
          <a:p>
            <a:pPr algn="r"/>
            <a:r>
              <a:rPr lang="ar-JO" sz="3500" dirty="0" smtClean="0"/>
              <a:t>يقع في العاصمة روما, بني في القرن الاول الميلادي على شكل مدرج وهو من عجائب الدنيا السبع الجديدة , واحد مواقع التراث العالمي .</a:t>
            </a:r>
          </a:p>
          <a:p>
            <a:endParaRPr lang="ar-JO" dirty="0"/>
          </a:p>
          <a:p>
            <a:endParaRPr lang="ar-JO" dirty="0" smtClean="0"/>
          </a:p>
          <a:p>
            <a:endParaRPr lang="ar-JO" dirty="0"/>
          </a:p>
          <a:p>
            <a:endParaRPr lang="ar-JO" dirty="0" smtClean="0"/>
          </a:p>
          <a:p>
            <a:endParaRPr lang="ar-JO" dirty="0"/>
          </a:p>
          <a:p>
            <a:endParaRPr lang="ar-JO" dirty="0" smtClean="0"/>
          </a:p>
          <a:p>
            <a:endParaRPr lang="ar-JO" dirty="0"/>
          </a:p>
          <a:p>
            <a:endParaRPr lang="ar-JO" dirty="0" smtClean="0"/>
          </a:p>
          <a:p>
            <a:endParaRPr lang="ar-JO" dirty="0"/>
          </a:p>
          <a:p>
            <a:endParaRPr lang="ar-JO" dirty="0" smtClean="0"/>
          </a:p>
          <a:p>
            <a:endParaRPr lang="ar-JO" dirty="0"/>
          </a:p>
          <a:p>
            <a:endParaRPr lang="ar-JO" dirty="0" smtClean="0"/>
          </a:p>
          <a:p>
            <a:endParaRPr lang="ar-JO" dirty="0"/>
          </a:p>
          <a:p>
            <a:endParaRPr lang="ar-JO" dirty="0" smtClean="0"/>
          </a:p>
          <a:p>
            <a:endParaRPr lang="ar-JO" dirty="0"/>
          </a:p>
          <a:p>
            <a:endParaRPr lang="ar-JO" dirty="0" smtClean="0"/>
          </a:p>
          <a:p>
            <a:endParaRPr lang="ar-JO" dirty="0"/>
          </a:p>
          <a:p>
            <a:endParaRPr lang="ar-JO" dirty="0" smtClean="0"/>
          </a:p>
          <a:p>
            <a:endParaRPr lang="ar-JO" dirty="0"/>
          </a:p>
          <a:p>
            <a:endParaRPr lang="ar-JO" dirty="0" smtClean="0"/>
          </a:p>
          <a:p>
            <a:endParaRPr lang="ar-JO" dirty="0"/>
          </a:p>
          <a:p>
            <a:endParaRPr lang="en-US" dirty="0"/>
          </a:p>
        </p:txBody>
      </p:sp>
    </p:spTree>
  </p:cSld>
  <p:clrMapOvr>
    <a:masterClrMapping/>
  </p:clrMapOvr>
  <p:transition spd="med">
    <p:strip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3050"/>
            <a:ext cx="3733800" cy="1162050"/>
          </a:xfrm>
        </p:spPr>
        <p:txBody>
          <a:bodyPr/>
          <a:lstStyle/>
          <a:p>
            <a:r>
              <a:rPr lang="ar-JO" dirty="0" smtClean="0">
                <a:solidFill>
                  <a:schemeClr val="accent4">
                    <a:lumMod val="75000"/>
                  </a:schemeClr>
                </a:solidFill>
              </a:rPr>
              <a:t>تمثال الحرية في الولايات المتحدة الامريكية</a:t>
            </a:r>
            <a:endParaRPr lang="en-US" dirty="0">
              <a:solidFill>
                <a:schemeClr val="accent4">
                  <a:lumMod val="75000"/>
                </a:schemeClr>
              </a:solidFill>
            </a:endParaRPr>
          </a:p>
        </p:txBody>
      </p:sp>
      <p:pic>
        <p:nvPicPr>
          <p:cNvPr id="5" name="Content Placeholder 4" descr="تمثال-الحرية-ليلاً-.jpg"/>
          <p:cNvPicPr>
            <a:picLocks noGrp="1" noChangeAspect="1"/>
          </p:cNvPicPr>
          <p:nvPr>
            <p:ph idx="1"/>
          </p:nvPr>
        </p:nvPicPr>
        <p:blipFill>
          <a:blip r:embed="rId2"/>
          <a:stretch>
            <a:fillRect/>
          </a:stretch>
        </p:blipFill>
        <p:spPr>
          <a:xfrm>
            <a:off x="1828800" y="2819400"/>
            <a:ext cx="6096000" cy="33067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 Placeholder 3"/>
          <p:cNvSpPr>
            <a:spLocks noGrp="1"/>
          </p:cNvSpPr>
          <p:nvPr>
            <p:ph type="body" sz="half" idx="2"/>
          </p:nvPr>
        </p:nvSpPr>
        <p:spPr>
          <a:xfrm>
            <a:off x="457200" y="1435101"/>
            <a:ext cx="8458200" cy="1612900"/>
          </a:xfrm>
        </p:spPr>
        <p:txBody>
          <a:bodyPr>
            <a:normAutofit/>
          </a:bodyPr>
          <a:lstStyle/>
          <a:p>
            <a:pPr algn="r"/>
            <a:r>
              <a:rPr lang="ar-JO" sz="3200" dirty="0" smtClean="0"/>
              <a:t>يقع في مدينة نيويورك على </a:t>
            </a:r>
            <a:r>
              <a:rPr lang="ar-JO" sz="3200" dirty="0" smtClean="0"/>
              <a:t>الساحل </a:t>
            </a:r>
            <a:r>
              <a:rPr lang="ar-JO" sz="3200" dirty="0" smtClean="0"/>
              <a:t>الشرقي للمحيط الاطلسي</a:t>
            </a:r>
            <a:endParaRPr lang="en-US" sz="3200" dirty="0"/>
          </a:p>
        </p:txBody>
      </p:sp>
    </p:spTree>
  </p:cSld>
  <p:clrMapOvr>
    <a:masterClrMapping/>
  </p:clrMapOvr>
  <p:transition spd="med">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download.jpg"/>
          <p:cNvPicPr>
            <a:picLocks noGrp="1" noChangeAspect="1"/>
          </p:cNvPicPr>
          <p:nvPr>
            <p:ph idx="1"/>
          </p:nvPr>
        </p:nvPicPr>
        <p:blipFill>
          <a:blip r:embed="rId2"/>
          <a:stretch>
            <a:fillRect/>
          </a:stretch>
        </p:blipFill>
        <p:spPr>
          <a:xfrm>
            <a:off x="609600" y="3810000"/>
            <a:ext cx="7391400" cy="2590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 Placeholder 3"/>
          <p:cNvSpPr>
            <a:spLocks noGrp="1"/>
          </p:cNvSpPr>
          <p:nvPr>
            <p:ph type="body" sz="half" idx="2"/>
          </p:nvPr>
        </p:nvSpPr>
        <p:spPr>
          <a:xfrm>
            <a:off x="457200" y="685800"/>
            <a:ext cx="7620000" cy="3657601"/>
          </a:xfrm>
        </p:spPr>
        <p:txBody>
          <a:bodyPr>
            <a:normAutofit/>
          </a:bodyPr>
          <a:lstStyle/>
          <a:p>
            <a:pPr algn="r"/>
            <a:r>
              <a:rPr lang="ar-JO" sz="3200" dirty="0" smtClean="0"/>
              <a:t>يعد الشاهد الصلمت على حقبة الحكم العربي الاسلامي متمثلا بالعصر الاموي, يقع في مدينة غرناطة بني في القرن الرابع الهجري  على يد الملوك بني الاحمر واتخذ اسمه من الحجاره الحمراء التي بنيت منه  يتالف القصر من قلعه لها برجان عظيمان وزخارف تزين مدخله مكتوب عليها عبارة (لا غالب الا الله )</a:t>
            </a:r>
          </a:p>
          <a:p>
            <a:pPr algn="r"/>
            <a:endParaRPr lang="en-US" dirty="0"/>
          </a:p>
        </p:txBody>
      </p:sp>
      <p:sp>
        <p:nvSpPr>
          <p:cNvPr id="5" name="Title 4"/>
          <p:cNvSpPr>
            <a:spLocks noGrp="1"/>
          </p:cNvSpPr>
          <p:nvPr>
            <p:ph type="title"/>
          </p:nvPr>
        </p:nvSpPr>
        <p:spPr>
          <a:xfrm>
            <a:off x="457200" y="273050"/>
            <a:ext cx="7162800" cy="412750"/>
          </a:xfrm>
        </p:spPr>
        <p:txBody>
          <a:bodyPr>
            <a:normAutofit/>
          </a:bodyPr>
          <a:lstStyle/>
          <a:p>
            <a:pPr algn="ctr"/>
            <a:r>
              <a:rPr lang="ar-JO" dirty="0" smtClean="0">
                <a:solidFill>
                  <a:schemeClr val="accent4">
                    <a:lumMod val="75000"/>
                  </a:schemeClr>
                </a:solidFill>
              </a:rPr>
              <a:t>قصر الحمراء في اسبانيا</a:t>
            </a:r>
            <a:endParaRPr lang="en-US" dirty="0">
              <a:solidFill>
                <a:schemeClr val="accent4">
                  <a:lumMod val="75000"/>
                </a:schemeClr>
              </a:solidFill>
            </a:endParaRPr>
          </a:p>
        </p:txBody>
      </p:sp>
    </p:spTree>
  </p:cSld>
  <p:clrMapOvr>
    <a:masterClrMapping/>
  </p:clrMapOvr>
  <p:transition spd="med">
    <p:split orient="vert" dir="in"/>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393</Words>
  <Application>Microsoft Office PowerPoint</Application>
  <PresentationFormat>On-screen Show (4:3)</PresentationFormat>
  <Paragraphs>53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السياحة في العالم</vt:lpstr>
      <vt:lpstr>تشتهر العديد من دول العالم بوجود عدد كبير من الاثار التاريخية والحضارية والمنشات العصرية الحديثة والمناظر الطبيعية الخلابة التي تشد انظار الزائيرين اليها من ترجاء العالم كله. وتشبر احصاءات منظمة السياحة العالمية الى ان فرنسا اكثر دول العالم استقبالا للسياح,وتليها  الولايات المتحدة. ومن اهم هذه المعالم مايلي :</vt:lpstr>
      <vt:lpstr>كاتدرائية ناوتردام ديباريس, وبرج ايفل في فرنسا</vt:lpstr>
      <vt:lpstr>سور الصين العظيم</vt:lpstr>
      <vt:lpstr>دار اوبرا سيدني في استراليا</vt:lpstr>
      <vt:lpstr>الاهرمات في مصر</vt:lpstr>
      <vt:lpstr>مبنى الكولوسيوم في ايطاليا</vt:lpstr>
      <vt:lpstr>تمثال الحرية في الولايات المتحدة الامريكية</vt:lpstr>
      <vt:lpstr>قصر الحمراء في اسبانيا</vt:lpstr>
      <vt:lpstr>تاج محل في الهند</vt:lpstr>
      <vt:lpstr>مدينة ماتشو بيتشو في البيرو</vt:lpstr>
      <vt:lpstr> متحف وجامع ايا سوفيا في تركيا </vt:lpstr>
      <vt:lpstr>معالم اخرى</vt:lpstr>
      <vt:lpstr>باشراف المعلمة :نادين رباع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17</cp:revision>
  <dcterms:created xsi:type="dcterms:W3CDTF">2017-05-01T13:36:19Z</dcterms:created>
  <dcterms:modified xsi:type="dcterms:W3CDTF">2017-05-01T18:07:04Z</dcterms:modified>
</cp:coreProperties>
</file>