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8" r:id="rId3"/>
    <p:sldId id="261" r:id="rId4"/>
    <p:sldId id="262" r:id="rId5"/>
    <p:sldId id="263" r:id="rId6"/>
    <p:sldId id="264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ar-JO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اهداف الاستثمار</a:t>
          </a:r>
          <a:endParaRPr lang="en-US" dirty="0">
            <a:solidFill>
              <a:schemeClr val="tx2"/>
            </a:solidFill>
            <a:latin typeface="Aldhabi" pitchFamily="2" charset="-78"/>
            <a:cs typeface="Aldhabi" pitchFamily="2" charset="-78"/>
          </a:endParaRP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ar-JO" sz="3200" b="1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تعزيز التنميه الاقتصاديه</a:t>
          </a:r>
          <a:endParaRPr lang="en-US" sz="3200" b="1" dirty="0">
            <a:solidFill>
              <a:schemeClr val="tx2"/>
            </a:solidFill>
            <a:latin typeface="Aldhabi" pitchFamily="2" charset="-78"/>
            <a:cs typeface="Aldhabi" pitchFamily="2" charset="-78"/>
          </a:endParaRP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ar-JO" sz="3200" b="1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زيادة الصادرات الوطنيه</a:t>
          </a:r>
          <a:endParaRPr lang="en-US" sz="3200" b="1" dirty="0">
            <a:solidFill>
              <a:schemeClr val="tx2"/>
            </a:solidFill>
            <a:latin typeface="Aldhabi" pitchFamily="2" charset="-78"/>
            <a:cs typeface="Aldhabi" pitchFamily="2" charset="-78"/>
          </a:endParaRP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ar-JO" sz="3200" b="1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توفير احتياطي عملات صعبه</a:t>
          </a:r>
          <a:endParaRPr lang="en-US" sz="3200" b="1" dirty="0">
            <a:solidFill>
              <a:schemeClr val="tx2"/>
            </a:solidFill>
            <a:latin typeface="Aldhabi" pitchFamily="2" charset="-78"/>
            <a:cs typeface="Aldhabi" pitchFamily="2" charset="-78"/>
          </a:endParaRP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ar-JO" sz="3200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ا</a:t>
          </a:r>
          <a:r>
            <a:rPr lang="ar-JO" sz="3200" b="1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لمحافظه على رأس المال الأصلي</a:t>
          </a:r>
          <a:endParaRPr lang="en-US" sz="3200" b="1" dirty="0">
            <a:solidFill>
              <a:schemeClr val="tx2"/>
            </a:solidFill>
            <a:latin typeface="Aldhabi" pitchFamily="2" charset="-78"/>
            <a:cs typeface="Aldhabi" pitchFamily="2" charset="-78"/>
          </a:endParaRP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916EF8BF-72BD-47D4-A88B-A3D4049A0202}">
      <dgm:prSet phldrT="[Text]" custT="1"/>
      <dgm:spPr/>
      <dgm:t>
        <a:bodyPr/>
        <a:lstStyle/>
        <a:p>
          <a:r>
            <a:rPr lang="ar-JO" sz="3200" b="1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rPr>
            <a:t>توفير فرص عمل للمواطنين</a:t>
          </a:r>
          <a:endParaRPr lang="en-US" sz="3200" b="1" dirty="0">
            <a:solidFill>
              <a:schemeClr val="tx2"/>
            </a:solidFill>
            <a:latin typeface="Aldhabi" pitchFamily="2" charset="-78"/>
            <a:cs typeface="Aldhabi" pitchFamily="2" charset="-78"/>
          </a:endParaRPr>
        </a:p>
      </dgm:t>
    </dgm:pt>
    <dgm:pt modelId="{E877151C-2EDC-4F46-9D32-E572C91D8B2A}" type="parTrans" cxnId="{09571518-F746-45E6-A70D-B637B8274F71}">
      <dgm:prSet/>
      <dgm:spPr/>
      <dgm:t>
        <a:bodyPr/>
        <a:lstStyle/>
        <a:p>
          <a:endParaRPr lang="en-US"/>
        </a:p>
      </dgm:t>
    </dgm:pt>
    <dgm:pt modelId="{21A1E1F7-D32D-4AED-9ADD-97CB8EF5FA10}" type="sibTrans" cxnId="{09571518-F746-45E6-A70D-B637B8274F71}">
      <dgm:prSet/>
      <dgm:spPr/>
      <dgm:t>
        <a:bodyPr/>
        <a:lstStyle/>
        <a:p>
          <a:endParaRPr lang="en-US"/>
        </a:p>
      </dgm:t>
    </dgm:pt>
    <dgm:pt modelId="{2BA2BC61-E7CC-4442-9980-777C683C780B}">
      <dgm:prSet phldrT="[Text]"/>
      <dgm:spPr/>
      <dgm:t>
        <a:bodyPr/>
        <a:lstStyle/>
        <a:p>
          <a:endParaRPr lang="en-US" dirty="0"/>
        </a:p>
      </dgm:t>
    </dgm:pt>
    <dgm:pt modelId="{949DB0AF-A081-4B7E-A941-9BE5489D3E59}" type="parTrans" cxnId="{7713BFF5-2FF6-417B-8F26-4A3EC9EF78B1}">
      <dgm:prSet/>
      <dgm:spPr/>
      <dgm:t>
        <a:bodyPr/>
        <a:lstStyle/>
        <a:p>
          <a:endParaRPr lang="en-US"/>
        </a:p>
      </dgm:t>
    </dgm:pt>
    <dgm:pt modelId="{FA4D1758-E35C-42E3-9C52-AF047BAD0C32}" type="sibTrans" cxnId="{7713BFF5-2FF6-417B-8F26-4A3EC9EF78B1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17043" custScaleY="129750"/>
      <dgm:spPr/>
      <dgm:t>
        <a:bodyPr/>
        <a:lstStyle/>
        <a:p>
          <a:endParaRPr lang="en-US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33348" custScaleY="106620" custRadScaleRad="105537" custRadScaleInc="-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31206" custScaleY="14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51556" custScaleY="112884" custRadScaleRad="114093" custRadScaleInc="-7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53252" custScaleY="125331" custRadScaleRad="120266" custRadScaleInc="11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01B9-C7AE-4612-B86B-6465519CB9BE}" type="pres">
      <dgm:prSet presAssocID="{916EF8BF-72BD-47D4-A88B-A3D4049A0202}" presName="node" presStyleLbl="vennNode1" presStyleIdx="5" presStyleCnt="6" custScaleX="132260" custScaleY="118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3C9290FC-326C-40C8-8A5E-0C57D726D9B2}" type="presOf" srcId="{916EF8BF-72BD-47D4-A88B-A3D4049A0202}" destId="{198D01B9-C7AE-4612-B86B-6465519CB9BE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09571518-F746-45E6-A70D-B637B8274F71}" srcId="{E1F87E0E-FF3E-47D3-BFF3-1936BDC1B9A7}" destId="{916EF8BF-72BD-47D4-A88B-A3D4049A0202}" srcOrd="4" destOrd="0" parTransId="{E877151C-2EDC-4F46-9D32-E572C91D8B2A}" sibTransId="{21A1E1F7-D32D-4AED-9ADD-97CB8EF5FA10}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7713BFF5-2FF6-417B-8F26-4A3EC9EF78B1}" srcId="{62584336-D0B1-4B0E-BA5C-55B2CED1D394}" destId="{2BA2BC61-E7CC-4442-9980-777C683C780B}" srcOrd="1" destOrd="0" parTransId="{949DB0AF-A081-4B7E-A941-9BE5489D3E59}" sibTransId="{FA4D1758-E35C-42E3-9C52-AF047BAD0C32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  <dgm:cxn modelId="{34179D83-EE81-41A2-BBF6-2A3BD468DA1B}" type="presParOf" srcId="{1C01A5B2-67EA-4686-B86C-CBFC598D5477}" destId="{198D01B9-C7AE-4612-B86B-6465519CB9B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Group Title</a:t>
          </a:r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A</a:t>
          </a:r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B</a:t>
          </a:r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C</a:t>
          </a:r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Group D</a:t>
          </a:r>
        </a:p>
      </dsp:txBody>
      <dsp:txXfrm>
        <a:off x="438251" y="1717090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257" y="539040"/>
            <a:ext cx="2931459" cy="1464906"/>
          </a:xfrm>
        </p:spPr>
        <p:txBody>
          <a:bodyPr>
            <a:normAutofit fontScale="90000"/>
          </a:bodyPr>
          <a:lstStyle/>
          <a:p>
            <a:r>
              <a:rPr lang="ar-JO" sz="9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الاستثمار</a:t>
            </a:r>
            <a:r>
              <a:rPr lang="ar-JO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ar-JO" b="1" dirty="0" smtClean="0">
                <a:solidFill>
                  <a:schemeClr val="tx2"/>
                </a:solidFill>
              </a:rPr>
              <a:t>              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29" y="1721224"/>
            <a:ext cx="11362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هو توظيف للمصادر والوسائل المتاحه في أي نشاط أو مشروع يعود بالمنفعه المشروعه على الفرد والمجتمع والدوله،وهو توظيف الأفراد والمؤسسات لفائض أموالهم(مدّخراتهم) في المشاريع الاقتصاديّه بهدف الحصول على الأرباح </a:t>
            </a:r>
            <a:endParaRPr lang="en-US" sz="4400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800" b="1" dirty="0" smtClean="0">
                <a:latin typeface="Aldhabi" pitchFamily="2" charset="-78"/>
                <a:cs typeface="Aldhabi" pitchFamily="2" charset="-78"/>
              </a:rPr>
              <a:t>فواءد التوسع في المشاريع الاستثماريه                               </a:t>
            </a:r>
            <a:endParaRPr lang="en-US" sz="48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sz="44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الرقي بالمستوى الاقتصادي والاجتماعي للفرد والمجتمع</a:t>
            </a:r>
            <a:endParaRPr lang="en-US" sz="4400" b="1" dirty="0" smtClean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  <a:p>
            <a:pPr algn="r"/>
            <a:r>
              <a:rPr lang="ar-JO" sz="44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توفير فرص عمل للعديد من الأفراد</a:t>
            </a:r>
            <a:endParaRPr lang="en-US" sz="4400" b="1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  <a:p>
            <a:pPr algn="r"/>
            <a:r>
              <a:rPr lang="ar-JO" sz="40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المساهمه في القضاء على الفقر والبطاله</a:t>
            </a:r>
            <a:endParaRPr lang="en-US" sz="4000" b="1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Radial venn diagram with four groups clustered around one group tit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88428642"/>
              </p:ext>
            </p:extLst>
          </p:nvPr>
        </p:nvGraphicFramePr>
        <p:xfrm>
          <a:off x="3069771" y="718457"/>
          <a:ext cx="6361611" cy="539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31782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53" y="624405"/>
            <a:ext cx="8686800" cy="1463040"/>
          </a:xfrm>
        </p:spPr>
        <p:txBody>
          <a:bodyPr>
            <a:normAutofit/>
          </a:bodyPr>
          <a:lstStyle/>
          <a:p>
            <a:pPr algn="ctr"/>
            <a:r>
              <a:rPr lang="ar-JO" sz="8000" dirty="0" smtClean="0">
                <a:latin typeface="Aldhabi" pitchFamily="2" charset="-78"/>
                <a:cs typeface="Aldhabi" pitchFamily="2" charset="-78"/>
              </a:rPr>
              <a:t>تصنيف الاستثمار</a:t>
            </a:r>
            <a:endParaRPr lang="en-US" sz="80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218" y="2415323"/>
            <a:ext cx="10567851" cy="438912"/>
          </a:xfrm>
        </p:spPr>
        <p:txBody>
          <a:bodyPr>
            <a:noAutofit/>
          </a:bodyPr>
          <a:lstStyle/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1)استثمار يقوم به الأشخاص الذي يسعون لتحقيق الربح والحصول على رؤوس الاموال ويكون بإنشاء مشاريعهم الخاصه.</a:t>
            </a:r>
          </a:p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2)استثمار عام؛ أو ما يسمّى (الحكوميّ)وهو يتضمن مؤشّرات لخطط التنميه الاقتصاديه والاجتماعيه للدوله ولاتجاه </a:t>
            </a:r>
          </a:p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السياسي قائم فيها.</a:t>
            </a:r>
          </a:p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3)الاستثمار الاجنبي؛وهي مشاريع خاصّه بدول اجنبيه تقام في بلاد أخرى وهي من اهم مصادر التمويل للمشاريع المختلفه في عدد كبير من الدول،ويُقام لعدّة أهداف،منها:-</a:t>
            </a:r>
          </a:p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أ)حاجة بعض الدول لرؤوس الاموال بهدف تحقيق مشاريع تنمويه</a:t>
            </a:r>
          </a:p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ب)وجود نقص في الأموال الداخليّه</a:t>
            </a:r>
          </a:p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ج)توفير فرص عمل</a:t>
            </a:r>
            <a:endParaRPr lang="en-US" sz="3600" b="1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70076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7200" b="1" dirty="0" smtClean="0">
                <a:latin typeface="Aldhabi" pitchFamily="2" charset="-78"/>
                <a:cs typeface="Aldhabi" pitchFamily="2" charset="-78"/>
              </a:rPr>
              <a:t>أنواع الاستثمار</a:t>
            </a:r>
            <a:endParaRPr lang="en-US" sz="7200" b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0971" y="1907177"/>
            <a:ext cx="102674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400" b="1" dirty="0" smtClean="0">
                <a:latin typeface="Aldhabi" pitchFamily="2" charset="-78"/>
                <a:cs typeface="Aldhabi" pitchFamily="2" charset="-78"/>
              </a:rPr>
              <a:t>1)الاستثمار في الموارد البشريّه</a:t>
            </a:r>
          </a:p>
          <a:p>
            <a:pPr algn="r"/>
            <a:r>
              <a:rPr lang="ar-JO" sz="4400" b="1" dirty="0" smtClean="0">
                <a:latin typeface="Aldhabi" pitchFamily="2" charset="-78"/>
                <a:cs typeface="Aldhabi" pitchFamily="2" charset="-78"/>
              </a:rPr>
              <a:t>2)الاستثمار في الأوراق الماليّه</a:t>
            </a:r>
          </a:p>
          <a:p>
            <a:pPr algn="r"/>
            <a:r>
              <a:rPr lang="ar-JO" sz="4400" b="1" dirty="0" smtClean="0">
                <a:latin typeface="Aldhabi" pitchFamily="2" charset="-78"/>
                <a:cs typeface="Aldhabi" pitchFamily="2" charset="-78"/>
              </a:rPr>
              <a:t>3)الاستثمار في العقارات والسلع</a:t>
            </a:r>
          </a:p>
          <a:p>
            <a:pPr algn="r"/>
            <a:r>
              <a:rPr lang="ar-JO" sz="4400" b="1" dirty="0" smtClean="0">
                <a:latin typeface="Aldhabi" pitchFamily="2" charset="-78"/>
                <a:cs typeface="Aldhabi" pitchFamily="2" charset="-78"/>
              </a:rPr>
              <a:t>4)الاستثمار في البنيه التحتيّه</a:t>
            </a:r>
            <a:endParaRPr lang="en-US" sz="4400" b="1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2957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6600" dirty="0" smtClean="0">
                <a:latin typeface="Aldhabi" pitchFamily="2" charset="-78"/>
                <a:cs typeface="Aldhabi" pitchFamily="2" charset="-78"/>
              </a:rPr>
              <a:t>الاستثمار في الاردن</a:t>
            </a:r>
            <a:endParaRPr lang="en-US" sz="66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149" y="2063931"/>
            <a:ext cx="10633165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JO" sz="44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يعتمد الاستثمار في العالم على عدة عوامل تدل على قوّة جذبه للاستثمار،ومنها:-</a:t>
            </a:r>
          </a:p>
          <a:p>
            <a:pPr algn="r"/>
            <a:r>
              <a:rPr lang="ar-JO" sz="44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1)التشريعات في الدوله وشهولة الاجراءات</a:t>
            </a:r>
          </a:p>
          <a:p>
            <a:pPr algn="r"/>
            <a:r>
              <a:rPr lang="ar-JO" sz="44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2)سهولة حركة رأس المال</a:t>
            </a:r>
          </a:p>
          <a:p>
            <a:pPr algn="r"/>
            <a:r>
              <a:rPr lang="ar-JO" sz="44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3)جاهزية البنيه التحتيه</a:t>
            </a:r>
            <a:endParaRPr lang="en-US" sz="4400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2997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834" y="2790226"/>
            <a:ext cx="4663440" cy="1828800"/>
          </a:xfrm>
        </p:spPr>
        <p:txBody>
          <a:bodyPr>
            <a:normAutofit/>
          </a:bodyPr>
          <a:lstStyle/>
          <a:p>
            <a:r>
              <a:rPr lang="ar-JO" sz="6600" b="1" i="1" dirty="0" smtClean="0">
                <a:latin typeface="Aldhabi" pitchFamily="2" charset="-78"/>
                <a:cs typeface="Aldhabi" pitchFamily="2" charset="-78"/>
              </a:rPr>
              <a:t>تابع:الاستثمار في الاردن</a:t>
            </a:r>
            <a:endParaRPr lang="en-US" sz="6600" b="1" i="1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sz="40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1)البيئه السياسيه المستقرّه</a:t>
            </a:r>
          </a:p>
          <a:p>
            <a:r>
              <a:rPr lang="ar-JO" sz="40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2)الموقع الجغرافي المميّز،فموقعه يشكذل نقظة ربط بين ثلاث قارّات هي(آسيا،إفريقيا،اوروبا)</a:t>
            </a:r>
          </a:p>
          <a:p>
            <a:r>
              <a:rPr lang="ar-JO" sz="40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3)الحوافز والإعفاءات الضريبيه التي يقدّمها الاردن،للمستثمرين الأجانب</a:t>
            </a:r>
          </a:p>
          <a:p>
            <a:r>
              <a:rPr lang="ar-JO" sz="40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4)البنيه التحتيّه المناسبه،وسهولة الاتصالات</a:t>
            </a:r>
          </a:p>
          <a:p>
            <a:r>
              <a:rPr lang="ar-JO" sz="4000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5)وفرة الايدي العامله المدرّبه</a:t>
            </a:r>
            <a:endParaRPr lang="en-US" sz="4000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6451" y="4774474"/>
            <a:ext cx="4663440" cy="1188720"/>
          </a:xfrm>
        </p:spPr>
        <p:txBody>
          <a:bodyPr>
            <a:noAutofit/>
          </a:bodyPr>
          <a:lstStyle/>
          <a:p>
            <a:pPr algn="r"/>
            <a:r>
              <a:rPr lang="ar-JO" sz="3600" b="1" dirty="0" smtClean="0">
                <a:solidFill>
                  <a:schemeClr val="tx2"/>
                </a:solidFill>
                <a:latin typeface="Aldhabi" pitchFamily="2" charset="-78"/>
                <a:cs typeface="Aldhabi" pitchFamily="2" charset="-78"/>
              </a:rPr>
              <a:t>امّا بالنسبة للأردن،فهو يعد محط جذب للاستثمارات الخارجيّه نظرا لوجود عوامل عدّة ساعدته،ومنها:-</a:t>
            </a:r>
            <a:endParaRPr lang="en-US" sz="3600" b="1" dirty="0">
              <a:solidFill>
                <a:schemeClr val="tx2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938184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3038421"/>
            <a:ext cx="5928360" cy="1828800"/>
          </a:xfrm>
        </p:spPr>
        <p:txBody>
          <a:bodyPr>
            <a:normAutofit fontScale="90000"/>
          </a:bodyPr>
          <a:lstStyle/>
          <a:p>
            <a:r>
              <a:rPr lang="ar-JO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عمل الطالبات:ميرنا حمدان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/>
            </a:r>
            <a:b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</a:br>
            <a:r>
              <a:rPr lang="ar-JO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الاء عرمي</a:t>
            </a:r>
            <a:br>
              <a:rPr lang="ar-JO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</a:br>
            <a:r>
              <a:rPr lang="ar-JO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راما صوالحه</a:t>
            </a:r>
            <a:endParaRPr lang="en-US" sz="7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100</TotalTime>
  <Words>251</Words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tf03031002</vt:lpstr>
      <vt:lpstr>الاستثمار                 </vt:lpstr>
      <vt:lpstr>فواءد التوسع في المشاريع الاستثماريه                               </vt:lpstr>
      <vt:lpstr>Slide 3</vt:lpstr>
      <vt:lpstr>تصنيف الاستثمار</vt:lpstr>
      <vt:lpstr>أنواع الاستثمار</vt:lpstr>
      <vt:lpstr>الاستثمار في الاردن</vt:lpstr>
      <vt:lpstr>تابع:الاستثمار في الاردن</vt:lpstr>
      <vt:lpstr>عمل الطالبات:ميرنا حمدان الاء عرمي راما صوالحه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الاستثمار</dc:title>
  <dc:creator>Sam</dc:creator>
  <cp:lastModifiedBy>Sam</cp:lastModifiedBy>
  <cp:revision>12</cp:revision>
  <dcterms:created xsi:type="dcterms:W3CDTF">2017-05-08T11:52:42Z</dcterms:created>
  <dcterms:modified xsi:type="dcterms:W3CDTF">2017-05-10T19:52:31Z</dcterms:modified>
</cp:coreProperties>
</file>