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545D87-D5CD-41E4-9528-83D8353CE747}" type="doc">
      <dgm:prSet loTypeId="urn:microsoft.com/office/officeart/2005/8/layout/radial6" loCatId="cycle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3E8AFE4-0318-4A77-B572-F898D4B9A8C6}">
      <dgm:prSet phldrT="[Text]"/>
      <dgm:spPr/>
      <dgm:t>
        <a:bodyPr/>
        <a:lstStyle/>
        <a:p>
          <a:r>
            <a:rPr lang="ar-JO" b="1" i="1" dirty="0" smtClean="0">
              <a:solidFill>
                <a:schemeClr val="tx1"/>
              </a:solidFill>
            </a:rPr>
            <a:t>عناصر تفعيل النزاهة و الشفافية </a:t>
          </a:r>
          <a:endParaRPr lang="en-US" b="1" i="1" dirty="0">
            <a:solidFill>
              <a:schemeClr val="tx1"/>
            </a:solidFill>
          </a:endParaRPr>
        </a:p>
      </dgm:t>
    </dgm:pt>
    <dgm:pt modelId="{42C886B0-968C-48A8-9863-5AC770D9CE3A}" type="parTrans" cxnId="{15A1C461-6B74-4594-9F86-04B61580D30F}">
      <dgm:prSet/>
      <dgm:spPr/>
      <dgm:t>
        <a:bodyPr/>
        <a:lstStyle/>
        <a:p>
          <a:endParaRPr lang="en-US"/>
        </a:p>
      </dgm:t>
    </dgm:pt>
    <dgm:pt modelId="{D090CD0C-0D05-470A-8AAD-E0B6BBB77883}" type="sibTrans" cxnId="{15A1C461-6B74-4594-9F86-04B61580D30F}">
      <dgm:prSet/>
      <dgm:spPr/>
      <dgm:t>
        <a:bodyPr/>
        <a:lstStyle/>
        <a:p>
          <a:endParaRPr lang="en-US"/>
        </a:p>
      </dgm:t>
    </dgm:pt>
    <dgm:pt modelId="{F986268A-6274-4B03-9D48-40F3C2625330}">
      <dgm:prSet phldrT="[Text]" custT="1"/>
      <dgm:spPr/>
      <dgm:t>
        <a:bodyPr/>
        <a:lstStyle/>
        <a:p>
          <a:pPr algn="ctr"/>
          <a:r>
            <a:rPr lang="ar-JO" sz="2000" b="1" i="1" dirty="0" smtClean="0">
              <a:solidFill>
                <a:schemeClr val="tx1"/>
              </a:solidFill>
            </a:rPr>
            <a:t>وجود الشعور بالتميز و الاتراف لدى العاملين </a:t>
          </a:r>
          <a:endParaRPr lang="en-US" sz="2000" b="1" i="1" dirty="0">
            <a:solidFill>
              <a:schemeClr val="tx1"/>
            </a:solidFill>
          </a:endParaRPr>
        </a:p>
      </dgm:t>
    </dgm:pt>
    <dgm:pt modelId="{196FC40B-0550-4AA4-BFE7-70148FD96C17}" type="parTrans" cxnId="{1EAB0C59-4977-4FD6-AB4B-66525B9628A9}">
      <dgm:prSet/>
      <dgm:spPr/>
      <dgm:t>
        <a:bodyPr/>
        <a:lstStyle/>
        <a:p>
          <a:endParaRPr lang="en-US"/>
        </a:p>
      </dgm:t>
    </dgm:pt>
    <dgm:pt modelId="{56107008-B960-4183-904C-5092A255CC32}" type="sibTrans" cxnId="{1EAB0C59-4977-4FD6-AB4B-66525B9628A9}">
      <dgm:prSet/>
      <dgm:spPr/>
      <dgm:t>
        <a:bodyPr/>
        <a:lstStyle/>
        <a:p>
          <a:endParaRPr lang="en-US"/>
        </a:p>
      </dgm:t>
    </dgm:pt>
    <dgm:pt modelId="{34D93AA6-B981-47A0-95C8-3E707509C42B}">
      <dgm:prSet phldrT="[Text]" custT="1"/>
      <dgm:spPr/>
      <dgm:t>
        <a:bodyPr/>
        <a:lstStyle/>
        <a:p>
          <a:r>
            <a:rPr lang="ar-JO" sz="2000" b="1" i="1" dirty="0" smtClean="0">
              <a:solidFill>
                <a:schemeClr val="tx1"/>
              </a:solidFill>
            </a:rPr>
            <a:t>وضع تعريف محدد للاهداف و القيم في العمل </a:t>
          </a:r>
          <a:endParaRPr lang="en-US" sz="2000" b="1" i="1" dirty="0">
            <a:solidFill>
              <a:schemeClr val="tx1"/>
            </a:solidFill>
          </a:endParaRPr>
        </a:p>
      </dgm:t>
    </dgm:pt>
    <dgm:pt modelId="{39778FDE-E975-4C3B-A234-B7ED8A62F5A1}" type="parTrans" cxnId="{3F402069-0025-4D6C-AD4B-7268B7152E21}">
      <dgm:prSet/>
      <dgm:spPr/>
      <dgm:t>
        <a:bodyPr/>
        <a:lstStyle/>
        <a:p>
          <a:endParaRPr lang="en-US"/>
        </a:p>
      </dgm:t>
    </dgm:pt>
    <dgm:pt modelId="{45B2B8DF-498E-4E91-84AA-961EBF89ACDA}" type="sibTrans" cxnId="{3F402069-0025-4D6C-AD4B-7268B7152E21}">
      <dgm:prSet/>
      <dgm:spPr/>
      <dgm:t>
        <a:bodyPr/>
        <a:lstStyle/>
        <a:p>
          <a:endParaRPr lang="en-US"/>
        </a:p>
      </dgm:t>
    </dgm:pt>
    <dgm:pt modelId="{2948D377-30CC-41B0-828B-FC632DB56977}">
      <dgm:prSet phldrT="[Text]" custT="1"/>
      <dgm:spPr/>
      <dgm:t>
        <a:bodyPr/>
        <a:lstStyle/>
        <a:p>
          <a:r>
            <a:rPr lang="ar-JO" sz="2000" b="1" i="1" dirty="0" smtClean="0">
              <a:solidFill>
                <a:schemeClr val="tx1"/>
              </a:solidFill>
            </a:rPr>
            <a:t>تحديد مستوى انجاز على الجميع الالتزام به</a:t>
          </a:r>
          <a:endParaRPr lang="en-US" sz="2000" b="1" i="1" dirty="0">
            <a:solidFill>
              <a:schemeClr val="tx1"/>
            </a:solidFill>
          </a:endParaRPr>
        </a:p>
      </dgm:t>
    </dgm:pt>
    <dgm:pt modelId="{AC86FCD3-71C0-41E4-B1FC-0B8483A099A0}" type="parTrans" cxnId="{151EB7D9-4EC6-473A-9674-094B10F54A7C}">
      <dgm:prSet/>
      <dgm:spPr/>
      <dgm:t>
        <a:bodyPr/>
        <a:lstStyle/>
        <a:p>
          <a:endParaRPr lang="en-US"/>
        </a:p>
      </dgm:t>
    </dgm:pt>
    <dgm:pt modelId="{9FC65CCC-7E6C-4F9E-9277-732CED775BD3}" type="sibTrans" cxnId="{151EB7D9-4EC6-473A-9674-094B10F54A7C}">
      <dgm:prSet/>
      <dgm:spPr/>
      <dgm:t>
        <a:bodyPr/>
        <a:lstStyle/>
        <a:p>
          <a:endParaRPr lang="en-US"/>
        </a:p>
      </dgm:t>
    </dgm:pt>
    <dgm:pt modelId="{D0CFA466-3BFD-40D1-BF26-429865C551A2}">
      <dgm:prSet phldrT="[Text]" custT="1"/>
      <dgm:spPr/>
      <dgm:t>
        <a:bodyPr/>
        <a:lstStyle/>
        <a:p>
          <a:r>
            <a:rPr lang="ar-JO" sz="2000" b="1" i="1" dirty="0" smtClean="0">
              <a:solidFill>
                <a:schemeClr val="tx1"/>
              </a:solidFill>
            </a:rPr>
            <a:t>دعم الكفاءة و الفاعلية في العمل </a:t>
          </a:r>
          <a:endParaRPr lang="en-US" sz="2000" b="1" i="1" dirty="0">
            <a:solidFill>
              <a:schemeClr val="tx1"/>
            </a:solidFill>
          </a:endParaRPr>
        </a:p>
      </dgm:t>
    </dgm:pt>
    <dgm:pt modelId="{C3527D0B-EB0F-4242-8FA8-7695849527E3}" type="parTrans" cxnId="{804E4CAC-D923-4ACB-A961-4BAD1185213E}">
      <dgm:prSet/>
      <dgm:spPr/>
      <dgm:t>
        <a:bodyPr/>
        <a:lstStyle/>
        <a:p>
          <a:endParaRPr lang="en-US"/>
        </a:p>
      </dgm:t>
    </dgm:pt>
    <dgm:pt modelId="{341832C2-D8B2-45C7-BA83-17E89AA23386}" type="sibTrans" cxnId="{804E4CAC-D923-4ACB-A961-4BAD1185213E}">
      <dgm:prSet/>
      <dgm:spPr/>
      <dgm:t>
        <a:bodyPr/>
        <a:lstStyle/>
        <a:p>
          <a:endParaRPr lang="en-US"/>
        </a:p>
      </dgm:t>
    </dgm:pt>
    <dgm:pt modelId="{41962391-E13D-4D39-9BDC-F64FB4A58DD0}" type="pres">
      <dgm:prSet presAssocID="{DD545D87-D5CD-41E4-9528-83D8353CE74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B3BE0B7-F764-4EDF-B10B-469056176A08}" type="pres">
      <dgm:prSet presAssocID="{E3E8AFE4-0318-4A77-B572-F898D4B9A8C6}" presName="centerShape" presStyleLbl="node0" presStyleIdx="0" presStyleCnt="1"/>
      <dgm:spPr/>
    </dgm:pt>
    <dgm:pt modelId="{D0BD339C-DFED-463B-B7B7-549AFC5B99EC}" type="pres">
      <dgm:prSet presAssocID="{F986268A-6274-4B03-9D48-40F3C2625330}" presName="node" presStyleLbl="node1" presStyleIdx="0" presStyleCnt="4" custScaleX="167701" custScaleY="1246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1CC247-C6ED-4BBF-9480-9CBA7AC0CFF8}" type="pres">
      <dgm:prSet presAssocID="{F986268A-6274-4B03-9D48-40F3C2625330}" presName="dummy" presStyleCnt="0"/>
      <dgm:spPr/>
    </dgm:pt>
    <dgm:pt modelId="{530EBD28-B2EC-4CAB-A7D5-C661F7B211EF}" type="pres">
      <dgm:prSet presAssocID="{56107008-B960-4183-904C-5092A255CC32}" presName="sibTrans" presStyleLbl="sibTrans2D1" presStyleIdx="0" presStyleCnt="4"/>
      <dgm:spPr/>
    </dgm:pt>
    <dgm:pt modelId="{86B2DD73-3D20-4576-A3E3-69E93955612E}" type="pres">
      <dgm:prSet presAssocID="{34D93AA6-B981-47A0-95C8-3E707509C42B}" presName="node" presStyleLbl="node1" presStyleIdx="1" presStyleCnt="4" custScaleX="171235" custScaleY="126511" custRadScaleRad="116753" custRadScaleInc="2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93B73-D5D5-428E-9A5C-E34A89AF37B1}" type="pres">
      <dgm:prSet presAssocID="{34D93AA6-B981-47A0-95C8-3E707509C42B}" presName="dummy" presStyleCnt="0"/>
      <dgm:spPr/>
    </dgm:pt>
    <dgm:pt modelId="{B67938C3-BA3D-4CFD-BDDA-EFC72722D29A}" type="pres">
      <dgm:prSet presAssocID="{45B2B8DF-498E-4E91-84AA-961EBF89ACDA}" presName="sibTrans" presStyleLbl="sibTrans2D1" presStyleIdx="1" presStyleCnt="4"/>
      <dgm:spPr/>
    </dgm:pt>
    <dgm:pt modelId="{56F51B19-6CD6-422B-BE22-1A197D97D9A4}" type="pres">
      <dgm:prSet presAssocID="{2948D377-30CC-41B0-828B-FC632DB56977}" presName="node" presStyleLbl="node1" presStyleIdx="2" presStyleCnt="4" custScaleX="167701" custScaleY="123732">
        <dgm:presLayoutVars>
          <dgm:bulletEnabled val="1"/>
        </dgm:presLayoutVars>
      </dgm:prSet>
      <dgm:spPr/>
    </dgm:pt>
    <dgm:pt modelId="{BDBB44A4-7F44-4979-8C85-EA9B47F0783F}" type="pres">
      <dgm:prSet presAssocID="{2948D377-30CC-41B0-828B-FC632DB56977}" presName="dummy" presStyleCnt="0"/>
      <dgm:spPr/>
    </dgm:pt>
    <dgm:pt modelId="{277A5A17-3682-407F-93A7-7ABDFB7FE844}" type="pres">
      <dgm:prSet presAssocID="{9FC65CCC-7E6C-4F9E-9277-732CED775BD3}" presName="sibTrans" presStyleLbl="sibTrans2D1" presStyleIdx="2" presStyleCnt="4"/>
      <dgm:spPr/>
    </dgm:pt>
    <dgm:pt modelId="{B39B459E-528A-4DDC-AF1A-1881967D10B3}" type="pres">
      <dgm:prSet presAssocID="{D0CFA466-3BFD-40D1-BF26-429865C551A2}" presName="node" presStyleLbl="node1" presStyleIdx="3" presStyleCnt="4" custScaleX="162872" custScaleY="138377" custRadScaleRad="117180" custRadScaleInc="4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6F096-F2CF-4EEA-92E6-8F6BD15C68B5}" type="pres">
      <dgm:prSet presAssocID="{D0CFA466-3BFD-40D1-BF26-429865C551A2}" presName="dummy" presStyleCnt="0"/>
      <dgm:spPr/>
    </dgm:pt>
    <dgm:pt modelId="{23CD1218-FA7F-4A8F-9604-98AFC61401B2}" type="pres">
      <dgm:prSet presAssocID="{341832C2-D8B2-45C7-BA83-17E89AA23386}" presName="sibTrans" presStyleLbl="sibTrans2D1" presStyleIdx="3" presStyleCnt="4"/>
      <dgm:spPr/>
    </dgm:pt>
  </dgm:ptLst>
  <dgm:cxnLst>
    <dgm:cxn modelId="{6325D2F9-DB84-42E0-A871-6216704B1EB2}" type="presOf" srcId="{34D93AA6-B981-47A0-95C8-3E707509C42B}" destId="{86B2DD73-3D20-4576-A3E3-69E93955612E}" srcOrd="0" destOrd="0" presId="urn:microsoft.com/office/officeart/2005/8/layout/radial6"/>
    <dgm:cxn modelId="{8FFBA050-05EC-4E01-8262-29E6669B2FA5}" type="presOf" srcId="{D0CFA466-3BFD-40D1-BF26-429865C551A2}" destId="{B39B459E-528A-4DDC-AF1A-1881967D10B3}" srcOrd="0" destOrd="0" presId="urn:microsoft.com/office/officeart/2005/8/layout/radial6"/>
    <dgm:cxn modelId="{3F402069-0025-4D6C-AD4B-7268B7152E21}" srcId="{E3E8AFE4-0318-4A77-B572-F898D4B9A8C6}" destId="{34D93AA6-B981-47A0-95C8-3E707509C42B}" srcOrd="1" destOrd="0" parTransId="{39778FDE-E975-4C3B-A234-B7ED8A62F5A1}" sibTransId="{45B2B8DF-498E-4E91-84AA-961EBF89ACDA}"/>
    <dgm:cxn modelId="{F50C1B7D-E6B8-4339-BFBF-FB2CC6B4FB1D}" type="presOf" srcId="{DD545D87-D5CD-41E4-9528-83D8353CE747}" destId="{41962391-E13D-4D39-9BDC-F64FB4A58DD0}" srcOrd="0" destOrd="0" presId="urn:microsoft.com/office/officeart/2005/8/layout/radial6"/>
    <dgm:cxn modelId="{15A1C461-6B74-4594-9F86-04B61580D30F}" srcId="{DD545D87-D5CD-41E4-9528-83D8353CE747}" destId="{E3E8AFE4-0318-4A77-B572-F898D4B9A8C6}" srcOrd="0" destOrd="0" parTransId="{42C886B0-968C-48A8-9863-5AC770D9CE3A}" sibTransId="{D090CD0C-0D05-470A-8AAD-E0B6BBB77883}"/>
    <dgm:cxn modelId="{01C8890E-225E-4A03-AE03-8AD37DF86EFB}" type="presOf" srcId="{2948D377-30CC-41B0-828B-FC632DB56977}" destId="{56F51B19-6CD6-422B-BE22-1A197D97D9A4}" srcOrd="0" destOrd="0" presId="urn:microsoft.com/office/officeart/2005/8/layout/radial6"/>
    <dgm:cxn modelId="{151EB7D9-4EC6-473A-9674-094B10F54A7C}" srcId="{E3E8AFE4-0318-4A77-B572-F898D4B9A8C6}" destId="{2948D377-30CC-41B0-828B-FC632DB56977}" srcOrd="2" destOrd="0" parTransId="{AC86FCD3-71C0-41E4-B1FC-0B8483A099A0}" sibTransId="{9FC65CCC-7E6C-4F9E-9277-732CED775BD3}"/>
    <dgm:cxn modelId="{62424143-FE67-46F4-BB1F-BAD60AAF433C}" type="presOf" srcId="{F986268A-6274-4B03-9D48-40F3C2625330}" destId="{D0BD339C-DFED-463B-B7B7-549AFC5B99EC}" srcOrd="0" destOrd="0" presId="urn:microsoft.com/office/officeart/2005/8/layout/radial6"/>
    <dgm:cxn modelId="{C4BAC726-D801-4E29-9375-5A8EE1284228}" type="presOf" srcId="{341832C2-D8B2-45C7-BA83-17E89AA23386}" destId="{23CD1218-FA7F-4A8F-9604-98AFC61401B2}" srcOrd="0" destOrd="0" presId="urn:microsoft.com/office/officeart/2005/8/layout/radial6"/>
    <dgm:cxn modelId="{6CA36938-D4E4-4944-9075-5DF6F9F5B988}" type="presOf" srcId="{9FC65CCC-7E6C-4F9E-9277-732CED775BD3}" destId="{277A5A17-3682-407F-93A7-7ABDFB7FE844}" srcOrd="0" destOrd="0" presId="urn:microsoft.com/office/officeart/2005/8/layout/radial6"/>
    <dgm:cxn modelId="{E7FCD7DB-01FB-4C78-ABF2-FAD11E7225DF}" type="presOf" srcId="{56107008-B960-4183-904C-5092A255CC32}" destId="{530EBD28-B2EC-4CAB-A7D5-C661F7B211EF}" srcOrd="0" destOrd="0" presId="urn:microsoft.com/office/officeart/2005/8/layout/radial6"/>
    <dgm:cxn modelId="{1EAB0C59-4977-4FD6-AB4B-66525B9628A9}" srcId="{E3E8AFE4-0318-4A77-B572-F898D4B9A8C6}" destId="{F986268A-6274-4B03-9D48-40F3C2625330}" srcOrd="0" destOrd="0" parTransId="{196FC40B-0550-4AA4-BFE7-70148FD96C17}" sibTransId="{56107008-B960-4183-904C-5092A255CC32}"/>
    <dgm:cxn modelId="{BC1D5EED-160F-4A52-BCD7-2C3A3DDAD23F}" type="presOf" srcId="{45B2B8DF-498E-4E91-84AA-961EBF89ACDA}" destId="{B67938C3-BA3D-4CFD-BDDA-EFC72722D29A}" srcOrd="0" destOrd="0" presId="urn:microsoft.com/office/officeart/2005/8/layout/radial6"/>
    <dgm:cxn modelId="{804E4CAC-D923-4ACB-A961-4BAD1185213E}" srcId="{E3E8AFE4-0318-4A77-B572-F898D4B9A8C6}" destId="{D0CFA466-3BFD-40D1-BF26-429865C551A2}" srcOrd="3" destOrd="0" parTransId="{C3527D0B-EB0F-4242-8FA8-7695849527E3}" sibTransId="{341832C2-D8B2-45C7-BA83-17E89AA23386}"/>
    <dgm:cxn modelId="{CB6CD2EB-3110-4F73-871F-5EFE48934EBE}" type="presOf" srcId="{E3E8AFE4-0318-4A77-B572-F898D4B9A8C6}" destId="{BB3BE0B7-F764-4EDF-B10B-469056176A08}" srcOrd="0" destOrd="0" presId="urn:microsoft.com/office/officeart/2005/8/layout/radial6"/>
    <dgm:cxn modelId="{DB405E8E-E00E-401F-A35E-0149B4239D74}" type="presParOf" srcId="{41962391-E13D-4D39-9BDC-F64FB4A58DD0}" destId="{BB3BE0B7-F764-4EDF-B10B-469056176A08}" srcOrd="0" destOrd="0" presId="urn:microsoft.com/office/officeart/2005/8/layout/radial6"/>
    <dgm:cxn modelId="{46146624-83A9-4ACB-8892-CC5C236A8013}" type="presParOf" srcId="{41962391-E13D-4D39-9BDC-F64FB4A58DD0}" destId="{D0BD339C-DFED-463B-B7B7-549AFC5B99EC}" srcOrd="1" destOrd="0" presId="urn:microsoft.com/office/officeart/2005/8/layout/radial6"/>
    <dgm:cxn modelId="{58EF7460-0318-4822-9CF5-AECC2F0F0125}" type="presParOf" srcId="{41962391-E13D-4D39-9BDC-F64FB4A58DD0}" destId="{E41CC247-C6ED-4BBF-9480-9CBA7AC0CFF8}" srcOrd="2" destOrd="0" presId="urn:microsoft.com/office/officeart/2005/8/layout/radial6"/>
    <dgm:cxn modelId="{AD6F937F-D841-4768-B100-FFF6B06B7EDA}" type="presParOf" srcId="{41962391-E13D-4D39-9BDC-F64FB4A58DD0}" destId="{530EBD28-B2EC-4CAB-A7D5-C661F7B211EF}" srcOrd="3" destOrd="0" presId="urn:microsoft.com/office/officeart/2005/8/layout/radial6"/>
    <dgm:cxn modelId="{B271828A-2E76-4958-9591-8F53F5F243AF}" type="presParOf" srcId="{41962391-E13D-4D39-9BDC-F64FB4A58DD0}" destId="{86B2DD73-3D20-4576-A3E3-69E93955612E}" srcOrd="4" destOrd="0" presId="urn:microsoft.com/office/officeart/2005/8/layout/radial6"/>
    <dgm:cxn modelId="{FBC6AB6E-B134-4A9E-BBEA-494E1086EC20}" type="presParOf" srcId="{41962391-E13D-4D39-9BDC-F64FB4A58DD0}" destId="{8F693B73-D5D5-428E-9A5C-E34A89AF37B1}" srcOrd="5" destOrd="0" presId="urn:microsoft.com/office/officeart/2005/8/layout/radial6"/>
    <dgm:cxn modelId="{C29E1093-6809-4129-BFA0-44E4359B80EF}" type="presParOf" srcId="{41962391-E13D-4D39-9BDC-F64FB4A58DD0}" destId="{B67938C3-BA3D-4CFD-BDDA-EFC72722D29A}" srcOrd="6" destOrd="0" presId="urn:microsoft.com/office/officeart/2005/8/layout/radial6"/>
    <dgm:cxn modelId="{56679D65-DB54-4A0A-A079-40C289509FBB}" type="presParOf" srcId="{41962391-E13D-4D39-9BDC-F64FB4A58DD0}" destId="{56F51B19-6CD6-422B-BE22-1A197D97D9A4}" srcOrd="7" destOrd="0" presId="urn:microsoft.com/office/officeart/2005/8/layout/radial6"/>
    <dgm:cxn modelId="{3DD9690D-A1D6-4708-A234-FEDB28120E55}" type="presParOf" srcId="{41962391-E13D-4D39-9BDC-F64FB4A58DD0}" destId="{BDBB44A4-7F44-4979-8C85-EA9B47F0783F}" srcOrd="8" destOrd="0" presId="urn:microsoft.com/office/officeart/2005/8/layout/radial6"/>
    <dgm:cxn modelId="{9472C4FC-16EF-46A2-9864-07BAFA1895D0}" type="presParOf" srcId="{41962391-E13D-4D39-9BDC-F64FB4A58DD0}" destId="{277A5A17-3682-407F-93A7-7ABDFB7FE844}" srcOrd="9" destOrd="0" presId="urn:microsoft.com/office/officeart/2005/8/layout/radial6"/>
    <dgm:cxn modelId="{E09A3162-E71D-4B1E-A6FD-D9C3088B2B97}" type="presParOf" srcId="{41962391-E13D-4D39-9BDC-F64FB4A58DD0}" destId="{B39B459E-528A-4DDC-AF1A-1881967D10B3}" srcOrd="10" destOrd="0" presId="urn:microsoft.com/office/officeart/2005/8/layout/radial6"/>
    <dgm:cxn modelId="{B68E448C-6BAF-4F33-9695-67CB48D0CE9E}" type="presParOf" srcId="{41962391-E13D-4D39-9BDC-F64FB4A58DD0}" destId="{5CA6F096-F2CF-4EEA-92E6-8F6BD15C68B5}" srcOrd="11" destOrd="0" presId="urn:microsoft.com/office/officeart/2005/8/layout/radial6"/>
    <dgm:cxn modelId="{D83D313B-7E5C-4029-B54B-2DEF8807B5A3}" type="presParOf" srcId="{41962391-E13D-4D39-9BDC-F64FB4A58DD0}" destId="{23CD1218-FA7F-4A8F-9604-98AFC61401B2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D1218-FA7F-4A8F-9604-98AFC61401B2}">
      <dsp:nvSpPr>
        <dsp:cNvPr id="0" name=""/>
        <dsp:cNvSpPr/>
      </dsp:nvSpPr>
      <dsp:spPr>
        <a:xfrm>
          <a:off x="1544750" y="512211"/>
          <a:ext cx="3576995" cy="3576995"/>
        </a:xfrm>
        <a:prstGeom prst="blockArc">
          <a:avLst>
            <a:gd name="adj1" fmla="val 10759097"/>
            <a:gd name="adj2" fmla="val 16793783"/>
            <a:gd name="adj3" fmla="val 464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7A5A17-3682-407F-93A7-7ABDFB7FE844}">
      <dsp:nvSpPr>
        <dsp:cNvPr id="0" name=""/>
        <dsp:cNvSpPr/>
      </dsp:nvSpPr>
      <dsp:spPr>
        <a:xfrm>
          <a:off x="1544595" y="564229"/>
          <a:ext cx="3576995" cy="3576995"/>
        </a:xfrm>
        <a:prstGeom prst="blockArc">
          <a:avLst>
            <a:gd name="adj1" fmla="val 4805906"/>
            <a:gd name="adj2" fmla="val 10861461"/>
            <a:gd name="adj3" fmla="val 464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7938C3-BA3D-4CFD-BDDA-EFC72722D29A}">
      <dsp:nvSpPr>
        <dsp:cNvPr id="0" name=""/>
        <dsp:cNvSpPr/>
      </dsp:nvSpPr>
      <dsp:spPr>
        <a:xfrm>
          <a:off x="2137816" y="562920"/>
          <a:ext cx="3576995" cy="3576995"/>
        </a:xfrm>
        <a:prstGeom prst="blockArc">
          <a:avLst>
            <a:gd name="adj1" fmla="val 21556495"/>
            <a:gd name="adj2" fmla="val 5978930"/>
            <a:gd name="adj3" fmla="val 464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0EBD28-B2EC-4CAB-A7D5-C661F7B211EF}">
      <dsp:nvSpPr>
        <dsp:cNvPr id="0" name=""/>
        <dsp:cNvSpPr/>
      </dsp:nvSpPr>
      <dsp:spPr>
        <a:xfrm>
          <a:off x="2137890" y="513480"/>
          <a:ext cx="3576995" cy="3576995"/>
        </a:xfrm>
        <a:prstGeom prst="blockArc">
          <a:avLst>
            <a:gd name="adj1" fmla="val 15620922"/>
            <a:gd name="adj2" fmla="val 53787"/>
            <a:gd name="adj3" fmla="val 464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3BE0B7-F764-4EDF-B10B-469056176A08}">
      <dsp:nvSpPr>
        <dsp:cNvPr id="0" name=""/>
        <dsp:cNvSpPr/>
      </dsp:nvSpPr>
      <dsp:spPr>
        <a:xfrm>
          <a:off x="2810183" y="1503387"/>
          <a:ext cx="1646634" cy="164663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i="1" kern="1200" dirty="0" smtClean="0">
              <a:solidFill>
                <a:schemeClr val="tx1"/>
              </a:solidFill>
            </a:rPr>
            <a:t>عناصر تفعيل النزاهة و الشفافية </a:t>
          </a:r>
          <a:endParaRPr lang="en-US" sz="2000" b="1" i="1" kern="1200" dirty="0">
            <a:solidFill>
              <a:schemeClr val="tx1"/>
            </a:solidFill>
          </a:endParaRPr>
        </a:p>
      </dsp:txBody>
      <dsp:txXfrm>
        <a:off x="3051327" y="1744531"/>
        <a:ext cx="1164346" cy="1164346"/>
      </dsp:txXfrm>
    </dsp:sp>
    <dsp:sp modelId="{D0BD339C-DFED-463B-B7B7-549AFC5B99EC}">
      <dsp:nvSpPr>
        <dsp:cNvPr id="0" name=""/>
        <dsp:cNvSpPr/>
      </dsp:nvSpPr>
      <dsp:spPr>
        <a:xfrm>
          <a:off x="2667003" y="-138602"/>
          <a:ext cx="1932995" cy="143660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i="1" kern="1200" dirty="0" smtClean="0">
              <a:solidFill>
                <a:schemeClr val="tx1"/>
              </a:solidFill>
            </a:rPr>
            <a:t>وجود الشعور بالتميز و الاتراف لدى العاملين </a:t>
          </a:r>
          <a:endParaRPr lang="en-US" sz="2000" b="1" i="1" kern="1200" dirty="0">
            <a:solidFill>
              <a:schemeClr val="tx1"/>
            </a:solidFill>
          </a:endParaRPr>
        </a:p>
      </dsp:txBody>
      <dsp:txXfrm>
        <a:off x="2950084" y="71785"/>
        <a:ext cx="1366833" cy="1015835"/>
      </dsp:txXfrm>
    </dsp:sp>
    <dsp:sp modelId="{86B2DD73-3D20-4576-A3E3-69E93955612E}">
      <dsp:nvSpPr>
        <dsp:cNvPr id="0" name=""/>
        <dsp:cNvSpPr/>
      </dsp:nvSpPr>
      <dsp:spPr>
        <a:xfrm>
          <a:off x="4686312" y="1600200"/>
          <a:ext cx="1973730" cy="145822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i="1" kern="1200" dirty="0" smtClean="0">
              <a:solidFill>
                <a:schemeClr val="tx1"/>
              </a:solidFill>
            </a:rPr>
            <a:t>وضع تعريف محدد للاهداف و القيم في العمل </a:t>
          </a:r>
          <a:endParaRPr lang="en-US" sz="2000" b="1" i="1" kern="1200" dirty="0">
            <a:solidFill>
              <a:schemeClr val="tx1"/>
            </a:solidFill>
          </a:endParaRPr>
        </a:p>
      </dsp:txBody>
      <dsp:txXfrm>
        <a:off x="4975358" y="1813752"/>
        <a:ext cx="1395638" cy="1031117"/>
      </dsp:txXfrm>
    </dsp:sp>
    <dsp:sp modelId="{56F51B19-6CD6-422B-BE22-1A197D97D9A4}">
      <dsp:nvSpPr>
        <dsp:cNvPr id="0" name=""/>
        <dsp:cNvSpPr/>
      </dsp:nvSpPr>
      <dsp:spPr>
        <a:xfrm>
          <a:off x="2667003" y="3360612"/>
          <a:ext cx="1932995" cy="142618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i="1" kern="1200" dirty="0" smtClean="0">
              <a:solidFill>
                <a:schemeClr val="tx1"/>
              </a:solidFill>
            </a:rPr>
            <a:t>تحديد مستوى انجاز على الجميع الالتزام به</a:t>
          </a:r>
          <a:endParaRPr lang="en-US" sz="2000" b="1" i="1" kern="1200" dirty="0">
            <a:solidFill>
              <a:schemeClr val="tx1"/>
            </a:solidFill>
          </a:endParaRPr>
        </a:p>
      </dsp:txBody>
      <dsp:txXfrm>
        <a:off x="2950084" y="3569473"/>
        <a:ext cx="1366833" cy="1008467"/>
      </dsp:txXfrm>
    </dsp:sp>
    <dsp:sp modelId="{B39B459E-528A-4DDC-AF1A-1881967D10B3}">
      <dsp:nvSpPr>
        <dsp:cNvPr id="0" name=""/>
        <dsp:cNvSpPr/>
      </dsp:nvSpPr>
      <dsp:spPr>
        <a:xfrm>
          <a:off x="647702" y="1523998"/>
          <a:ext cx="1877334" cy="159499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i="1" kern="1200" dirty="0" smtClean="0">
              <a:solidFill>
                <a:schemeClr val="tx1"/>
              </a:solidFill>
            </a:rPr>
            <a:t>دعم الكفاءة و الفاعلية في العمل </a:t>
          </a:r>
          <a:endParaRPr lang="en-US" sz="2000" b="1" i="1" kern="1200" dirty="0">
            <a:solidFill>
              <a:schemeClr val="tx1"/>
            </a:solidFill>
          </a:endParaRPr>
        </a:p>
      </dsp:txBody>
      <dsp:txXfrm>
        <a:off x="922631" y="1757579"/>
        <a:ext cx="1327476" cy="1127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09A80-3105-4AED-9E78-331CC3DFDC2A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2B12E-E1DD-439A-A1FD-A1691F8FA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88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310604">
            <a:off x="1114839" y="1238559"/>
            <a:ext cx="7772400" cy="14700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ar-JO" sz="8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النزاهة و الشفافية </a:t>
            </a:r>
            <a:endParaRPr lang="en-US" sz="8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8128">
            <a:off x="576946" y="3136028"/>
            <a:ext cx="3493204" cy="338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8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JO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مؤشرات وجود النزاهة و الشفافية 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r">
              <a:buNone/>
            </a:pPr>
            <a:r>
              <a:rPr lang="ar-JO" sz="4000" b="1" i="1" dirty="0" smtClean="0"/>
              <a:t>هناك مؤشرا في الدولة او في المؤسسة او في اي تجمع و يمكن ملاحظة مؤشرات عدة تدل على التزام الدولة او المؤسسة بتنفيذ الشفافية و تطبيقها .</a:t>
            </a:r>
          </a:p>
          <a:p>
            <a:pPr marL="0" indent="0" algn="r">
              <a:buNone/>
            </a:pPr>
            <a:endParaRPr lang="ar-JO" sz="4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ar-JO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لنتعرف على هذه المؤشرات :</a:t>
            </a:r>
            <a:endParaRPr lang="en-US" sz="4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4984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844089" y="178023"/>
            <a:ext cx="2151223" cy="86823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96571" y="2421045"/>
            <a:ext cx="3515103" cy="7336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96573" y="1309946"/>
            <a:ext cx="3515101" cy="738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49488" y="3447997"/>
            <a:ext cx="3533065" cy="869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49487" y="4633138"/>
            <a:ext cx="3533065" cy="770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49488" y="5715735"/>
            <a:ext cx="3533065" cy="7877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587305" y="6109587"/>
            <a:ext cx="46589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587305" y="5095956"/>
            <a:ext cx="46589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587305" y="4051903"/>
            <a:ext cx="46589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587305" y="3022634"/>
            <a:ext cx="46589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587305" y="2017816"/>
            <a:ext cx="46589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587305" y="648492"/>
            <a:ext cx="46589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053204" y="648492"/>
            <a:ext cx="0" cy="546109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920289" y="258197"/>
            <a:ext cx="20750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000" b="1" i="1" dirty="0" smtClean="0"/>
              <a:t>مؤشرات وجود النزاهة و الشفافية في الدولة </a:t>
            </a:r>
            <a:endParaRPr lang="en-US" sz="2000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4846548" y="5694087"/>
            <a:ext cx="3338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400" b="1" i="1" dirty="0" smtClean="0"/>
              <a:t>حرية التعبير و احترام راي الاقلية </a:t>
            </a:r>
            <a:endParaRPr lang="en-US" sz="24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4860746" y="4587217"/>
            <a:ext cx="3310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400" b="1" i="1" dirty="0" smtClean="0"/>
              <a:t>وجود التعددية و التشاركية في القرارات </a:t>
            </a:r>
            <a:endParaRPr lang="en-US" sz="2400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4846550" y="2572291"/>
            <a:ext cx="3338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400" b="1" i="1" dirty="0" smtClean="0"/>
              <a:t>سيادة القانون على الجميع </a:t>
            </a:r>
            <a:endParaRPr lang="en-US" sz="2400" b="1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4796571" y="3682672"/>
            <a:ext cx="3310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400" b="1" i="1" dirty="0" smtClean="0"/>
              <a:t>فصل السلطات و تحديدها </a:t>
            </a:r>
            <a:endParaRPr lang="en-US" sz="2400" b="1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4796571" y="1402068"/>
            <a:ext cx="3438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000" b="1" i="1" dirty="0" smtClean="0"/>
              <a:t>وجود دستور للدولة يحدد العلاقة بين الجميع</a:t>
            </a:r>
            <a:endParaRPr lang="en-US" sz="2000" b="1" i="1" dirty="0"/>
          </a:p>
        </p:txBody>
      </p:sp>
      <p:sp>
        <p:nvSpPr>
          <p:cNvPr id="38" name="Rounded Rectangle 37"/>
          <p:cNvSpPr/>
          <p:nvPr/>
        </p:nvSpPr>
        <p:spPr>
          <a:xfrm>
            <a:off x="1143000" y="270926"/>
            <a:ext cx="2368647" cy="86823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-3456" y="2545034"/>
            <a:ext cx="3515103" cy="7336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-3454" y="1433935"/>
            <a:ext cx="3515101" cy="738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-50539" y="3571986"/>
            <a:ext cx="3533065" cy="869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-50540" y="4757127"/>
            <a:ext cx="3533065" cy="770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-50539" y="5839724"/>
            <a:ext cx="3533065" cy="7877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>
            <a:off x="3787278" y="6233576"/>
            <a:ext cx="46589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787278" y="5219945"/>
            <a:ext cx="46589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787278" y="4175892"/>
            <a:ext cx="46589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787278" y="3146623"/>
            <a:ext cx="46589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87278" y="2141805"/>
            <a:ext cx="46589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787278" y="772481"/>
            <a:ext cx="46589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253177" y="772481"/>
            <a:ext cx="0" cy="546109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143000" y="354329"/>
            <a:ext cx="22924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000" b="1" i="1" dirty="0" smtClean="0"/>
              <a:t>مؤشرات وجود النزاهة و الشفافية في المؤسسه </a:t>
            </a:r>
            <a:endParaRPr lang="en-US" sz="2000" b="1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46521" y="5818076"/>
            <a:ext cx="3338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400" b="1" i="1" dirty="0" smtClean="0"/>
              <a:t>وجود جانب اعلامي ينشر ما تقوم به المؤسسة </a:t>
            </a:r>
            <a:endParaRPr lang="en-US" sz="2400" b="1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60719" y="4711206"/>
            <a:ext cx="3310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400" b="1" i="1" dirty="0"/>
              <a:t>و</a:t>
            </a:r>
            <a:r>
              <a:rPr lang="ar-JO" sz="2400" b="1" i="1" dirty="0" smtClean="0"/>
              <a:t>جود سجلات واضحة للعمل و برامج المؤسسة </a:t>
            </a:r>
            <a:endParaRPr lang="en-US" sz="2400" b="1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46523" y="2510603"/>
            <a:ext cx="3338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400" b="1" i="1" dirty="0" smtClean="0"/>
              <a:t>مشاركة المجتمع في وضع برامج المؤسسة</a:t>
            </a:r>
            <a:endParaRPr lang="en-US" sz="2400" b="1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-3456" y="3636404"/>
            <a:ext cx="3310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400" b="1" i="1" dirty="0" smtClean="0"/>
              <a:t>وضوح انشطة المؤسسة و خدماتها </a:t>
            </a:r>
            <a:endParaRPr lang="en-US" sz="2400" b="1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-3456" y="1526057"/>
            <a:ext cx="3438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000" b="1" i="1" dirty="0" smtClean="0"/>
              <a:t>وجود معلومات كاملة عن المؤسسه و ما تقوم به 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3510158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7" grpId="0"/>
      <p:bldP spid="18" grpId="0"/>
      <p:bldP spid="19" grpId="0"/>
      <p:bldP spid="20" grpId="0"/>
      <p:bldP spid="21" grpId="0"/>
      <p:bldP spid="22" grpId="0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87127">
            <a:off x="844482" y="1589216"/>
            <a:ext cx="8229600" cy="191333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JO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عمل الطالبة : نوران رباح الخطيب </a:t>
            </a:r>
            <a:endParaRPr lang="en-US" sz="6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89528">
            <a:off x="885036" y="3429001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031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ar-JO" sz="6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مفهوم النزاهة :</a:t>
            </a:r>
            <a:endParaRPr lang="en-US" sz="6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2596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sz="4000" b="1" i="1" dirty="0" smtClean="0"/>
              <a:t>توافر القيم عند الفرد في اثناء قيامه بعمله لدى المؤسسة عن طريق برامجها المختلفة و تركيز تلك القيم على الامانة و الصدق و العدالة و الالتزام و الاخلاص في العمل و الابتعاد عن التحيز و الحفاظ على المصلحة العامه و المال العام و تقديمها على المصالح الاخرى جميعها . 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17521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ar-JO" sz="6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مفهوم الشفافية : </a:t>
            </a:r>
            <a:endParaRPr lang="en-US" sz="6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481" y="1647841"/>
            <a:ext cx="8763000" cy="175259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sz="3600" b="1" i="1" dirty="0" smtClean="0"/>
              <a:t>الوضوح في شرح العلاقة بين الافراد في المجتمع و مؤسساته و توفير المعلومات و نشرها كاملة للاطلاع عليها .  </a:t>
            </a:r>
            <a:endParaRPr lang="en-US" sz="36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4572000"/>
            <a:ext cx="86017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3600" b="1" i="1" dirty="0" smtClean="0"/>
              <a:t>في </a:t>
            </a:r>
            <a:r>
              <a:rPr lang="ar-JO" sz="3600" b="1" i="1" dirty="0"/>
              <a:t>المعاملات و البيانات جميعها التي تقدمها المؤسسة و القرارات التي تتعلق بالافراد و المجتمع بعيدا عن </a:t>
            </a:r>
            <a:r>
              <a:rPr lang="ar-JO" sz="3600" b="1" i="1" dirty="0" smtClean="0"/>
              <a:t>الغموض . </a:t>
            </a:r>
            <a:endParaRPr lang="ar-JO" sz="36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298812" y="3385655"/>
            <a:ext cx="7621706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ar-JO" sz="6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كيف </a:t>
            </a:r>
            <a:r>
              <a:rPr lang="ar-JO" sz="60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يجب ان تكون الشفافية ؟</a:t>
            </a:r>
          </a:p>
        </p:txBody>
      </p:sp>
      <p:sp>
        <p:nvSpPr>
          <p:cNvPr id="6" name="Smiley Face 5"/>
          <p:cNvSpPr/>
          <p:nvPr/>
        </p:nvSpPr>
        <p:spPr>
          <a:xfrm rot="21072016">
            <a:off x="342930" y="236375"/>
            <a:ext cx="1220075" cy="1588561"/>
          </a:xfrm>
          <a:prstGeom prst="smileyFac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402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JO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وضحي كيف ينعكس انتشار مبادئ النزاهه و على الشفافية في العمل و المجتمع على تطور العمل و الانتاج و نهوض المجتمع و ازدهارة :  </a:t>
            </a:r>
            <a:endParaRPr lang="en-US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400" y="2819400"/>
            <a:ext cx="2971800" cy="3611563"/>
          </a:xfrm>
        </p:spPr>
        <p:txBody>
          <a:bodyPr/>
          <a:lstStyle/>
          <a:p>
            <a:pPr marL="0" indent="0" algn="r">
              <a:buNone/>
            </a:pPr>
            <a:r>
              <a:rPr lang="ar-JO" sz="4000" b="1" i="1" dirty="0" smtClean="0"/>
              <a:t>النزاهة</a:t>
            </a:r>
          </a:p>
          <a:p>
            <a:pPr marL="0" indent="0" algn="r">
              <a:buNone/>
            </a:pPr>
            <a:endParaRPr lang="ar-JO" dirty="0"/>
          </a:p>
          <a:p>
            <a:pPr marL="0" indent="0" algn="r">
              <a:buNone/>
            </a:pPr>
            <a:endParaRPr lang="ar-JO" dirty="0" smtClean="0"/>
          </a:p>
          <a:p>
            <a:pPr marL="0" indent="0" algn="r">
              <a:buNone/>
            </a:pPr>
            <a:r>
              <a:rPr lang="ar-JO" sz="3600" b="1" i="1" dirty="0" smtClean="0"/>
              <a:t>الشفافية  </a:t>
            </a:r>
            <a:endParaRPr lang="en-US" sz="3600" b="1" i="1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010969" y="32004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6858000" y="496551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2895600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3200" b="1" i="1" dirty="0" smtClean="0"/>
              <a:t>تضمن وجود الية واضحة و شامله في العمل لمختلف السلطات و الافراد في المجتمع و الدولة </a:t>
            </a:r>
            <a:endParaRPr lang="en-US" sz="32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472440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3200" b="1" i="1" dirty="0" smtClean="0"/>
              <a:t>تكرس مفاهيم الديموقراطية و الحرية و هي اساس رئيس لنجاح المحاسبة في العمل و تطبيق القوانين 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169884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ar-JO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كيف يؤثر غياب النزاهة و الشفافية في العمل و المجتمع ؟</a:t>
            </a:r>
            <a:endParaRPr lang="en-US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19400"/>
            <a:ext cx="8229600" cy="220979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sz="4400" b="1" i="1" dirty="0" smtClean="0"/>
              <a:t>يؤثران في مفهوم العدالة و تكافؤ الفرص و مستوى الانجاز </a:t>
            </a:r>
            <a:endParaRPr lang="en-US" sz="4400" b="1" i="1" dirty="0"/>
          </a:p>
        </p:txBody>
      </p:sp>
      <p:sp>
        <p:nvSpPr>
          <p:cNvPr id="4" name="Smiley Face 3"/>
          <p:cNvSpPr/>
          <p:nvPr/>
        </p:nvSpPr>
        <p:spPr>
          <a:xfrm rot="21237868">
            <a:off x="533400" y="4267200"/>
            <a:ext cx="2590800" cy="2362200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6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175572">
            <a:off x="381000" y="2286000"/>
            <a:ext cx="82296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JO" sz="6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لتعرف اهمية النزاهه و الشفافية في العمل انظري للشكل التالي :</a:t>
            </a:r>
            <a:endParaRPr lang="en-US" sz="6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484953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59071" y="228600"/>
            <a:ext cx="33528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7228" y="2743200"/>
            <a:ext cx="6898943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676399"/>
            <a:ext cx="6898943" cy="846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3733800"/>
            <a:ext cx="6934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4758519"/>
            <a:ext cx="6934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" y="5791200"/>
            <a:ext cx="6934200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7696200" y="6191250"/>
            <a:ext cx="9144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696200" y="5177619"/>
            <a:ext cx="9144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696200" y="4133566"/>
            <a:ext cx="9144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696200" y="3104297"/>
            <a:ext cx="9144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696200" y="2099479"/>
            <a:ext cx="9144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696200" y="730155"/>
            <a:ext cx="9144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610600" y="730155"/>
            <a:ext cx="0" cy="546109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267200" y="3810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i="1" dirty="0" smtClean="0"/>
              <a:t>اهمية النزاهة في العمل </a:t>
            </a:r>
            <a:endParaRPr lang="en-US" sz="2800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762000" y="592964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i="1" dirty="0" smtClean="0"/>
              <a:t>تشعران المواطنين و الموظفين بالعدالة</a:t>
            </a:r>
            <a:endParaRPr lang="en-US" sz="2800" b="1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762000" y="4916009"/>
            <a:ext cx="6497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i="1" dirty="0" smtClean="0"/>
              <a:t>تؤديان الى تبسيط العمل و سرعة الانجاز و الانتاج </a:t>
            </a:r>
            <a:endParaRPr lang="en-US" sz="2800" b="1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762000" y="290069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i="1" dirty="0" smtClean="0"/>
              <a:t>تعملان على تطوير العمل تجاه المعايير الحديثه </a:t>
            </a:r>
            <a:endParaRPr lang="en-US" sz="2800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762000" y="3675846"/>
            <a:ext cx="64974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i="1" dirty="0" smtClean="0"/>
              <a:t>تؤسسان للتعاون بين العاملين و تطوران قدراتهم في العمل الاجتماعي </a:t>
            </a:r>
            <a:endParaRPr lang="en-US" sz="2800" b="1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762000" y="1685468"/>
            <a:ext cx="64974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i="1" dirty="0" smtClean="0"/>
              <a:t>تساعدان على وجيه العمل نحو االطريق الصحيح و الابتعاد عن الاخطاء و الموروثات الاجتماعية السيئة 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11299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2" grpId="0"/>
      <p:bldP spid="23" grpId="0"/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ar-JO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دور مؤسسات المجتمع المدني و هيئاته في تعميق مبادئ النزاهة و الشفافية و ترسيخهما </a:t>
            </a:r>
            <a:endParaRPr lang="en-US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52596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b="1" i="1" dirty="0" smtClean="0"/>
              <a:t>فرض التطور الاجتماعي و العلمي مؤخرا دورا مهما لمؤسسات المجتمع المدني و هيئاته و وسائل الاعلام و المؤسسات الدينيه و التعليميه المختلفة في نشر مبادئ النزاهه و الشفافية و تعميقهما و التشارك مع مؤسسات الدولة الاخرى و في الاردن امثله متعددة على مشاركة الجهات البرلمانية و الاجتماعية و الشعبيه في الرقابة و التطوير ووضع الخطط و تعزيز النزاهة و الشفافية في كل ما هو عام و متعلق بمصالح المواطنين 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198149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ar-JO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للحفاظ على مستوى فاعل من النزاهه و الشفافية في العمل لابد من توافر عناصر لتفعيلها : </a:t>
            </a:r>
            <a:endParaRPr lang="en-US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55762249"/>
              </p:ext>
            </p:extLst>
          </p:nvPr>
        </p:nvGraphicFramePr>
        <p:xfrm>
          <a:off x="990600" y="2057400"/>
          <a:ext cx="73152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7647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495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النزاهة و الشفافية </vt:lpstr>
      <vt:lpstr>مفهوم النزاهة :</vt:lpstr>
      <vt:lpstr>مفهوم الشفافية : </vt:lpstr>
      <vt:lpstr>وضحي كيف ينعكس انتشار مبادئ النزاهه و على الشفافية في العمل و المجتمع على تطور العمل و الانتاج و نهوض المجتمع و ازدهارة :  </vt:lpstr>
      <vt:lpstr>كيف يؤثر غياب النزاهة و الشفافية في العمل و المجتمع ؟</vt:lpstr>
      <vt:lpstr>لتعرف اهمية النزاهه و الشفافية في العمل انظري للشكل التالي :</vt:lpstr>
      <vt:lpstr>PowerPoint Presentation</vt:lpstr>
      <vt:lpstr>دور مؤسسات المجتمع المدني و هيئاته في تعميق مبادئ النزاهة و الشفافية و ترسيخهما </vt:lpstr>
      <vt:lpstr>للحفاظ على مستوى فاعل من النزاهه و الشفافية في العمل لابد من توافر عناصر لتفعيلها : </vt:lpstr>
      <vt:lpstr>مؤشرات وجود النزاهة و الشفافية </vt:lpstr>
      <vt:lpstr>PowerPoint Presentation</vt:lpstr>
      <vt:lpstr>عمل الطالبة : نوران رباح الخطيب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النزاهة و الشفافية </dc:title>
  <dc:creator>rabah</dc:creator>
  <cp:lastModifiedBy>rabah</cp:lastModifiedBy>
  <cp:revision>18</cp:revision>
  <dcterms:created xsi:type="dcterms:W3CDTF">2006-08-16T00:00:00Z</dcterms:created>
  <dcterms:modified xsi:type="dcterms:W3CDTF">2017-03-17T04:51:22Z</dcterms:modified>
</cp:coreProperties>
</file>