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69" r:id="rId2"/>
    <p:sldId id="262" r:id="rId3"/>
    <p:sldId id="271" r:id="rId4"/>
    <p:sldId id="273" r:id="rId5"/>
    <p:sldId id="257" r:id="rId6"/>
    <p:sldId id="258" r:id="rId7"/>
    <p:sldId id="265" r:id="rId8"/>
    <p:sldId id="264" r:id="rId9"/>
    <p:sldId id="263" r:id="rId10"/>
    <p:sldId id="267" r:id="rId11"/>
    <p:sldId id="260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412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B309-38DA-4F20-B351-AAC8CF8A50C1}" type="datetimeFigureOut">
              <a:rPr lang="ar-SA" smtClean="0"/>
              <a:pPr/>
              <a:t>19/06/1438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6E8-BF8D-4309-99D0-03717033A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B309-38DA-4F20-B351-AAC8CF8A50C1}" type="datetimeFigureOut">
              <a:rPr lang="ar-SA" smtClean="0"/>
              <a:pPr/>
              <a:t>19/06/1438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6E8-BF8D-4309-99D0-03717033A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B309-38DA-4F20-B351-AAC8CF8A50C1}" type="datetimeFigureOut">
              <a:rPr lang="ar-SA" smtClean="0"/>
              <a:pPr/>
              <a:t>19/06/1438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6E8-BF8D-4309-99D0-03717033A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D89F8CE-4571-41B4-8F47-B2E52A98F6A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F4E4BEC-4B81-4028-BA85-3876AF0D956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B309-38DA-4F20-B351-AAC8CF8A50C1}" type="datetimeFigureOut">
              <a:rPr lang="ar-SA" smtClean="0"/>
              <a:pPr/>
              <a:t>19/06/1438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6E8-BF8D-4309-99D0-03717033A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B309-38DA-4F20-B351-AAC8CF8A50C1}" type="datetimeFigureOut">
              <a:rPr lang="ar-SA" smtClean="0"/>
              <a:pPr/>
              <a:t>19/06/1438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6E8-BF8D-4309-99D0-03717033A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B309-38DA-4F20-B351-AAC8CF8A50C1}" type="datetimeFigureOut">
              <a:rPr lang="ar-SA" smtClean="0"/>
              <a:pPr/>
              <a:t>19/06/1438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6E8-BF8D-4309-99D0-03717033A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B309-38DA-4F20-B351-AAC8CF8A50C1}" type="datetimeFigureOut">
              <a:rPr lang="ar-SA" smtClean="0"/>
              <a:pPr/>
              <a:t>19/06/1438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6E8-BF8D-4309-99D0-03717033A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B309-38DA-4F20-B351-AAC8CF8A50C1}" type="datetimeFigureOut">
              <a:rPr lang="ar-SA" smtClean="0"/>
              <a:pPr/>
              <a:t>19/06/1438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6E8-BF8D-4309-99D0-03717033A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B309-38DA-4F20-B351-AAC8CF8A50C1}" type="datetimeFigureOut">
              <a:rPr lang="ar-SA" smtClean="0"/>
              <a:pPr/>
              <a:t>19/06/1438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6E8-BF8D-4309-99D0-03717033A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B309-38DA-4F20-B351-AAC8CF8A50C1}" type="datetimeFigureOut">
              <a:rPr lang="ar-SA" smtClean="0"/>
              <a:pPr/>
              <a:t>19/06/1438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6E8-BF8D-4309-99D0-03717033A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B309-38DA-4F20-B351-AAC8CF8A50C1}" type="datetimeFigureOut">
              <a:rPr lang="ar-SA" smtClean="0"/>
              <a:pPr/>
              <a:t>19/06/1438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D2E6E8-BF8D-4309-99D0-03717033A7B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A2B309-38DA-4F20-B351-AAC8CF8A50C1}" type="datetimeFigureOut">
              <a:rPr lang="ar-SA" smtClean="0"/>
              <a:pPr/>
              <a:t>19/06/1438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D2E6E8-BF8D-4309-99D0-03717033A7B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19400" y="2743200"/>
            <a:ext cx="3733800" cy="2308225"/>
          </a:xfrm>
        </p:spPr>
        <p:txBody>
          <a:bodyPr>
            <a:normAutofit fontScale="90000"/>
          </a:bodyPr>
          <a:lstStyle/>
          <a:p>
            <a:r>
              <a:rPr lang="ar-JO" b="1" dirty="0" smtClean="0">
                <a:cs typeface="Traditional Arabic" pitchFamily="2" charset="-78"/>
              </a:rPr>
              <a:t>”قواعد اللغة العربية“</a:t>
            </a:r>
            <a:br>
              <a:rPr lang="ar-JO" b="1" dirty="0" smtClean="0">
                <a:cs typeface="Traditional Arabic" pitchFamily="2" charset="-78"/>
              </a:rPr>
            </a:br>
            <a:r>
              <a:rPr lang="ar-JO" b="1" dirty="0" smtClean="0">
                <a:cs typeface="Traditional Arabic" pitchFamily="2" charset="-78"/>
              </a:rPr>
              <a:t> </a:t>
            </a:r>
            <a:r>
              <a:rPr lang="ar-JO" b="1" dirty="0">
                <a:cs typeface="Traditional Arabic" pitchFamily="2" charset="-78"/>
              </a:rPr>
              <a:t>”النكرة و المعرفة“ </a:t>
            </a:r>
            <a:r>
              <a:rPr lang="ar-JO" dirty="0">
                <a:cs typeface="Traditional Arabic" pitchFamily="2" charset="-78"/>
              </a:rPr>
              <a:t/>
            </a:r>
            <a:br>
              <a:rPr lang="ar-JO" dirty="0">
                <a:cs typeface="Traditional Arabic" pitchFamily="2" charset="-78"/>
              </a:rPr>
            </a:br>
            <a:endParaRPr lang="ar-JO" dirty="0">
              <a:cs typeface="Traditional Arabic" pitchFamily="2" charset="-78"/>
            </a:endParaRPr>
          </a:p>
        </p:txBody>
      </p:sp>
    </p:spTree>
  </p:cSld>
  <p:clrMapOvr>
    <a:masterClrMapping/>
  </p:clrMapOvr>
  <p:transition>
    <p:newsflash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ar-SA">
                <a:cs typeface="Italic Outline Art" pitchFamily="2" charset="-78"/>
              </a:rPr>
              <a:t>أحســـــــــنت</a:t>
            </a:r>
            <a:endParaRPr lang="en-US">
              <a:cs typeface="Italic Outline Art" pitchFamily="2" charset="-78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ar-SA" sz="7200">
                <a:cs typeface="Motken noqta" pitchFamily="2" charset="-78"/>
              </a:rPr>
              <a:t>وبارك الله فيك</a:t>
            </a:r>
            <a:endParaRPr lang="en-US" sz="7200">
              <a:cs typeface="Motken noqta" pitchFamily="2" charset="-78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 smtClean="0"/>
              <a:t>حياكم الله والى لقاء جديد في درس جديد من دروس اللغة العربية</a:t>
            </a:r>
            <a:endParaRPr lang="en-US" dirty="0"/>
          </a:p>
        </p:txBody>
      </p:sp>
      <p:pic>
        <p:nvPicPr>
          <p:cNvPr id="1026" name="Picture 2" descr="C:\Documents and Settings\user\Desktop\صور\imagesCAYD0ER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0437" y="3058319"/>
            <a:ext cx="2143125" cy="21431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0456" y="2643182"/>
            <a:ext cx="43236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sz="2800" dirty="0" smtClean="0"/>
              <a:t>من معلمتكم المحبة لكم غادة المواجدة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الاسم نوعان من حيث التنكير والتعريف :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3072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ar-SA"/>
              <a:t>1.المعرفة </a:t>
            </a:r>
          </a:p>
          <a:p>
            <a:pPr marL="609600" indent="-609600">
              <a:buFont typeface="Wingdings" pitchFamily="2" charset="2"/>
              <a:buNone/>
            </a:pPr>
            <a:endParaRPr lang="ar-SA"/>
          </a:p>
          <a:p>
            <a:pPr marL="609600" indent="-609600"/>
            <a:endParaRPr lang="ar-SA"/>
          </a:p>
          <a:p>
            <a:pPr marL="609600" indent="-609600">
              <a:buFont typeface="Wingdings" pitchFamily="2" charset="2"/>
              <a:buNone/>
            </a:pPr>
            <a:r>
              <a:rPr lang="ar-SA"/>
              <a:t>2.النكرة</a:t>
            </a:r>
          </a:p>
          <a:p>
            <a:pPr marL="609600" indent="-609600">
              <a:buFont typeface="Wingdings" pitchFamily="2" charset="2"/>
              <a:buNone/>
            </a:pPr>
            <a:r>
              <a:rPr lang="ar-SA"/>
              <a:t> </a:t>
            </a:r>
            <a:endParaRPr lang="en-US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785787" y="2276475"/>
            <a:ext cx="6715172" cy="865188"/>
          </a:xfrm>
          <a:prstGeom prst="wedgeRectCallout">
            <a:avLst>
              <a:gd name="adj1" fmla="val -43741"/>
              <a:gd name="adj2" fmla="val 949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ar-SA" sz="3600" dirty="0">
                <a:solidFill>
                  <a:srgbClr val="FF0000"/>
                </a:solidFill>
              </a:rPr>
              <a:t>هو كل اسم دل على شي معين</a:t>
            </a:r>
            <a:r>
              <a:rPr lang="ar-SA" sz="4000" dirty="0">
                <a:solidFill>
                  <a:srgbClr val="FF0000"/>
                </a:solidFill>
              </a:rPr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2555875" y="4076700"/>
            <a:ext cx="5616575" cy="865188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ar-SA" sz="3200">
                <a:solidFill>
                  <a:srgbClr val="000099"/>
                </a:solidFill>
              </a:rPr>
              <a:t>هو كل اسم لم يدل على شي معين</a:t>
            </a:r>
            <a:r>
              <a:rPr lang="ar-SA" sz="3600">
                <a:solidFill>
                  <a:srgbClr val="000099"/>
                </a:solidFill>
              </a:rPr>
              <a:t>.</a:t>
            </a:r>
            <a:endParaRPr lang="en-US" sz="3200">
              <a:solidFill>
                <a:srgbClr val="000099"/>
              </a:solidFill>
            </a:endParaRPr>
          </a:p>
        </p:txBody>
      </p:sp>
      <p:pic>
        <p:nvPicPr>
          <p:cNvPr id="21518" name="Picture 1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صوت مسجّل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21519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صوت مسجّل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21521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3" name="صوت مسجّل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15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6001" fill="hold"/>
                                        <p:tgtEl>
                                          <p:spTgt spid="215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8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8"/>
                </p:tgtEl>
              </p:cMediaNode>
            </p:audio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5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21546" fill="hold"/>
                                        <p:tgtEl>
                                          <p:spTgt spid="215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9"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9"/>
                </p:tgtEl>
              </p:cMediaNode>
            </p:audio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15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23076" fill="hold"/>
                                        <p:tgtEl>
                                          <p:spTgt spid="215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1"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21"/>
                </p:tgtEl>
              </p:cMediaNode>
            </p:audio>
          </p:childTnLst>
        </p:cTn>
      </p:par>
    </p:tnLst>
    <p:bldLst>
      <p:bldP spid="21506" grpId="0"/>
      <p:bldP spid="215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تنزيل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5503" y="3657600"/>
            <a:ext cx="2518497" cy="3200400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 rot="19426759" flipH="1">
            <a:off x="569192" y="388960"/>
            <a:ext cx="6217539" cy="4733723"/>
          </a:xfrm>
          <a:prstGeom prst="cloudCallout">
            <a:avLst/>
          </a:prstGeom>
          <a:solidFill>
            <a:srgbClr val="A3E7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TextBox 5"/>
          <p:cNvSpPr txBox="1"/>
          <p:nvPr/>
        </p:nvSpPr>
        <p:spPr>
          <a:xfrm>
            <a:off x="1676400" y="1295400"/>
            <a:ext cx="4267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dirty="0" smtClean="0">
                <a:cs typeface="Traditional Arabic" pitchFamily="2" charset="-78"/>
              </a:rPr>
              <a:t>نقصد بالمعرفة : ما دل على شيء معروف </a:t>
            </a:r>
            <a:endParaRPr lang="ar-JO" sz="2400" dirty="0">
              <a:cs typeface="Traditional Arabic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1905000"/>
            <a:ext cx="4038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dirty="0" smtClean="0">
                <a:cs typeface="Traditional Arabic" pitchFamily="2" charset="-78"/>
              </a:rPr>
              <a:t>أغلبها يبدأ بـ : ال التعريف أو قد يكون اسم عَلَمْ أيّ مِثل : أحمد ، محمد ، فاطمة </a:t>
            </a:r>
            <a:endParaRPr lang="ar-JO" sz="2400" dirty="0">
              <a:cs typeface="Traditional Arabic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2743200"/>
            <a:ext cx="3352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2400" dirty="0" smtClean="0">
                <a:latin typeface="Arial Unicode MS" pitchFamily="34" charset="-128"/>
                <a:ea typeface="Arial Unicode MS" pitchFamily="34" charset="-128"/>
                <a:cs typeface="Traditional Arabic" pitchFamily="2" charset="-78"/>
              </a:rPr>
              <a:t>الامثله : </a:t>
            </a:r>
            <a:endParaRPr lang="ar-JO" sz="2400" dirty="0">
              <a:latin typeface="Arial Unicode MS" pitchFamily="34" charset="-128"/>
              <a:ea typeface="Arial Unicode MS" pitchFamily="34" charset="-128"/>
              <a:cs typeface="Traditional Arabic" pitchFamily="2" charset="-78"/>
            </a:endParaRPr>
          </a:p>
          <a:p>
            <a:pPr algn="ctr"/>
            <a:r>
              <a:rPr lang="ar-JO" sz="2400" dirty="0" smtClean="0">
                <a:latin typeface="Arial Unicode MS" pitchFamily="34" charset="-128"/>
                <a:ea typeface="Arial Unicode MS" pitchFamily="34" charset="-128"/>
                <a:cs typeface="Traditional Arabic" pitchFamily="2" charset="-78"/>
              </a:rPr>
              <a:t>شربَ أحمد’ الحليبَ </a:t>
            </a:r>
            <a:endParaRPr lang="ar-JO" sz="2400" dirty="0">
              <a:latin typeface="Arial Unicode MS" pitchFamily="34" charset="-128"/>
              <a:ea typeface="Arial Unicode MS" pitchFamily="34" charset="-128"/>
              <a:cs typeface="Traditional Arabic" pitchFamily="2" charset="-78"/>
            </a:endParaRPr>
          </a:p>
          <a:p>
            <a:pPr algn="ctr"/>
            <a:r>
              <a:rPr lang="ar-JO" sz="2400" dirty="0" smtClean="0">
                <a:latin typeface="Arial Unicode MS" pitchFamily="34" charset="-128"/>
                <a:ea typeface="Arial Unicode MS" pitchFamily="34" charset="-128"/>
                <a:cs typeface="Traditional Arabic" pitchFamily="2" charset="-78"/>
              </a:rPr>
              <a:t>لَعِبَ ليثٌ في الحديقةِ</a:t>
            </a:r>
            <a:endParaRPr lang="ar-JO" sz="2400" dirty="0">
              <a:latin typeface="Arial Unicode MS" pitchFamily="34" charset="-128"/>
              <a:ea typeface="Arial Unicode MS" pitchFamily="34" charset="-128"/>
              <a:cs typeface="Traditional Arabic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تنزيل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16733"/>
            <a:ext cx="2057400" cy="3241267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 rot="1519415">
            <a:off x="1724815" y="277005"/>
            <a:ext cx="6303971" cy="4849323"/>
          </a:xfrm>
          <a:prstGeom prst="cloudCallout">
            <a:avLst/>
          </a:prstGeom>
          <a:solidFill>
            <a:srgbClr val="A3E7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>
              <a:solidFill>
                <a:sysClr val="windowText" lastClr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1295400"/>
            <a:ext cx="4038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dirty="0" smtClean="0">
                <a:cs typeface="Traditional Arabic" pitchFamily="2" charset="-78"/>
              </a:rPr>
              <a:t>نقصد بالنكرة : هو ما دل على اسم غير معروف</a:t>
            </a:r>
            <a:endParaRPr lang="ar-JO" sz="2400" dirty="0">
              <a:cs typeface="Traditional Arabic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1981200"/>
            <a:ext cx="4724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2400" dirty="0" smtClean="0">
                <a:cs typeface="Traditional Arabic" pitchFamily="2" charset="-78"/>
              </a:rPr>
              <a:t>و تتجرد النكرة من أل التعريف وتعرف بتنوين في آخر الكلمة </a:t>
            </a:r>
            <a:endParaRPr lang="ar-JO" sz="2400" dirty="0">
              <a:cs typeface="Traditional Arabic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3048000"/>
            <a:ext cx="2514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dirty="0" smtClean="0">
                <a:cs typeface="Traditional Arabic" pitchFamily="2" charset="-78"/>
              </a:rPr>
              <a:t>أمثلة :-</a:t>
            </a:r>
          </a:p>
          <a:p>
            <a:r>
              <a:rPr lang="ar-JO" sz="2400" dirty="0" smtClean="0">
                <a:cs typeface="Traditional Arabic" pitchFamily="2" charset="-78"/>
              </a:rPr>
              <a:t>طلابٌ ، قلمٌ ، مدرسةٌ</a:t>
            </a:r>
            <a:endParaRPr lang="ar-JO" sz="2400" dirty="0">
              <a:cs typeface="Traditional Arabic" pitchFamily="2" charset="-78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499587">
            <a:off x="611560" y="188640"/>
            <a:ext cx="7632848" cy="1730456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القواعد والتطبيقات اللغوية</a:t>
            </a:r>
            <a:br>
              <a:rPr lang="ar-SA" dirty="0" smtClean="0"/>
            </a:br>
            <a:r>
              <a:rPr lang="ar-SA" dirty="0" smtClean="0"/>
              <a:t>المعرفة و النكرة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2060"/>
                </a:solidFill>
              </a:rPr>
              <a:t>الأمثلة:</a:t>
            </a:r>
            <a:endParaRPr lang="ar-SA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قال الشيخ للفتى: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جاء رجل عنك يسأل.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فاستغرب.</a:t>
            </a:r>
          </a:p>
          <a:p>
            <a:pPr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ثم قال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له:جاء محمد يسأل عنك.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فما استغرب.</a:t>
            </a:r>
          </a:p>
          <a:p>
            <a:pPr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لم استغرب الفتى في الجمله الاولى, ولم يستغرب في الجمله الثانيه؟</a:t>
            </a:r>
          </a:p>
          <a:p>
            <a:pPr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ــ لأن كلمة (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رجل)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في الجملة الأولى اسم عام, يمكن أن يطلق على اي رجل.</a:t>
            </a:r>
          </a:p>
          <a:p>
            <a:pPr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و مثلها:</a:t>
            </a:r>
          </a:p>
          <a:p>
            <a:pPr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قائد ــ شجرة ــ مكتبه ــ بستان</a:t>
            </a:r>
          </a:p>
          <a:p>
            <a:pPr>
              <a:buNone/>
            </a:pP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فهذه الكلمات اسماء نكره.</a:t>
            </a:r>
          </a:p>
        </p:txBody>
      </p:sp>
      <p:pic>
        <p:nvPicPr>
          <p:cNvPr id="2051" name="Picture 3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14897">
            <a:off x="1920369" y="4788812"/>
            <a:ext cx="1944216" cy="1663418"/>
          </a:xfrm>
          <a:prstGeom prst="rect">
            <a:avLst/>
          </a:prstGeom>
          <a:noFill/>
        </p:spPr>
      </p:pic>
      <p:pic>
        <p:nvPicPr>
          <p:cNvPr id="2052" name="Picture 4" descr="C:\Program Files (x86)\Microsoft Office\MEDIA\CAGCAT10\j019903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71576">
            <a:off x="6326323" y="339375"/>
            <a:ext cx="1570776" cy="173072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ــ كلمة (</a:t>
            </a:r>
            <a:r>
              <a:rPr lang="ar-SA" b="1" dirty="0" smtClean="0"/>
              <a:t>محمد)</a:t>
            </a:r>
            <a:r>
              <a:rPr lang="ar-SA" dirty="0" smtClean="0"/>
              <a:t> في الجملة الثانيه تدل على شخص معين بهذا الاسم ,ومثلها:-</a:t>
            </a:r>
          </a:p>
          <a:p>
            <a:pPr>
              <a:buNone/>
            </a:pPr>
            <a:r>
              <a:rPr lang="ar-SA" dirty="0" smtClean="0"/>
              <a:t>إربد ـ هند ـ أنا ـ هذا ـ الذي</a:t>
            </a:r>
          </a:p>
          <a:p>
            <a:pPr>
              <a:buNone/>
            </a:pPr>
            <a:r>
              <a:rPr lang="ar-SA" b="1" dirty="0" smtClean="0"/>
              <a:t>فهذه الكلمات أسماء معرفه.</a:t>
            </a:r>
          </a:p>
          <a:p>
            <a:pPr>
              <a:buNone/>
            </a:pPr>
            <a:r>
              <a:rPr lang="ar-SA" b="1" dirty="0" smtClean="0"/>
              <a:t>و إذا قال الشيخ:جاء الرجل يسأل عنك . كان المراد هنا رجلاً معيناً.و يدل على التعريف هنا دخول(أل )عليه.</a:t>
            </a:r>
          </a:p>
          <a:p>
            <a:pPr>
              <a:buNone/>
            </a:pPr>
            <a:endParaRPr lang="ar-SA" b="1" dirty="0" smtClean="0"/>
          </a:p>
          <a:p>
            <a:pPr>
              <a:buNone/>
            </a:pPr>
            <a:r>
              <a:rPr lang="ar-SA" b="1" dirty="0" smtClean="0"/>
              <a:t>نستنتج مما سبق:-</a:t>
            </a:r>
          </a:p>
          <a:p>
            <a:pPr>
              <a:buNone/>
            </a:pPr>
            <a:r>
              <a:rPr lang="ar-SA" dirty="0" smtClean="0"/>
              <a:t>الاسم ـــ من حيث التعريف و التنكير ــــ نوعان :</a:t>
            </a:r>
          </a:p>
          <a:p>
            <a:pPr>
              <a:buNone/>
            </a:pPr>
            <a:r>
              <a:rPr lang="ar-SA" dirty="0" smtClean="0"/>
              <a:t>1- نكره: هو كل اسم يدل على عموم, وغير معين.</a:t>
            </a:r>
          </a:p>
          <a:p>
            <a:pPr>
              <a:buNone/>
            </a:pPr>
            <a:r>
              <a:rPr lang="ar-SA" dirty="0" smtClean="0"/>
              <a:t>2- معرفه هو ما دل على معين.</a:t>
            </a:r>
          </a:p>
          <a:p>
            <a:pPr>
              <a:buNone/>
            </a:pPr>
            <a:r>
              <a:rPr lang="ar-SA" dirty="0" smtClean="0"/>
              <a:t>*إذا دخلت (أل) على النكرة صارت معرفة , لذا سميت (أل) التعريف, مثل:</a:t>
            </a:r>
          </a:p>
          <a:p>
            <a:pPr>
              <a:buNone/>
            </a:pPr>
            <a:r>
              <a:rPr lang="ar-SA" dirty="0" smtClean="0"/>
              <a:t>(مكتبة : المكتبه , كاتب:الكتاب).</a:t>
            </a:r>
          </a:p>
          <a:p>
            <a:pPr>
              <a:buNone/>
            </a:pPr>
            <a:endParaRPr lang="ar-SA" dirty="0" smtClean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تابع للسؤال السابق :</a:t>
            </a: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ar-SA" sz="7200">
                <a:cs typeface="AL-Hor" pitchFamily="2" charset="-78"/>
              </a:rPr>
              <a:t>الكعبة المشرفة</a:t>
            </a:r>
            <a:endParaRPr lang="en-US" sz="7200">
              <a:cs typeface="AL-Hor" pitchFamily="2" charset="-78"/>
            </a:endParaRPr>
          </a:p>
        </p:txBody>
      </p:sp>
      <p:pic>
        <p:nvPicPr>
          <p:cNvPr id="34823" name="Picture 7" descr="j03010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1700213"/>
            <a:ext cx="2952750" cy="2303462"/>
          </a:xfrm>
          <a:prstGeom prst="rect">
            <a:avLst/>
          </a:prstGeom>
          <a:noFill/>
        </p:spPr>
      </p:pic>
      <p:sp>
        <p:nvSpPr>
          <p:cNvPr id="34827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3575" y="3500438"/>
            <a:ext cx="1512888" cy="86518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4000">
                <a:cs typeface="AL-Hor" pitchFamily="2" charset="-78"/>
                <a:hlinkClick r:id="rId3" action="ppaction://hlinksldjump"/>
              </a:rPr>
              <a:t>نكرة</a:t>
            </a:r>
            <a:endParaRPr lang="en-US" sz="4000">
              <a:cs typeface="AL-Hor" pitchFamily="2" charset="-78"/>
            </a:endParaRPr>
          </a:p>
        </p:txBody>
      </p:sp>
      <p:sp>
        <p:nvSpPr>
          <p:cNvPr id="34828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87450" y="3500438"/>
            <a:ext cx="1512888" cy="86518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4000">
                <a:cs typeface="AL-Hor" pitchFamily="2" charset="-78"/>
                <a:hlinkClick r:id="rId4" action="ppaction://hlinksldjump"/>
              </a:rPr>
              <a:t>معرفة</a:t>
            </a:r>
            <a:endParaRPr lang="en-US" sz="4000">
              <a:cs typeface="AL-Hor" pitchFamily="2" charset="-78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1.11111E-6 C -0.0066 -0.01297 -0.00313 -0.00764 -0.00973 -0.01644 C -0.02171 -0.06435 0.00798 -0.1169 0.03055 -0.15162 C 0.08246 -0.23125 0.14635 -0.26759 0.22083 -0.29236 C 0.26423 -0.28982 0.37326 -0.29028 0.42499 -0.26829 C 0.44999 -0.25764 0.47378 -0.24445 0.4986 -0.2331 C 0.44895 -0.1669 0.41405 -0.09074 0.3611 -0.0294 C 0.29704 0.04444 0.22326 0.09606 0.13888 0.10764 C 0.08159 0.08796 0.02187 0.06203 -0.02501 0.01134 C -0.0382 -0.00301 -0.04879 -0.0213 -0.06112 -0.03681 C -0.0724 -0.05093 -0.0856 -0.06227 -0.09584 -0.07755 C -0.12674 -0.12338 -0.1547 -0.18889 -0.17084 -0.24607 C -0.18508 -0.29653 -0.18976 -0.34144 -0.19723 -0.39422 C -0.1981 -0.41204 -0.20053 -0.43009 -0.20001 -0.44792 C -0.19601 -0.59051 -0.11546 -0.48843 0.02777 -0.48125 C 0.03975 -0.47269 0.05329 -0.4669 0.06388 -0.45533 C 0.14149 -0.3713 0.16076 -0.21875 0.17916 -0.09792 C 0.18246 -0.04676 0.18958 0.0044 0.18888 0.05578 C 0.18732 0.16088 0.18159 0.2662 0.17221 0.3706 C 0.16232 0.48102 0.1309 0.68449 0.03749 0.72986 C -0.0014 0.70694 -0.0007 0.66065 -0.01251 0.60764 C 0.00433 0.34236 0.01024 0.14791 0.09583 -0.09236 C 0.11423 -0.14422 0.19478 -0.38681 0.2611 -0.46829 C 0.27135 -0.48079 0.2861 -0.48426 0.2986 -0.49236 C 0.3644 -0.48611 0.44357 -0.52894 0.47499 -0.44051 C 0.48211 -0.42014 0.48419 -0.39722 0.48888 -0.3757 C 0.49218 -0.33426 0.50121 -0.29306 0.4986 -0.25185 C 0.48819 -0.0794 0.41128 0.11759 0.33194 0.25185 C 0.3019 0.30324 0.26128 0.3794 0.2111 0.39838 C 0.19548 0.37754 0.20051 0.3875 0.21944 0.32592 C 0.24739 0.23495 0.2677 0.21782 0.31805 0.13912 C 0.33628 0.11065 0.35971 0.08264 0.3861 0.06875 C 0.34218 0.23449 0.2651 0.37916 0.17638 0.50764 C 0.15034 0.54514 0.10885 0.61574 0.06805 0.62245 C 0.06301 0.61944 0.05572 0.61944 0.05277 0.61319 C 0.04878 0.60463 0.04965 0.59352 0.04999 0.58356 C 0.05364 0.48727 0.0651 0.46273 0.10277 0.36134 C 0.13524 0.27407 0.16614 0.22222 0.21388 0.14815 C 0.27603 0.05231 0.34947 -0.04213 0.44166 -0.0831 C 0.44218 -0.08125 0.44374 -0.07917 0.44305 -0.07755 C 0.43784 -0.06551 0.40277 -0.01829 0.40277 -0.01829 C 0.37951 0.00463 0.35399 0.02291 0.32916 0.04282 C 0.3144 0.05463 0.296 0.07361 0.27916 0.07801 C 0.27135 0.07523 0.26353 0.07291 0.25555 0.0706 C 0.25277 0.06991 0.24982 0.07037 0.24721 0.06875 C 0.23524 0.06111 0.2276 0.04653 0.21527 0.04097 C 0.20833 0.02731 0.21301 0.03078 0.20277 0.02801 C 0.19843 0.02222 0.19374 0.0162 0.18888 0.01134 C 0.18628 0.00856 0.18055 0.00393 0.18055 0.00393 C 0.17603 -0.00509 0.17013 -0.00834 0.16249 -0.01088 C 0.15659 -0.01621 0.15155 -0.01736 0.14444 -0.02014 C 0.12829 -0.01945 0.11197 -0.02037 0.09583 -0.01829 C 0.09322 -0.01783 0.09131 -0.01412 0.08888 -0.01273 C 0.08628 -0.01111 0.08055 -0.00903 0.08055 -0.00903 C 0.0743 -0.0007 0.0684 0.00648 0.05971 0.00949 C 0.05103 0.01713 0.04062 0.01967 0.03055 0.02222 C 0.01892 0.02129 0.00728 0.02083 -0.00417 0.01875 C -0.01754 0.0162 -0.00279 0.00555 0.00138 0.00393 C 0.00954 0.00046 0.0243 -0.00185 0.03194 -0.00347 C 0.04218 -0.00278 0.05242 -0.00347 0.06249 -0.00162 C 0.0703 -0.00023 0.08298 0.01435 0.08749 0.01875 C 0.10624 0.0368 0.12447 0.05185 0.14583 0.06319 C 0.1578 0.06065 0.17013 0.05995 0.18194 0.05578 C 0.19496 0.05116 0.20364 0.03032 0.2111 0.0169 C 0.21336 0.00787 0.21544 0.00208 0.20971 -0.00903 C 0.2078 -0.01273 0.20329 -0.01158 0.19999 -0.01273 C 0.18836 -0.01204 0.17517 -0.0169 0.16527 -0.00903 C 0.12725 0.02129 0.15642 0.0037 0.13333 0.0169 C 0.12308 0.03055 0.11058 0.03935 0.0986 0.05023 C 0.09513 0.05347 0.09253 0.05833 0.08888 0.06134 C 0.08333 0.0662 0.07673 0.06828 0.07083 0.07222 C 0.06666 0.07523 0.06215 0.07801 0.05833 0.08148 C 0.05676 0.08333 0.0559 0.08588 0.05416 0.08703 C 0.04721 0.09259 0.03541 0.09514 0.02777 0.09629 C 0.02083 0.09537 0.01371 0.09491 0.00694 0.09282 C 0.00103 0.09097 -0.00331 0.08148 -0.00973 0.08148 " pathEditMode="relative" ptsTypes="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/>
              <a:t>صنف </a:t>
            </a:r>
            <a:r>
              <a:rPr lang="ar-JO" sz="3600" dirty="0" smtClean="0"/>
              <a:t>الشكل</a:t>
            </a:r>
            <a:r>
              <a:rPr lang="ar-SA" sz="3600" dirty="0" smtClean="0"/>
              <a:t> </a:t>
            </a:r>
            <a:r>
              <a:rPr lang="ar-JO" sz="3600" dirty="0" smtClean="0"/>
              <a:t>الآتي</a:t>
            </a:r>
            <a:r>
              <a:rPr lang="ar-SA" sz="3600" dirty="0" smtClean="0"/>
              <a:t> </a:t>
            </a:r>
            <a:r>
              <a:rPr lang="ar-SA" sz="3600" dirty="0"/>
              <a:t>من حيث كونها نكرة أو معرفة:</a:t>
            </a:r>
            <a:endParaRPr lang="en-US" sz="3600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4038600" cy="4573587"/>
          </a:xfrm>
        </p:spPr>
        <p:txBody>
          <a:bodyPr/>
          <a:lstStyle/>
          <a:p>
            <a:r>
              <a:rPr lang="ar-SA" sz="11700" dirty="0" smtClean="0">
                <a:cs typeface="AL-Hor" pitchFamily="2" charset="-78"/>
              </a:rPr>
              <a:t>أرنب</a:t>
            </a:r>
            <a:endParaRPr lang="en-US" sz="11700" dirty="0">
              <a:cs typeface="AL-Hor" pitchFamily="2" charset="-78"/>
            </a:endParaRPr>
          </a:p>
        </p:txBody>
      </p:sp>
      <p:pic>
        <p:nvPicPr>
          <p:cNvPr id="32775" name="Picture 7" descr="j03049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700213"/>
            <a:ext cx="2735263" cy="2519362"/>
          </a:xfrm>
          <a:prstGeom prst="rect">
            <a:avLst/>
          </a:prstGeom>
          <a:noFill/>
        </p:spPr>
      </p:pic>
      <p:sp>
        <p:nvSpPr>
          <p:cNvPr id="32779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3575" y="3500438"/>
            <a:ext cx="1512888" cy="86518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4000">
                <a:cs typeface="AL-Hor" pitchFamily="2" charset="-78"/>
              </a:rPr>
              <a:t>نكرة</a:t>
            </a:r>
            <a:endParaRPr lang="en-US" sz="4000">
              <a:cs typeface="AL-Hor" pitchFamily="2" charset="-78"/>
            </a:endParaRPr>
          </a:p>
        </p:txBody>
      </p:sp>
      <p:sp>
        <p:nvSpPr>
          <p:cNvPr id="32780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87450" y="3500438"/>
            <a:ext cx="1512888" cy="86518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4000">
                <a:cs typeface="AL-Hor" pitchFamily="2" charset="-78"/>
              </a:rPr>
              <a:t>معرفة</a:t>
            </a:r>
            <a:endParaRPr lang="en-US" sz="4000">
              <a:cs typeface="AL-Hor" pitchFamily="2" charset="-78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333375"/>
            <a:ext cx="8229600" cy="1143000"/>
          </a:xfrm>
        </p:spPr>
        <p:txBody>
          <a:bodyPr/>
          <a:lstStyle/>
          <a:p>
            <a:r>
              <a:rPr lang="ar-SA"/>
              <a:t>أمثلة توضيحيه :</a:t>
            </a: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/>
            <a:r>
              <a:rPr lang="ar-SA" sz="3600">
                <a:solidFill>
                  <a:srgbClr val="FF0000"/>
                </a:solidFill>
              </a:rPr>
              <a:t>المعرفة :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ar-SA" sz="3600"/>
              <a:t>الأسد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ar-SA" sz="3600"/>
              <a:t>الصوت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ar-SA" sz="3600"/>
              <a:t>عبد الرحمن</a:t>
            </a:r>
            <a:endParaRPr lang="en-US" sz="3600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/>
            <a:r>
              <a:rPr lang="ar-SA" sz="4000">
                <a:solidFill>
                  <a:srgbClr val="000099"/>
                </a:solidFill>
              </a:rPr>
              <a:t>النكرة </a:t>
            </a:r>
            <a:r>
              <a:rPr lang="ar-SA" sz="4000"/>
              <a:t>: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ar-SA" sz="4000"/>
              <a:t>أســـد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ar-SA" sz="4000"/>
              <a:t>صوت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ar-SA" sz="4000"/>
              <a:t>رجل</a:t>
            </a:r>
            <a:endParaRPr lang="en-US" sz="400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 build="p"/>
      <p:bldP spid="2458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340</Words>
  <Application>Microsoft Office PowerPoint</Application>
  <PresentationFormat>On-screen Show (4:3)</PresentationFormat>
  <Paragraphs>59</Paragraphs>
  <Slides>11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”قواعد اللغة العربية“  ”النكرة و المعرفة“  </vt:lpstr>
      <vt:lpstr>الاسم نوعان من حيث التنكير والتعريف :</vt:lpstr>
      <vt:lpstr>Slide 3</vt:lpstr>
      <vt:lpstr>Slide 4</vt:lpstr>
      <vt:lpstr>القواعد والتطبيقات اللغوية المعرفة و النكرة</vt:lpstr>
      <vt:lpstr>Slide 6</vt:lpstr>
      <vt:lpstr>تابع للسؤال السابق :</vt:lpstr>
      <vt:lpstr>صنف الشكل الآتي من حيث كونها نكرة أو معرفة:</vt:lpstr>
      <vt:lpstr>أمثلة توضيحيه :</vt:lpstr>
      <vt:lpstr>أحســـــــــنت</vt:lpstr>
      <vt:lpstr>حياكم الله والى لقاء جديد في درس جديد من دروس اللغة العربية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Home</cp:lastModifiedBy>
  <cp:revision>22</cp:revision>
  <dcterms:created xsi:type="dcterms:W3CDTF">2012-02-07T13:23:16Z</dcterms:created>
  <dcterms:modified xsi:type="dcterms:W3CDTF">2017-03-17T13:35:38Z</dcterms:modified>
</cp:coreProperties>
</file>