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5" d="100"/>
          <a:sy n="65" d="100"/>
        </p:scale>
        <p:origin x="-154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1B88D15-C53F-461B-BE6B-D27DCAA1A259}" type="datetimeFigureOut">
              <a:rPr lang="en-US" smtClean="0"/>
              <a:t>12/5/2016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B650EB6-8538-409F-B7F0-8032536A8C4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B88D15-C53F-461B-BE6B-D27DCAA1A259}" type="datetimeFigureOut">
              <a:rPr lang="en-US" smtClean="0"/>
              <a:t>12/5/2016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650EB6-8538-409F-B7F0-8032536A8C4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1B88D15-C53F-461B-BE6B-D27DCAA1A259}" type="datetimeFigureOut">
              <a:rPr lang="en-US" smtClean="0"/>
              <a:t>12/5/2016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B650EB6-8538-409F-B7F0-8032536A8C4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B88D15-C53F-461B-BE6B-D27DCAA1A259}" type="datetimeFigureOut">
              <a:rPr lang="en-US" smtClean="0"/>
              <a:t>12/5/2016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650EB6-8538-409F-B7F0-8032536A8C4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1B88D15-C53F-461B-BE6B-D27DCAA1A259}" type="datetimeFigureOut">
              <a:rPr lang="en-US" smtClean="0"/>
              <a:t>12/5/2016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B650EB6-8538-409F-B7F0-8032536A8C4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B88D15-C53F-461B-BE6B-D27DCAA1A259}" type="datetimeFigureOut">
              <a:rPr lang="en-US" smtClean="0"/>
              <a:t>12/5/2016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650EB6-8538-409F-B7F0-8032536A8C4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B88D15-C53F-461B-BE6B-D27DCAA1A259}" type="datetimeFigureOut">
              <a:rPr lang="en-US" smtClean="0"/>
              <a:t>12/5/2016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B650EB6-8538-409F-B7F0-8032536A8C4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88D15-C53F-461B-BE6B-D27DCAA1A259}" type="datetimeFigureOut">
              <a:rPr lang="en-US" smtClean="0"/>
              <a:t>12/5/2016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B650EB6-8538-409F-B7F0-8032536A8C4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1B88D15-C53F-461B-BE6B-D27DCAA1A259}" type="datetimeFigureOut">
              <a:rPr lang="en-US" smtClean="0"/>
              <a:t>12/5/2016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B650EB6-8538-409F-B7F0-8032536A8C4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B88D15-C53F-461B-BE6B-D27DCAA1A259}" type="datetimeFigureOut">
              <a:rPr lang="en-US" smtClean="0"/>
              <a:t>12/5/2016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650EB6-8538-409F-B7F0-8032536A8C4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1B88D15-C53F-461B-BE6B-D27DCAA1A259}" type="datetimeFigureOut">
              <a:rPr lang="en-US" smtClean="0"/>
              <a:t>12/5/2016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650EB6-8538-409F-B7F0-8032536A8C45}"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1B88D15-C53F-461B-BE6B-D27DCAA1A259}" type="datetimeFigureOut">
              <a:rPr lang="en-US" smtClean="0"/>
              <a:t>12/5/2016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B650EB6-8538-409F-B7F0-8032536A8C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1828800"/>
            <a:ext cx="5105400" cy="1572768"/>
          </a:xfrm>
          <a:noFill/>
        </p:spPr>
        <p:txBody>
          <a:bodyPr/>
          <a:lstStyle/>
          <a:p>
            <a:pPr algn="ctr"/>
            <a:r>
              <a:rPr lang="ar-JO"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المواقع السياحية في الاردن</a:t>
            </a:r>
            <a:endParaRPr lang="en-US"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Smiley Face 3"/>
          <p:cNvSpPr/>
          <p:nvPr/>
        </p:nvSpPr>
        <p:spPr>
          <a:xfrm>
            <a:off x="3962400" y="4114800"/>
            <a:ext cx="4038600" cy="2514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6592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2819400" y="378542"/>
            <a:ext cx="3886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JO" sz="3200" dirty="0" smtClean="0"/>
              <a:t>شلالات ماعين</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663404"/>
            <a:ext cx="2981325" cy="38229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74" y="1663404"/>
            <a:ext cx="2812026" cy="3822996"/>
          </a:xfrm>
          <a:prstGeom prst="rect">
            <a:avLst/>
          </a:prstGeom>
        </p:spPr>
      </p:pic>
    </p:spTree>
    <p:extLst>
      <p:ext uri="{BB962C8B-B14F-4D97-AF65-F5344CB8AC3E}">
        <p14:creationId xmlns:p14="http://schemas.microsoft.com/office/powerpoint/2010/main" val="31818156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xit" presetSubtype="0" fill="hold" nodeType="clickEffect">
                                  <p:stCondLst>
                                    <p:cond delay="0"/>
                                  </p:stCondLst>
                                  <p:childTnLst>
                                    <p:animEffect transition="out" filter="wipe(down)">
                                      <p:cBhvr>
                                        <p:cTn id="18" dur="180" accel="50000">
                                          <p:stCondLst>
                                            <p:cond delay="1820"/>
                                          </p:stCondLst>
                                        </p:cTn>
                                        <p:tgtEl>
                                          <p:spTgt spid="4"/>
                                        </p:tgtEl>
                                      </p:cBhvr>
                                    </p:animEffect>
                                    <p:anim calcmode="lin" valueType="num">
                                      <p:cBhvr>
                                        <p:cTn id="19"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20"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21"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6" dur="26">
                                          <p:stCondLst>
                                            <p:cond delay="620"/>
                                          </p:stCondLst>
                                        </p:cTn>
                                        <p:tgtEl>
                                          <p:spTgt spid="4"/>
                                        </p:tgtEl>
                                      </p:cBhvr>
                                      <p:to x="100000" y="60000"/>
                                    </p:animScale>
                                    <p:animScale>
                                      <p:cBhvr>
                                        <p:cTn id="27" dur="166" decel="50000">
                                          <p:stCondLst>
                                            <p:cond delay="64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set>
                                      <p:cBhvr>
                                        <p:cTn id="34"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89954"/>
          </a:xfrm>
        </p:spPr>
      </p:pic>
      <p:sp>
        <p:nvSpPr>
          <p:cNvPr id="5" name="TextBox 4"/>
          <p:cNvSpPr txBox="1"/>
          <p:nvPr/>
        </p:nvSpPr>
        <p:spPr>
          <a:xfrm>
            <a:off x="2667000" y="64343"/>
            <a:ext cx="3810000" cy="584775"/>
          </a:xfrm>
          <a:prstGeom prst="rect">
            <a:avLst/>
          </a:prstGeom>
          <a:noFill/>
        </p:spPr>
        <p:txBody>
          <a:bodyPr wrap="square" rtlCol="0">
            <a:spAutoFit/>
          </a:bodyPr>
          <a:lstStyle/>
          <a:p>
            <a:pPr algn="ctr"/>
            <a:r>
              <a:rPr lang="ar-JO"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معلومات خارجية</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533400" y="838200"/>
            <a:ext cx="8610600" cy="2246769"/>
          </a:xfrm>
          <a:prstGeom prst="rect">
            <a:avLst/>
          </a:prstGeom>
          <a:noFill/>
        </p:spPr>
        <p:txBody>
          <a:bodyPr wrap="square" rtlCol="0">
            <a:spAutoFit/>
          </a:bodyPr>
          <a:lstStyle/>
          <a:p>
            <a:pPr algn="ctr"/>
            <a:r>
              <a:rPr lang="ar-JO" sz="2000" dirty="0" smtClean="0">
                <a:solidFill>
                  <a:schemeClr val="accent1">
                    <a:lumMod val="75000"/>
                  </a:schemeClr>
                </a:solidFill>
                <a:effectLst>
                  <a:outerShdw blurRad="38100" dist="38100" dir="2700000" algn="tl">
                    <a:srgbClr val="000000">
                      <a:alpha val="43137"/>
                    </a:srgbClr>
                  </a:outerShdw>
                </a:effectLst>
              </a:rPr>
              <a:t>العقبة مدينة أردنية تقع على ساحل البحر الأحمر في أقصى جنوب الأردن، وهي مركز محافظة العقبة. تبعد عن العاصمة عمّان حوالي 330 كلم. تتميز مدينة العقبة بأنها منطقة استراتيجية والمنفذ البحري الوحيد للأردن، وتشتهر العقبة </a:t>
            </a:r>
            <a:r>
              <a:rPr lang="ar-JO" sz="2000" dirty="0" err="1" smtClean="0">
                <a:solidFill>
                  <a:schemeClr val="accent1">
                    <a:lumMod val="75000"/>
                  </a:schemeClr>
                </a:solidFill>
                <a:effectLst>
                  <a:outerShdw blurRad="38100" dist="38100" dir="2700000" algn="tl">
                    <a:srgbClr val="000000">
                      <a:alpha val="43137"/>
                    </a:srgbClr>
                  </a:outerShdw>
                </a:effectLst>
              </a:rPr>
              <a:t>كمنظقة</a:t>
            </a:r>
            <a:r>
              <a:rPr lang="ar-JO" sz="2000" dirty="0" smtClean="0">
                <a:solidFill>
                  <a:schemeClr val="accent1">
                    <a:lumMod val="75000"/>
                  </a:schemeClr>
                </a:solidFill>
                <a:effectLst>
                  <a:outerShdw blurRad="38100" dist="38100" dir="2700000" algn="tl">
                    <a:srgbClr val="000000">
                      <a:alpha val="43137"/>
                    </a:srgbClr>
                  </a:outerShdw>
                </a:effectLst>
              </a:rPr>
              <a:t> للغوص وبشواطئها المطلة على البحر الأحمر.</a:t>
            </a:r>
          </a:p>
          <a:p>
            <a:pPr algn="ctr"/>
            <a:r>
              <a:rPr lang="ar-JO" sz="2000" dirty="0" smtClean="0">
                <a:solidFill>
                  <a:schemeClr val="accent1">
                    <a:lumMod val="75000"/>
                  </a:schemeClr>
                </a:solidFill>
                <a:effectLst>
                  <a:outerShdw blurRad="38100" dist="38100" dir="2700000" algn="tl">
                    <a:srgbClr val="000000">
                      <a:alpha val="43137"/>
                    </a:srgbClr>
                  </a:outerShdw>
                </a:effectLst>
              </a:rPr>
              <a:t>تضم المدينة العديد من المنشآت الصناعية الهامة، والمناطق التجارية الحرة، ومطار الملك حسين الدولي. وتعتبر مركزا إدارياً مهماً في منطقة أقصى جنوب الأردن. ومصدر للفوسفات وبعض أنواع الصدف.</a:t>
            </a:r>
            <a:endParaRPr lang="ar-JO" sz="2000" dirty="0">
              <a:solidFill>
                <a:schemeClr val="accent1">
                  <a:lumMod val="75000"/>
                </a:schemeClr>
              </a:solidFill>
              <a:effectLst>
                <a:outerShdw blurRad="38100" dist="38100" dir="2700000" algn="tl">
                  <a:srgbClr val="000000">
                    <a:alpha val="43137"/>
                  </a:srgbClr>
                </a:outerShdw>
              </a:effectLst>
            </a:endParaRPr>
          </a:p>
        </p:txBody>
      </p:sp>
      <p:sp>
        <p:nvSpPr>
          <p:cNvPr id="7" name="TextBox 6"/>
          <p:cNvSpPr txBox="1"/>
          <p:nvPr/>
        </p:nvSpPr>
        <p:spPr>
          <a:xfrm>
            <a:off x="952500" y="3264310"/>
            <a:ext cx="7772400" cy="2246769"/>
          </a:xfrm>
          <a:prstGeom prst="rect">
            <a:avLst/>
          </a:prstGeom>
          <a:noFill/>
        </p:spPr>
        <p:txBody>
          <a:bodyPr wrap="square" rtlCol="0">
            <a:spAutoFit/>
          </a:bodyPr>
          <a:lstStyle/>
          <a:p>
            <a:pPr algn="ctr"/>
            <a:r>
              <a:rPr lang="ar-JO" sz="2000" dirty="0" smtClean="0">
                <a:solidFill>
                  <a:schemeClr val="accent1">
                    <a:lumMod val="75000"/>
                  </a:schemeClr>
                </a:solidFill>
                <a:effectLst>
                  <a:outerShdw blurRad="38100" dist="38100" dir="2700000" algn="tl">
                    <a:srgbClr val="000000">
                      <a:alpha val="43137"/>
                    </a:srgbClr>
                  </a:outerShdw>
                </a:effectLst>
              </a:rPr>
              <a:t>وادي رم، ويسمى أيضاً وادي القمر نظراً لتشابه تضاريسه مع تضاريس القمر، واد سياحي يقع منطقة حسمى في جنوب الأردن، على بعد 70 كيلومترا شمالي مدينة العقبة الساحلية. ووادي رم هو الاسم الدارج والمستخدم في الاعلام لكل المنطقة. مع ان أغلب المواقع والمخيمات السياحية توجد خارج قرية رم.</a:t>
            </a:r>
          </a:p>
          <a:p>
            <a:pPr algn="ctr"/>
            <a:r>
              <a:rPr lang="ar-JO" sz="2000" dirty="0" smtClean="0">
                <a:solidFill>
                  <a:schemeClr val="accent1">
                    <a:lumMod val="75000"/>
                  </a:schemeClr>
                </a:solidFill>
                <a:effectLst>
                  <a:outerShdw blurRad="38100" dist="38100" dir="2700000" algn="tl">
                    <a:srgbClr val="000000">
                      <a:alpha val="43137"/>
                    </a:srgbClr>
                  </a:outerShdw>
                </a:effectLst>
              </a:rPr>
              <a:t>يمتاز بوجود بالجبال الشاهقة نسبيا فيه، ففيه أعلى القمم الجبلية في جنوب بلاد الشام وهما: جبل أم الدامي وجبل رام</a:t>
            </a:r>
            <a:endParaRPr lang="ar-JO" sz="20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84169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nodeType="clickEffect">
                                  <p:stCondLst>
                                    <p:cond delay="0"/>
                                  </p:stCondLst>
                                  <p:childTnLst>
                                    <p:animEffect transition="out" filter="wipe(down)">
                                      <p:cBhvr>
                                        <p:cTn id="21" dur="180" accel="50000">
                                          <p:stCondLst>
                                            <p:cond delay="1820"/>
                                          </p:stCondLst>
                                        </p:cTn>
                                        <p:tgtEl>
                                          <p:spTgt spid="4"/>
                                        </p:tgtEl>
                                      </p:cBhvr>
                                    </p:animEffect>
                                    <p:anim calcmode="lin" valueType="num">
                                      <p:cBhvr>
                                        <p:cTn id="22"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9" dur="26">
                                          <p:stCondLst>
                                            <p:cond delay="620"/>
                                          </p:stCondLst>
                                        </p:cTn>
                                        <p:tgtEl>
                                          <p:spTgt spid="4"/>
                                        </p:tgtEl>
                                      </p:cBhvr>
                                      <p:to x="100000" y="60000"/>
                                    </p:animScale>
                                    <p:animScale>
                                      <p:cBhvr>
                                        <p:cTn id="30" dur="166" decel="50000">
                                          <p:stCondLst>
                                            <p:cond delay="64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set>
                                      <p:cBhvr>
                                        <p:cTn id="3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582"/>
            <a:ext cx="9144000" cy="6882581"/>
          </a:xfrm>
        </p:spPr>
      </p:pic>
      <p:sp>
        <p:nvSpPr>
          <p:cNvPr id="5" name="TextBox 4"/>
          <p:cNvSpPr txBox="1"/>
          <p:nvPr/>
        </p:nvSpPr>
        <p:spPr>
          <a:xfrm>
            <a:off x="1828800" y="152400"/>
            <a:ext cx="5029200" cy="584775"/>
          </a:xfrm>
          <a:prstGeom prst="rect">
            <a:avLst/>
          </a:prstGeom>
          <a:noFill/>
        </p:spPr>
        <p:txBody>
          <a:bodyPr wrap="square" rtlCol="0">
            <a:spAutoFit/>
          </a:bodyPr>
          <a:lstStyle/>
          <a:p>
            <a:pPr algn="ctr"/>
            <a:r>
              <a:rPr lang="ar-JO"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معلومات خارجية</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240890" y="914400"/>
            <a:ext cx="8610600" cy="1938992"/>
          </a:xfrm>
          <a:prstGeom prst="rect">
            <a:avLst/>
          </a:prstGeom>
          <a:noFill/>
        </p:spPr>
        <p:txBody>
          <a:bodyPr wrap="square" rtlCol="0">
            <a:spAutoFit/>
          </a:bodyPr>
          <a:lstStyle/>
          <a:p>
            <a:pPr algn="ctr"/>
            <a:r>
              <a:rPr lang="ar-JO" sz="2000" dirty="0" smtClean="0">
                <a:solidFill>
                  <a:schemeClr val="accent1">
                    <a:lumMod val="75000"/>
                  </a:schemeClr>
                </a:solidFill>
                <a:effectLst>
                  <a:outerShdw blurRad="38100" dist="38100" dir="2700000" algn="tl">
                    <a:srgbClr val="000000">
                      <a:alpha val="43137"/>
                    </a:srgbClr>
                  </a:outerShdw>
                </a:effectLst>
              </a:rPr>
              <a:t>البحر الميت هو بحيرة ملحية مغلقة تقع في أخدود وادي الأردن ضمن الشق السوري الأفريقي، على خط الحدود الفاصل بين الأردن وفلسطين التاريخية (الضفة الغربية وإسرائيل). يشتهر البحر الميت بكونه أخفض نقطة على سطح الكرة الأرضية، حيث بلغ منسوب شاطئه حوالي 400 متر تحت مستوى سطح البحر حسب سجلات عام 2013. كما يتميز البحر الميت بشدة ملوحته، إذ تبلغ نسبة الأملاح فيه حوالي 34%</a:t>
            </a:r>
            <a:endParaRPr lang="en-US" sz="2000" dirty="0">
              <a:solidFill>
                <a:schemeClr val="accent1">
                  <a:lumMod val="75000"/>
                </a:schemeClr>
              </a:solidFill>
              <a:effectLst>
                <a:outerShdw blurRad="38100" dist="38100" dir="2700000" algn="tl">
                  <a:srgbClr val="000000">
                    <a:alpha val="43137"/>
                  </a:srgbClr>
                </a:outerShdw>
              </a:effectLst>
            </a:endParaRPr>
          </a:p>
        </p:txBody>
      </p:sp>
      <p:sp>
        <p:nvSpPr>
          <p:cNvPr id="7" name="TextBox 6"/>
          <p:cNvSpPr txBox="1"/>
          <p:nvPr/>
        </p:nvSpPr>
        <p:spPr>
          <a:xfrm>
            <a:off x="228600" y="3200400"/>
            <a:ext cx="8763000" cy="1323439"/>
          </a:xfrm>
          <a:prstGeom prst="rect">
            <a:avLst/>
          </a:prstGeom>
          <a:noFill/>
        </p:spPr>
        <p:txBody>
          <a:bodyPr wrap="square" rtlCol="0">
            <a:spAutoFit/>
          </a:bodyPr>
          <a:lstStyle/>
          <a:p>
            <a:pPr algn="ctr"/>
            <a:r>
              <a:rPr lang="ar-JO" sz="2000" dirty="0" smtClean="0">
                <a:solidFill>
                  <a:schemeClr val="accent1">
                    <a:lumMod val="75000"/>
                  </a:schemeClr>
                </a:solidFill>
                <a:effectLst>
                  <a:outerShdw blurRad="38100" dist="38100" dir="2700000" algn="tl">
                    <a:srgbClr val="000000">
                      <a:alpha val="43137"/>
                    </a:srgbClr>
                  </a:outerShdw>
                </a:effectLst>
              </a:rPr>
              <a:t>تقع حمّامات ماعين على بعد 58 كيلو متراً جنوبي عمّان في محافظة </a:t>
            </a:r>
            <a:r>
              <a:rPr lang="ar-JO" sz="2000" dirty="0" err="1" smtClean="0">
                <a:solidFill>
                  <a:schemeClr val="accent1">
                    <a:lumMod val="75000"/>
                  </a:schemeClr>
                </a:solidFill>
                <a:effectLst>
                  <a:outerShdw blurRad="38100" dist="38100" dir="2700000" algn="tl">
                    <a:srgbClr val="000000">
                      <a:alpha val="43137"/>
                    </a:srgbClr>
                  </a:outerShdw>
                </a:effectLst>
              </a:rPr>
              <a:t>مادبا</a:t>
            </a:r>
            <a:r>
              <a:rPr lang="ar-JO" sz="2000" dirty="0" smtClean="0">
                <a:solidFill>
                  <a:schemeClr val="accent1">
                    <a:lumMod val="75000"/>
                  </a:schemeClr>
                </a:solidFill>
                <a:effectLst>
                  <a:outerShdw blurRad="38100" dist="38100" dir="2700000" algn="tl">
                    <a:srgbClr val="000000">
                      <a:alpha val="43137"/>
                    </a:srgbClr>
                  </a:outerShdw>
                </a:effectLst>
              </a:rPr>
              <a:t>، وتبعد عن مدينة </a:t>
            </a:r>
            <a:r>
              <a:rPr lang="ar-JO" sz="2000" dirty="0" err="1" smtClean="0">
                <a:solidFill>
                  <a:schemeClr val="accent1">
                    <a:lumMod val="75000"/>
                  </a:schemeClr>
                </a:solidFill>
                <a:effectLst>
                  <a:outerShdw blurRad="38100" dist="38100" dir="2700000" algn="tl">
                    <a:srgbClr val="000000">
                      <a:alpha val="43137"/>
                    </a:srgbClr>
                  </a:outerShdw>
                </a:effectLst>
              </a:rPr>
              <a:t>مادبا</a:t>
            </a:r>
            <a:r>
              <a:rPr lang="ar-JO" sz="2000" dirty="0" smtClean="0">
                <a:solidFill>
                  <a:schemeClr val="accent1">
                    <a:lumMod val="75000"/>
                  </a:schemeClr>
                </a:solidFill>
                <a:effectLst>
                  <a:outerShdw blurRad="38100" dist="38100" dir="2700000" algn="tl">
                    <a:srgbClr val="000000">
                      <a:alpha val="43137"/>
                    </a:srgbClr>
                  </a:outerShdw>
                </a:effectLst>
              </a:rPr>
              <a:t> 27 كيلومتر. وهي منطقه تنخفض 120 مترا عن سطح البحر. تحتوي منطقة ماعين على مجموعة من الينابيع يصل عددها إلى 63 نبعاً بدرجات حرارة مختلفة ولكنها متشابهة في تركيبتها الكيميائية، </a:t>
            </a:r>
            <a:endParaRPr lang="en-US" sz="20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26004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6"/>
                                        </p:tgtEl>
                                      </p:cBhvr>
                                    </p:animEffect>
                                    <p:anim calcmode="lin" valueType="num">
                                      <p:cBhvr>
                                        <p:cTn id="14"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6"/>
                                        </p:tgtEl>
                                        <p:attrNameLst>
                                          <p:attrName>ppt_h</p:attrName>
                                        </p:attrNameLst>
                                      </p:cBhvr>
                                      <p:tavLst>
                                        <p:tav tm="0">
                                          <p:val>
                                            <p:strVal val="ppt_h"/>
                                          </p:val>
                                        </p:tav>
                                        <p:tav tm="100000">
                                          <p:val>
                                            <p:strVal val="ppt_h"/>
                                          </p:val>
                                        </p:tav>
                                      </p:tavLst>
                                    </p:anim>
                                    <p:set>
                                      <p:cBhvr>
                                        <p:cTn id="16" dur="1" fill="hold">
                                          <p:stCondLst>
                                            <p:cond delay="1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grpId="0" nodeType="clickEffect">
                                  <p:stCondLst>
                                    <p:cond delay="0"/>
                                  </p:stCondLst>
                                  <p:childTnLst>
                                    <p:animEffect transition="out" filter="fade">
                                      <p:cBhvr>
                                        <p:cTn id="20" dur="2000"/>
                                        <p:tgtEl>
                                          <p:spTgt spid="7"/>
                                        </p:tgtEl>
                                      </p:cBhvr>
                                    </p:animEffect>
                                    <p:anim calcmode="lin" valueType="num">
                                      <p:cBhvr>
                                        <p:cTn id="21"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7"/>
                                        </p:tgtEl>
                                        <p:attrNameLst>
                                          <p:attrName>ppt_h</p:attrName>
                                        </p:attrNameLst>
                                      </p:cBhvr>
                                      <p:tavLst>
                                        <p:tav tm="0">
                                          <p:val>
                                            <p:strVal val="ppt_h"/>
                                          </p:val>
                                        </p:tav>
                                        <p:tav tm="100000">
                                          <p:val>
                                            <p:strVal val="ppt_h"/>
                                          </p:val>
                                        </p:tav>
                                      </p:tavLst>
                                    </p:anim>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6" presetClass="exit" presetSubtype="0" fill="hold" nodeType="clickEffect">
                                  <p:stCondLst>
                                    <p:cond delay="0"/>
                                  </p:stCondLst>
                                  <p:childTnLst>
                                    <p:animEffect transition="out" filter="wipe(down)">
                                      <p:cBhvr>
                                        <p:cTn id="27" dur="180" accel="50000">
                                          <p:stCondLst>
                                            <p:cond delay="1820"/>
                                          </p:stCondLst>
                                        </p:cTn>
                                        <p:tgtEl>
                                          <p:spTgt spid="4"/>
                                        </p:tgtEl>
                                      </p:cBhvr>
                                    </p:animEffect>
                                    <p:anim calcmode="lin" valueType="num">
                                      <p:cBhvr>
                                        <p:cTn id="28"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29"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30"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35" dur="26">
                                          <p:stCondLst>
                                            <p:cond delay="620"/>
                                          </p:stCondLst>
                                        </p:cTn>
                                        <p:tgtEl>
                                          <p:spTgt spid="4"/>
                                        </p:tgtEl>
                                      </p:cBhvr>
                                      <p:to x="100000" y="60000"/>
                                    </p:animScale>
                                    <p:animScale>
                                      <p:cBhvr>
                                        <p:cTn id="36" dur="166" decel="50000">
                                          <p:stCondLst>
                                            <p:cond delay="64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set>
                                      <p:cBhvr>
                                        <p:cTn id="43"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extBox 6"/>
          <p:cNvSpPr txBox="1"/>
          <p:nvPr/>
        </p:nvSpPr>
        <p:spPr>
          <a:xfrm>
            <a:off x="2743200" y="7374"/>
            <a:ext cx="2362200" cy="1446550"/>
          </a:xfrm>
          <a:prstGeom prst="rect">
            <a:avLst/>
          </a:prstGeom>
          <a:noFill/>
        </p:spPr>
        <p:txBody>
          <a:bodyPr wrap="square" rtlCol="0">
            <a:spAutoFit/>
          </a:bodyPr>
          <a:lstStyle/>
          <a:p>
            <a:pPr algn="ctr"/>
            <a:r>
              <a:rPr lang="ar-JO" sz="4400" b="1" i="1" dirty="0" smtClean="0">
                <a:solidFill>
                  <a:srgbClr val="663300"/>
                </a:solidFill>
                <a:effectLst>
                  <a:outerShdw blurRad="38100" dist="38100" dir="2700000" algn="tl">
                    <a:srgbClr val="000000">
                      <a:alpha val="43137"/>
                    </a:srgbClr>
                  </a:outerShdw>
                </a:effectLst>
              </a:rPr>
              <a:t>وطني الحبيب</a:t>
            </a:r>
            <a:endParaRPr lang="en-US" sz="4400" b="1" i="1" dirty="0">
              <a:solidFill>
                <a:srgbClr val="66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90843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32"/>
            <a:ext cx="9144000" cy="68481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152400" y="1066800"/>
            <a:ext cx="5791200" cy="2800767"/>
          </a:xfrm>
          <a:prstGeom prst="rect">
            <a:avLst/>
          </a:prstGeom>
          <a:noFill/>
        </p:spPr>
        <p:txBody>
          <a:bodyPr wrap="square" rtlCol="0">
            <a:spAutoFit/>
          </a:bodyPr>
          <a:lstStyle/>
          <a:p>
            <a:pPr algn="ctr"/>
            <a:r>
              <a:rPr lang="ar-JO"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عمل الطالبة : ديانا الصعيدي</a:t>
            </a:r>
          </a:p>
          <a:p>
            <a:pPr algn="ctr"/>
            <a:r>
              <a:rPr lang="ar-JO"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الصف : الرابع (ا)</a:t>
            </a:r>
          </a:p>
          <a:p>
            <a:pPr algn="ctr"/>
            <a:r>
              <a:rPr lang="ar-JO"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المعلمة : رجاء نبيل</a:t>
            </a:r>
            <a:endPar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Heart 5"/>
          <p:cNvSpPr/>
          <p:nvPr/>
        </p:nvSpPr>
        <p:spPr>
          <a:xfrm rot="19889922">
            <a:off x="232014" y="2918517"/>
            <a:ext cx="544773" cy="472051"/>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1940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nodeType="clickEffect">
                                  <p:stCondLst>
                                    <p:cond delay="0"/>
                                  </p:stCondLst>
                                  <p:childTnLst>
                                    <p:animEffect transition="out" filter="wipe(down)">
                                      <p:cBhvr>
                                        <p:cTn id="11" dur="180" accel="50000">
                                          <p:stCondLst>
                                            <p:cond delay="1820"/>
                                          </p:stCondLst>
                                        </p:cTn>
                                        <p:tgtEl>
                                          <p:spTgt spid="4"/>
                                        </p:tgtEl>
                                      </p:cBhvr>
                                    </p:animEffect>
                                    <p:anim calcmode="lin" valueType="num">
                                      <p:cBhvr>
                                        <p:cTn id="12"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9" dur="26">
                                          <p:stCondLst>
                                            <p:cond delay="620"/>
                                          </p:stCondLst>
                                        </p:cTn>
                                        <p:tgtEl>
                                          <p:spTgt spid="4"/>
                                        </p:tgtEl>
                                      </p:cBhvr>
                                      <p:to x="100000" y="60000"/>
                                    </p:animScale>
                                    <p:animScale>
                                      <p:cBhvr>
                                        <p:cTn id="20" dur="166" decel="50000">
                                          <p:stCondLst>
                                            <p:cond delay="64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set>
                                      <p:cBhvr>
                                        <p:cTn id="2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2" y="-31955"/>
            <a:ext cx="9153832" cy="69661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152400" y="2133600"/>
            <a:ext cx="8001000" cy="1569660"/>
          </a:xfrm>
          <a:prstGeom prst="rect">
            <a:avLst/>
          </a:prstGeom>
          <a:noFill/>
        </p:spPr>
        <p:txBody>
          <a:bodyPr wrap="square" rtlCol="0">
            <a:spAutoFit/>
          </a:bodyPr>
          <a:lstStyle/>
          <a:p>
            <a:pPr algn="ctr"/>
            <a:r>
              <a:rPr lang="ar-JO" sz="9600" i="1" dirty="0" smtClean="0">
                <a:effectLst>
                  <a:outerShdw blurRad="38100" dist="38100" dir="2700000" algn="tl">
                    <a:srgbClr val="000000">
                      <a:alpha val="43137"/>
                    </a:srgbClr>
                  </a:outerShdw>
                </a:effectLst>
              </a:rPr>
              <a:t>النهاية</a:t>
            </a:r>
            <a:endParaRPr lang="en-US" sz="9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84225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nodeType="clickEffect">
                                  <p:stCondLst>
                                    <p:cond delay="0"/>
                                  </p:stCondLst>
                                  <p:childTnLst>
                                    <p:animEffect transition="out" filter="wipe(down)">
                                      <p:cBhvr>
                                        <p:cTn id="26" dur="180" accel="50000">
                                          <p:stCondLst>
                                            <p:cond delay="1820"/>
                                          </p:stCondLst>
                                        </p:cTn>
                                        <p:tgtEl>
                                          <p:spTgt spid="4"/>
                                        </p:tgtEl>
                                      </p:cBhvr>
                                    </p:animEffect>
                                    <p:anim calcmode="lin" valueType="num">
                                      <p:cBhvr>
                                        <p:cTn id="2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34" dur="26">
                                          <p:stCondLst>
                                            <p:cond delay="620"/>
                                          </p:stCondLst>
                                        </p:cTn>
                                        <p:tgtEl>
                                          <p:spTgt spid="4"/>
                                        </p:tgtEl>
                                      </p:cBhvr>
                                      <p:to x="100000" y="60000"/>
                                    </p:animScale>
                                    <p:animScale>
                                      <p:cBhvr>
                                        <p:cTn id="35" dur="166" decel="50000">
                                          <p:stCondLst>
                                            <p:cond delay="64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set>
                                      <p:cBhvr>
                                        <p:cTn id="4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1"/>
          </a:xfrm>
        </p:spPr>
      </p:pic>
      <p:sp>
        <p:nvSpPr>
          <p:cNvPr id="5" name="TextBox 4"/>
          <p:cNvSpPr txBox="1"/>
          <p:nvPr/>
        </p:nvSpPr>
        <p:spPr>
          <a:xfrm>
            <a:off x="2209800" y="1828800"/>
            <a:ext cx="5638800" cy="369332"/>
          </a:xfrm>
          <a:prstGeom prst="rect">
            <a:avLst/>
          </a:prstGeom>
          <a:noFill/>
        </p:spPr>
        <p:txBody>
          <a:bodyPr wrap="square" rtlCol="0">
            <a:spAutoFit/>
          </a:bodyPr>
          <a:lstStyle/>
          <a:p>
            <a:endParaRPr lang="en-US" dirty="0"/>
          </a:p>
        </p:txBody>
      </p:sp>
      <p:sp>
        <p:nvSpPr>
          <p:cNvPr id="6" name="TextBox 5"/>
          <p:cNvSpPr txBox="1"/>
          <p:nvPr/>
        </p:nvSpPr>
        <p:spPr>
          <a:xfrm>
            <a:off x="2362200" y="1981200"/>
            <a:ext cx="5638800" cy="369332"/>
          </a:xfrm>
          <a:prstGeom prst="rect">
            <a:avLst/>
          </a:prstGeom>
          <a:noFill/>
        </p:spPr>
        <p:txBody>
          <a:bodyPr wrap="square" rtlCol="0">
            <a:spAutoFit/>
          </a:bodyPr>
          <a:lstStyle/>
          <a:p>
            <a:endParaRPr lang="en-US" dirty="0"/>
          </a:p>
        </p:txBody>
      </p:sp>
      <p:sp>
        <p:nvSpPr>
          <p:cNvPr id="7" name="TextBox 6"/>
          <p:cNvSpPr txBox="1"/>
          <p:nvPr/>
        </p:nvSpPr>
        <p:spPr>
          <a:xfrm>
            <a:off x="2514600" y="2133600"/>
            <a:ext cx="5638800" cy="369332"/>
          </a:xfrm>
          <a:prstGeom prst="rect">
            <a:avLst/>
          </a:prstGeom>
          <a:noFill/>
        </p:spPr>
        <p:txBody>
          <a:bodyPr wrap="square" rtlCol="0">
            <a:spAutoFit/>
          </a:bodyPr>
          <a:lstStyle/>
          <a:p>
            <a:endParaRPr lang="en-US" dirty="0"/>
          </a:p>
        </p:txBody>
      </p:sp>
      <p:sp>
        <p:nvSpPr>
          <p:cNvPr id="8" name="TextBox 7"/>
          <p:cNvSpPr txBox="1"/>
          <p:nvPr/>
        </p:nvSpPr>
        <p:spPr>
          <a:xfrm>
            <a:off x="2667000" y="2286000"/>
            <a:ext cx="5638800" cy="369332"/>
          </a:xfrm>
          <a:prstGeom prst="rect">
            <a:avLst/>
          </a:prstGeom>
          <a:noFill/>
        </p:spPr>
        <p:txBody>
          <a:bodyPr wrap="square" rtlCol="0">
            <a:spAutoFit/>
          </a:bodyPr>
          <a:lstStyle/>
          <a:p>
            <a:endParaRPr lang="en-US" dirty="0"/>
          </a:p>
        </p:txBody>
      </p:sp>
      <p:sp>
        <p:nvSpPr>
          <p:cNvPr id="9" name="TextBox 8"/>
          <p:cNvSpPr txBox="1"/>
          <p:nvPr/>
        </p:nvSpPr>
        <p:spPr>
          <a:xfrm>
            <a:off x="1143000" y="762000"/>
            <a:ext cx="6324600" cy="3970318"/>
          </a:xfrm>
          <a:prstGeom prst="rect">
            <a:avLst/>
          </a:prstGeom>
          <a:noFill/>
        </p:spPr>
        <p:txBody>
          <a:bodyPr wrap="square" rtlCol="0">
            <a:spAutoFit/>
          </a:bodyPr>
          <a:lstStyle/>
          <a:p>
            <a:r>
              <a:rPr lang="ar-JO" dirty="0" smtClean="0"/>
              <a:t> </a:t>
            </a:r>
          </a:p>
          <a:p>
            <a:endParaRPr lang="ar-JO" dirty="0"/>
          </a:p>
          <a:p>
            <a:endParaRPr lang="ar-JO" dirty="0" smtClean="0"/>
          </a:p>
          <a:p>
            <a:endParaRPr lang="ar-JO" dirty="0"/>
          </a:p>
          <a:p>
            <a:endParaRPr lang="ar-JO" dirty="0" smtClean="0"/>
          </a:p>
          <a:p>
            <a:endParaRPr lang="ar-JO" dirty="0"/>
          </a:p>
          <a:p>
            <a:endParaRPr lang="ar-JO" dirty="0" smtClean="0"/>
          </a:p>
          <a:p>
            <a:endParaRPr lang="ar-JO" dirty="0"/>
          </a:p>
          <a:p>
            <a:endParaRPr lang="ar-JO" dirty="0" smtClean="0"/>
          </a:p>
          <a:p>
            <a:endParaRPr lang="ar-JO" dirty="0"/>
          </a:p>
          <a:p>
            <a:endParaRPr lang="ar-JO" dirty="0" smtClean="0"/>
          </a:p>
          <a:p>
            <a:endParaRPr lang="ar-JO" dirty="0"/>
          </a:p>
          <a:p>
            <a:endParaRPr lang="ar-JO" dirty="0" smtClean="0"/>
          </a:p>
          <a:p>
            <a:endParaRPr lang="en-US" dirty="0"/>
          </a:p>
        </p:txBody>
      </p:sp>
      <p:sp>
        <p:nvSpPr>
          <p:cNvPr id="10" name="TextBox 9"/>
          <p:cNvSpPr txBox="1"/>
          <p:nvPr/>
        </p:nvSpPr>
        <p:spPr>
          <a:xfrm>
            <a:off x="1485900" y="762000"/>
            <a:ext cx="5638800" cy="4031873"/>
          </a:xfrm>
          <a:prstGeom prst="rect">
            <a:avLst/>
          </a:prstGeom>
          <a:noFill/>
        </p:spPr>
        <p:txBody>
          <a:bodyPr wrap="square" rtlCol="0">
            <a:spAutoFit/>
          </a:bodyPr>
          <a:lstStyle/>
          <a:p>
            <a:pPr algn="ctr"/>
            <a:r>
              <a:rPr lang="ar-JO" sz="3200" b="1" spc="100" dirty="0" smtClean="0">
                <a:ln w="18000">
                  <a:solidFill>
                    <a:schemeClr val="accent1">
                      <a:satMod val="200000"/>
                      <a:tint val="72000"/>
                    </a:schemeClr>
                  </a:solidFill>
                  <a:prstDash val="solid"/>
                </a:ln>
                <a:solidFill>
                  <a:schemeClr val="accent1">
                    <a:satMod val="280000"/>
                    <a:tint val="100000"/>
                    <a:alpha val="5700"/>
                  </a:schemeClr>
                </a:solidFill>
                <a:effectLst>
                  <a:glow rad="228600">
                    <a:schemeClr val="accent2">
                      <a:satMod val="175000"/>
                      <a:alpha val="40000"/>
                    </a:schemeClr>
                  </a:glow>
                  <a:outerShdw blurRad="75057" dist="38100" dir="5400000" sy="-20000" rotWithShape="0">
                    <a:prstClr val="black">
                      <a:alpha val="25000"/>
                    </a:prstClr>
                  </a:outerShdw>
                </a:effectLst>
              </a:rPr>
              <a:t>يزخر وطني بالمواقع السياحية التي تتميز بطبيعتها الخلابة، والتي نزور بعضها في فصل الصيف لاعتدال مناخها ، وبعضها الاخر في فصل الشتاء  لدفئها. وفي ما يـأتي أبرز هذه المواقع: </a:t>
            </a:r>
          </a:p>
        </p:txBody>
      </p:sp>
    </p:spTree>
    <p:extLst>
      <p:ext uri="{BB962C8B-B14F-4D97-AF65-F5344CB8AC3E}">
        <p14:creationId xmlns:p14="http://schemas.microsoft.com/office/powerpoint/2010/main" val="9810130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nodeType="clickEffect">
                                  <p:stCondLst>
                                    <p:cond delay="0"/>
                                  </p:stCondLst>
                                  <p:childTnLst>
                                    <p:animEffect transition="out" filter="wipe(down)">
                                      <p:cBhvr>
                                        <p:cTn id="11" dur="180" accel="50000">
                                          <p:stCondLst>
                                            <p:cond delay="1820"/>
                                          </p:stCondLst>
                                        </p:cTn>
                                        <p:tgtEl>
                                          <p:spTgt spid="4"/>
                                        </p:tgtEl>
                                      </p:cBhvr>
                                    </p:animEffect>
                                    <p:anim calcmode="lin" valueType="num">
                                      <p:cBhvr>
                                        <p:cTn id="12"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9" dur="26">
                                          <p:stCondLst>
                                            <p:cond delay="620"/>
                                          </p:stCondLst>
                                        </p:cTn>
                                        <p:tgtEl>
                                          <p:spTgt spid="4"/>
                                        </p:tgtEl>
                                      </p:cBhvr>
                                      <p:to x="100000" y="60000"/>
                                    </p:animScale>
                                    <p:animScale>
                                      <p:cBhvr>
                                        <p:cTn id="20" dur="166" decel="50000">
                                          <p:stCondLst>
                                            <p:cond delay="64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set>
                                      <p:cBhvr>
                                        <p:cTn id="2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19639" cy="6858000"/>
          </a:xfrm>
        </p:spPr>
      </p:pic>
      <p:sp>
        <p:nvSpPr>
          <p:cNvPr id="5" name="TextBox 4"/>
          <p:cNvSpPr txBox="1"/>
          <p:nvPr/>
        </p:nvSpPr>
        <p:spPr>
          <a:xfrm>
            <a:off x="990600" y="228600"/>
            <a:ext cx="5562600" cy="6001643"/>
          </a:xfrm>
          <a:prstGeom prst="rect">
            <a:avLst/>
          </a:prstGeom>
          <a:noFill/>
        </p:spPr>
        <p:txBody>
          <a:bodyPr wrap="square" rtlCol="0">
            <a:spAutoFit/>
          </a:bodyPr>
          <a:lstStyle/>
          <a:p>
            <a:pPr algn="ctr"/>
            <a:r>
              <a:rPr lang="ar-JO" sz="2400" b="1" dirty="0" smtClean="0">
                <a:effectLst>
                  <a:glow rad="228600">
                    <a:schemeClr val="accent5">
                      <a:satMod val="175000"/>
                      <a:alpha val="40000"/>
                    </a:schemeClr>
                  </a:glow>
                </a:effectLst>
              </a:rPr>
              <a:t>اولا:</a:t>
            </a:r>
          </a:p>
          <a:p>
            <a:pPr algn="ctr"/>
            <a:r>
              <a:rPr lang="ar-JO" sz="2400" b="1" dirty="0" smtClean="0">
                <a:effectLst>
                  <a:glow rad="228600">
                    <a:schemeClr val="accent5">
                      <a:satMod val="175000"/>
                      <a:alpha val="40000"/>
                    </a:schemeClr>
                  </a:glow>
                </a:effectLst>
              </a:rPr>
              <a:t>العقبة هي مدينة تقع على ساحل البحر الأحمر في أقصى جنوب الأردن، وتبتعد عن العاصمة عمان نحو (324 كم) وقد عرفت قديما باسم آيلة، وما تزال اثارها قائمه حتى الان، ويوجد فيها قلعة الشريف الحسين بن علي طيب الله ثراه.</a:t>
            </a:r>
          </a:p>
          <a:p>
            <a:pPr algn="ctr"/>
            <a:r>
              <a:rPr lang="ar-JO" sz="2400" b="1" dirty="0" smtClean="0">
                <a:effectLst>
                  <a:glow rad="228600">
                    <a:schemeClr val="accent5">
                      <a:satMod val="175000"/>
                      <a:alpha val="40000"/>
                    </a:schemeClr>
                  </a:glow>
                </a:effectLst>
              </a:rPr>
              <a:t>تمتاز العقبة بدفء مناخها في فصل الشتاء، ويستطيع الزائر مشاهدة الشعاب المرجانية والاسماك الملونة في خليجها، وممارسة الالعاب المائية المختلفة، وزيارة متحف الاحياء البحرية.</a:t>
            </a:r>
          </a:p>
          <a:p>
            <a:pPr algn="ctr"/>
            <a:r>
              <a:rPr lang="ar-JO" sz="2400" b="1" dirty="0" smtClean="0">
                <a:effectLst>
                  <a:glow rad="228600">
                    <a:schemeClr val="accent5">
                      <a:satMod val="175000"/>
                      <a:alpha val="40000"/>
                    </a:schemeClr>
                  </a:glow>
                </a:effectLst>
              </a:rPr>
              <a:t>يوجد في العقبة العديد من الحدائق والمتنزهات، وكذلك مختلف انواع المطاعم والفنادق</a:t>
            </a:r>
            <a:r>
              <a:rPr lang="ar-JO" dirty="0" smtClean="0"/>
              <a:t>.</a:t>
            </a:r>
            <a:endParaRPr lang="ar-JO" dirty="0"/>
          </a:p>
        </p:txBody>
      </p:sp>
    </p:spTree>
    <p:extLst>
      <p:ext uri="{BB962C8B-B14F-4D97-AF65-F5344CB8AC3E}">
        <p14:creationId xmlns:p14="http://schemas.microsoft.com/office/powerpoint/2010/main" val="13635639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nodeType="clickEffect">
                                  <p:stCondLst>
                                    <p:cond delay="0"/>
                                  </p:stCondLst>
                                  <p:childTnLst>
                                    <p:animEffect transition="out" filter="wipe(down)">
                                      <p:cBhvr>
                                        <p:cTn id="11" dur="180" accel="50000">
                                          <p:stCondLst>
                                            <p:cond delay="1820"/>
                                          </p:stCondLst>
                                        </p:cTn>
                                        <p:tgtEl>
                                          <p:spTgt spid="4"/>
                                        </p:tgtEl>
                                      </p:cBhvr>
                                    </p:animEffect>
                                    <p:anim calcmode="lin" valueType="num">
                                      <p:cBhvr>
                                        <p:cTn id="12"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9" dur="26">
                                          <p:stCondLst>
                                            <p:cond delay="620"/>
                                          </p:stCondLst>
                                        </p:cTn>
                                        <p:tgtEl>
                                          <p:spTgt spid="4"/>
                                        </p:tgtEl>
                                      </p:cBhvr>
                                      <p:to x="100000" y="60000"/>
                                    </p:animScale>
                                    <p:animScale>
                                      <p:cBhvr>
                                        <p:cTn id="20" dur="166" decel="50000">
                                          <p:stCondLst>
                                            <p:cond delay="64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set>
                                      <p:cBhvr>
                                        <p:cTn id="2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010747"/>
            <a:ext cx="3695700"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1524000" y="0"/>
            <a:ext cx="67818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JO"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2">
                      <a:satMod val="175000"/>
                      <a:alpha val="40000"/>
                    </a:schemeClr>
                  </a:glow>
                  <a:reflection blurRad="12700" stA="50000" endPos="50000" dist="5000" dir="5400000" sy="-100000" rotWithShape="0"/>
                </a:effectLst>
              </a:rPr>
              <a:t>العقبة</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2">
                    <a:satMod val="175000"/>
                    <a:alpha val="40000"/>
                  </a:schemeClr>
                </a:glow>
                <a:reflection blurRad="12700" stA="50000" endPos="50000" dist="5000" dir="5400000" sy="-100000" rotWithShape="0"/>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125047"/>
            <a:ext cx="4507345" cy="2438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152400" y="3840795"/>
            <a:ext cx="4610100" cy="646331"/>
          </a:xfrm>
          <a:prstGeom prst="rect">
            <a:avLst/>
          </a:prstGeom>
          <a:noFill/>
        </p:spPr>
        <p:txBody>
          <a:bodyPr wrap="square" rtlCol="0">
            <a:spAutoFit/>
          </a:bodyPr>
          <a:lstStyle/>
          <a:p>
            <a:pPr algn="ctr"/>
            <a:r>
              <a:rPr lang="ar-JO"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قلعة الشريف الحسين بن علي طيب الله ثراه</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776791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nodeType="clickEffect">
                                  <p:stCondLst>
                                    <p:cond delay="0"/>
                                  </p:stCondLst>
                                  <p:childTnLst>
                                    <p:animEffect transition="out" filter="wipe(down)">
                                      <p:cBhvr>
                                        <p:cTn id="21" dur="180" accel="50000">
                                          <p:stCondLst>
                                            <p:cond delay="1820"/>
                                          </p:stCondLst>
                                        </p:cTn>
                                        <p:tgtEl>
                                          <p:spTgt spid="6"/>
                                        </p:tgtEl>
                                      </p:cBhvr>
                                    </p:animEffect>
                                    <p:anim calcmode="lin" valueType="num">
                                      <p:cBhvr>
                                        <p:cTn id="22"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9" dur="26">
                                          <p:stCondLst>
                                            <p:cond delay="620"/>
                                          </p:stCondLst>
                                        </p:cTn>
                                        <p:tgtEl>
                                          <p:spTgt spid="6"/>
                                        </p:tgtEl>
                                      </p:cBhvr>
                                      <p:to x="100000" y="60000"/>
                                    </p:animScale>
                                    <p:animScale>
                                      <p:cBhvr>
                                        <p:cTn id="30" dur="166" decel="50000">
                                          <p:stCondLst>
                                            <p:cond delay="64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set>
                                      <p:cBhvr>
                                        <p:cTn id="3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85005" cy="6858000"/>
          </a:xfrm>
        </p:spPr>
      </p:pic>
      <p:sp>
        <p:nvSpPr>
          <p:cNvPr id="14" name="TextBox 13"/>
          <p:cNvSpPr txBox="1"/>
          <p:nvPr/>
        </p:nvSpPr>
        <p:spPr>
          <a:xfrm>
            <a:off x="990600" y="447368"/>
            <a:ext cx="5410200" cy="5262979"/>
          </a:xfrm>
          <a:prstGeom prst="rect">
            <a:avLst/>
          </a:prstGeom>
          <a:noFill/>
        </p:spPr>
        <p:txBody>
          <a:bodyPr wrap="square" rtlCol="0">
            <a:spAutoFit/>
          </a:bodyPr>
          <a:lstStyle/>
          <a:p>
            <a:pPr algn="ctr"/>
            <a:r>
              <a:rPr lang="ar-JO"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ثانيا:                        </a:t>
            </a:r>
          </a:p>
          <a:p>
            <a:pPr algn="ctr"/>
            <a:r>
              <a:rPr lang="ar-JO"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يقع وادي رم في جنوب الاردن ، ويبعد عن العاصمة عمان نحو 300 كم تقريبا.</a:t>
            </a:r>
          </a:p>
          <a:p>
            <a:pPr algn="ctr"/>
            <a:r>
              <a:rPr lang="ar-JO"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يعرف وادي رم بوادي القمر ، ويعد من المناطق السياحية الجاذبة في الاردن اذ يقصده السياح من جميع انحاء العالم للاستمتاع بطبيعته الخلابة ، وبسكون الصحراء وجمالها ، وممارسة هواية التسلق لقممه .</a:t>
            </a:r>
            <a:endParaRPr lang="en-U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6468371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4"/>
                                        </p:tgtEl>
                                        <p:attrNameLst>
                                          <p:attrName>ppt_x</p:attrName>
                                          <p:attrName>ppt_y</p:attrName>
                                        </p:attrNameLst>
                                      </p:cBhvr>
                                    </p:animMotion>
                                    <p:animRot by="1500000">
                                      <p:cBhvr>
                                        <p:cTn id="7" dur="125" fill="hold">
                                          <p:stCondLst>
                                            <p:cond delay="0"/>
                                          </p:stCondLst>
                                        </p:cTn>
                                        <p:tgtEl>
                                          <p:spTgt spid="14"/>
                                        </p:tgtEl>
                                        <p:attrNameLst>
                                          <p:attrName>r</p:attrName>
                                        </p:attrNameLst>
                                      </p:cBhvr>
                                    </p:animRot>
                                    <p:animRot by="-1500000">
                                      <p:cBhvr>
                                        <p:cTn id="8" dur="125" fill="hold">
                                          <p:stCondLst>
                                            <p:cond delay="125"/>
                                          </p:stCondLst>
                                        </p:cTn>
                                        <p:tgtEl>
                                          <p:spTgt spid="14"/>
                                        </p:tgtEl>
                                        <p:attrNameLst>
                                          <p:attrName>r</p:attrName>
                                        </p:attrNameLst>
                                      </p:cBhvr>
                                    </p:animRot>
                                    <p:animRot by="-1500000">
                                      <p:cBhvr>
                                        <p:cTn id="9" dur="125" fill="hold">
                                          <p:stCondLst>
                                            <p:cond delay="250"/>
                                          </p:stCondLst>
                                        </p:cTn>
                                        <p:tgtEl>
                                          <p:spTgt spid="14"/>
                                        </p:tgtEl>
                                        <p:attrNameLst>
                                          <p:attrName>r</p:attrName>
                                        </p:attrNameLst>
                                      </p:cBhvr>
                                    </p:animRot>
                                    <p:animRot by="1500000">
                                      <p:cBhvr>
                                        <p:cTn id="10" dur="125" fill="hold">
                                          <p:stCondLst>
                                            <p:cond delay="375"/>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4"/>
                                        </p:tgtEl>
                                      </p:cBhvr>
                                    </p:animEffect>
                                    <p:anim calcmode="lin" valueType="num">
                                      <p:cBhvr>
                                        <p:cTn id="15"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2" dur="26">
                                          <p:stCondLst>
                                            <p:cond delay="620"/>
                                          </p:stCondLst>
                                        </p:cTn>
                                        <p:tgtEl>
                                          <p:spTgt spid="4"/>
                                        </p:tgtEl>
                                      </p:cBhvr>
                                      <p:to x="100000" y="60000"/>
                                    </p:animScale>
                                    <p:animScale>
                                      <p:cBhvr>
                                        <p:cTn id="23" dur="166" decel="50000">
                                          <p:stCondLst>
                                            <p:cond delay="64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set>
                                      <p:cBhvr>
                                        <p:cTn id="3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1" y="0"/>
            <a:ext cx="911941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1" y="1015488"/>
            <a:ext cx="3845390" cy="2641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015488"/>
            <a:ext cx="3962400" cy="2641600"/>
          </a:xfrm>
          <a:prstGeom prst="rect">
            <a:avLst/>
          </a:prstGeom>
        </p:spPr>
      </p:pic>
      <p:sp>
        <p:nvSpPr>
          <p:cNvPr id="7" name="TextBox 6"/>
          <p:cNvSpPr txBox="1"/>
          <p:nvPr/>
        </p:nvSpPr>
        <p:spPr>
          <a:xfrm>
            <a:off x="3551904" y="221226"/>
            <a:ext cx="3048000" cy="707886"/>
          </a:xfrm>
          <a:prstGeom prst="rect">
            <a:avLst/>
          </a:prstGeom>
          <a:noFill/>
        </p:spPr>
        <p:txBody>
          <a:bodyPr wrap="square" rtlCol="0">
            <a:spAutoFit/>
          </a:bodyPr>
          <a:lstStyle/>
          <a:p>
            <a:r>
              <a:rPr lang="ar-JO"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وادي رم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317581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xit" presetSubtype="0" fill="hold" nodeType="clickEffect">
                                  <p:stCondLst>
                                    <p:cond delay="0"/>
                                  </p:stCondLst>
                                  <p:childTnLst>
                                    <p:animEffect transition="out" filter="wipe(down)">
                                      <p:cBhvr>
                                        <p:cTn id="19" dur="180" accel="50000">
                                          <p:stCondLst>
                                            <p:cond delay="1820"/>
                                          </p:stCondLst>
                                        </p:cTn>
                                        <p:tgtEl>
                                          <p:spTgt spid="4"/>
                                        </p:tgtEl>
                                      </p:cBhvr>
                                    </p:animEffect>
                                    <p:anim calcmode="lin" valueType="num">
                                      <p:cBhvr>
                                        <p:cTn id="20"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21"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22"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6"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7" dur="26">
                                          <p:stCondLst>
                                            <p:cond delay="620"/>
                                          </p:stCondLst>
                                        </p:cTn>
                                        <p:tgtEl>
                                          <p:spTgt spid="4"/>
                                        </p:tgtEl>
                                      </p:cBhvr>
                                      <p:to x="100000" y="60000"/>
                                    </p:animScale>
                                    <p:animScale>
                                      <p:cBhvr>
                                        <p:cTn id="28" dur="166" decel="50000">
                                          <p:stCondLst>
                                            <p:cond delay="64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set>
                                      <p:cBhvr>
                                        <p:cTn id="35"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51374" cy="6858000"/>
          </a:xfrm>
        </p:spPr>
      </p:pic>
      <p:sp>
        <p:nvSpPr>
          <p:cNvPr id="5" name="TextBox 4"/>
          <p:cNvSpPr txBox="1"/>
          <p:nvPr/>
        </p:nvSpPr>
        <p:spPr>
          <a:xfrm>
            <a:off x="1447800" y="381000"/>
            <a:ext cx="5486400" cy="6124754"/>
          </a:xfrm>
          <a:prstGeom prst="rect">
            <a:avLst/>
          </a:prstGeom>
          <a:noFill/>
        </p:spPr>
        <p:txBody>
          <a:bodyPr wrap="square" rtlCol="0">
            <a:spAutoFit/>
          </a:bodyPr>
          <a:lstStyle/>
          <a:p>
            <a:pPr algn="ctr"/>
            <a:r>
              <a:rPr lang="ar-JO"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ثالثا:</a:t>
            </a:r>
          </a:p>
          <a:p>
            <a:pPr algn="ctr"/>
            <a:r>
              <a:rPr lang="ar-JO"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يقع البحر الميت في وادي الاردن، ويبعد عن عمان مسافة 48كم .</a:t>
            </a:r>
          </a:p>
          <a:p>
            <a:pPr algn="ctr"/>
            <a:r>
              <a:rPr lang="ar-JO"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يمتاز البحر الميت بانه اخفض بقعة في العالم، اذ ينخفض مستوى سطحه نحو 410م عن مستوى سطح البحر.</a:t>
            </a:r>
          </a:p>
          <a:p>
            <a:pPr algn="ctr"/>
            <a:r>
              <a:rPr lang="ar-JO"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اما مياهه فغنية </a:t>
            </a:r>
            <a:r>
              <a:rPr lang="ar-JO" sz="2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بالاملاح</a:t>
            </a:r>
            <a:r>
              <a:rPr lang="ar-JO"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المعدنية ، لذا، فهي تستخدم في علاج العديد من الامراض الجلدية ، وتباع المنتوجات المصنعة من طينه الاسود في كثير من دول العالم .</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7959134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nodeType="clickEffect">
                                  <p:stCondLst>
                                    <p:cond delay="0"/>
                                  </p:stCondLst>
                                  <p:childTnLst>
                                    <p:animEffect transition="out" filter="wipe(down)">
                                      <p:cBhvr>
                                        <p:cTn id="13" dur="180" accel="50000">
                                          <p:stCondLst>
                                            <p:cond delay="1820"/>
                                          </p:stCondLst>
                                        </p:cTn>
                                        <p:tgtEl>
                                          <p:spTgt spid="4"/>
                                        </p:tgtEl>
                                      </p:cBhvr>
                                    </p:animEffect>
                                    <p:anim calcmode="lin" valueType="num">
                                      <p:cBhvr>
                                        <p:cTn id="14"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1" dur="26">
                                          <p:stCondLst>
                                            <p:cond delay="620"/>
                                          </p:stCondLst>
                                        </p:cTn>
                                        <p:tgtEl>
                                          <p:spTgt spid="4"/>
                                        </p:tgtEl>
                                      </p:cBhvr>
                                      <p:to x="100000" y="60000"/>
                                    </p:animScale>
                                    <p:animScale>
                                      <p:cBhvr>
                                        <p:cTn id="22" dur="166" decel="50000">
                                          <p:stCondLst>
                                            <p:cond delay="64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set>
                                      <p:cBhvr>
                                        <p:cTn id="2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667000" y="685800"/>
            <a:ext cx="3886200" cy="76944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ar-JO" sz="4400" b="1" i="1" dirty="0" smtClean="0">
                <a:effectLst>
                  <a:reflection blurRad="6350" stA="50000" endA="300" endPos="50000" dist="60007" dir="5400000" sy="-100000" algn="bl" rotWithShape="0"/>
                </a:effectLst>
              </a:rPr>
              <a:t>البحر الميت</a:t>
            </a:r>
            <a:endParaRPr lang="en-US" sz="4400" b="1" i="1" dirty="0">
              <a:effectLst>
                <a:reflection blurRad="6350" stA="50000" endA="300" endPos="50000" dist="60007" dir="5400000" sy="-100000" algn="bl" rotWithShape="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345" y="2123920"/>
            <a:ext cx="3390900" cy="3505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6" y="2131294"/>
            <a:ext cx="2764094" cy="3507505"/>
          </a:xfrm>
          <a:prstGeom prst="rect">
            <a:avLst/>
          </a:prstGeom>
        </p:spPr>
      </p:pic>
    </p:spTree>
    <p:extLst>
      <p:ext uri="{BB962C8B-B14F-4D97-AF65-F5344CB8AC3E}">
        <p14:creationId xmlns:p14="http://schemas.microsoft.com/office/powerpoint/2010/main" val="40464421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xit" presetSubtype="0" fill="hold" nodeType="clickEffect">
                                  <p:stCondLst>
                                    <p:cond delay="0"/>
                                  </p:stCondLst>
                                  <p:childTnLst>
                                    <p:animEffect transition="out" filter="wipe(down)">
                                      <p:cBhvr>
                                        <p:cTn id="29" dur="180" accel="50000">
                                          <p:stCondLst>
                                            <p:cond delay="1820"/>
                                          </p:stCondLst>
                                        </p:cTn>
                                        <p:tgtEl>
                                          <p:spTgt spid="4"/>
                                        </p:tgtEl>
                                      </p:cBhvr>
                                    </p:animEffect>
                                    <p:anim calcmode="lin" valueType="num">
                                      <p:cBhvr>
                                        <p:cTn id="30"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31"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32"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6"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37" dur="26">
                                          <p:stCondLst>
                                            <p:cond delay="620"/>
                                          </p:stCondLst>
                                        </p:cTn>
                                        <p:tgtEl>
                                          <p:spTgt spid="4"/>
                                        </p:tgtEl>
                                      </p:cBhvr>
                                      <p:to x="100000" y="60000"/>
                                    </p:animScale>
                                    <p:animScale>
                                      <p:cBhvr>
                                        <p:cTn id="38" dur="166" decel="50000">
                                          <p:stCondLst>
                                            <p:cond delay="64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set>
                                      <p:cBhvr>
                                        <p:cTn id="45"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58"/>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1752600" y="838200"/>
            <a:ext cx="4876800" cy="3970318"/>
          </a:xfrm>
          <a:prstGeom prst="rect">
            <a:avLst/>
          </a:prstGeom>
          <a:noFill/>
        </p:spPr>
        <p:txBody>
          <a:bodyPr wrap="square" rtlCol="0">
            <a:spAutoFit/>
          </a:bodyPr>
          <a:lstStyle/>
          <a:p>
            <a:pPr algn="ctr"/>
            <a:r>
              <a:rPr lang="ar-JO"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رابعا:</a:t>
            </a:r>
          </a:p>
          <a:p>
            <a:pPr algn="ctr"/>
            <a:r>
              <a:rPr lang="ar-JO"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تقع حمامات ماعين على بعد 58كم جنوب العاصمة عمان ، وتكثر فيها شلالات المياه الكبريتية ذات الحرارة العالية الغنية بالمعادن، ويقصدها السياح للاستجمام ، وعلاج الامراض الجلدية وامراض المفاصل .</a:t>
            </a:r>
            <a:endPar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0984687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xit" presetSubtype="0" fill="hold" nodeType="clickEffect">
                                  <p:stCondLst>
                                    <p:cond delay="0"/>
                                  </p:stCondLst>
                                  <p:childTnLst>
                                    <p:animEffect transition="out" filter="wipe(down)">
                                      <p:cBhvr>
                                        <p:cTn id="24" dur="180" accel="50000">
                                          <p:stCondLst>
                                            <p:cond delay="1820"/>
                                          </p:stCondLst>
                                        </p:cTn>
                                        <p:tgtEl>
                                          <p:spTgt spid="4"/>
                                        </p:tgtEl>
                                      </p:cBhvr>
                                    </p:animEffect>
                                    <p:anim calcmode="lin" valueType="num">
                                      <p:cBhvr>
                                        <p:cTn id="25"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32" dur="26">
                                          <p:stCondLst>
                                            <p:cond delay="620"/>
                                          </p:stCondLst>
                                        </p:cTn>
                                        <p:tgtEl>
                                          <p:spTgt spid="4"/>
                                        </p:tgtEl>
                                      </p:cBhvr>
                                      <p:to x="100000" y="60000"/>
                                    </p:animScale>
                                    <p:animScale>
                                      <p:cBhvr>
                                        <p:cTn id="33" dur="166" decel="50000">
                                          <p:stCondLst>
                                            <p:cond delay="64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set>
                                      <p:cBhvr>
                                        <p:cTn id="4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137</TotalTime>
  <Words>591</Words>
  <Application>Microsoft Office PowerPoint</Application>
  <PresentationFormat>On-screen Show (4:3)</PresentationFormat>
  <Paragraphs>45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المواقع السياحية في الاردن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FAO of the 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leen</dc:creator>
  <cp:lastModifiedBy>leen</cp:lastModifiedBy>
  <cp:revision>13</cp:revision>
  <dcterms:created xsi:type="dcterms:W3CDTF">2016-12-05T13:43:54Z</dcterms:created>
  <dcterms:modified xsi:type="dcterms:W3CDTF">2016-12-05T16:01:53Z</dcterms:modified>
</cp:coreProperties>
</file>