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media/audio1" ContentType="audio/x-wav"/>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sldIdLst>
    <p:sldId id="256" r:id="rId2"/>
    <p:sldId id="257" r:id="rId3"/>
    <p:sldId id="259" r:id="rId4"/>
    <p:sldId id="258" r:id="rId5"/>
    <p:sldId id="260" r:id="rId6"/>
    <p:sldId id="261" r:id="rId7"/>
    <p:sldId id="262" r:id="rId8"/>
    <p:sldId id="263" r:id="rId9"/>
    <p:sldId id="264" r:id="rId10"/>
    <p:sldId id="265" r:id="rId11"/>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C434C0B2-5A18-4C8E-9006-CEDCC32FB0C5}" type="datetimeFigureOut">
              <a:rPr lang="ar-JO" smtClean="0"/>
              <a:pPr/>
              <a:t>02/06/1438</a:t>
            </a:fld>
            <a:endParaRPr lang="ar-JO"/>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ar-JO"/>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B3C024B-1B34-4609-A362-E9D99309E5CA}" type="slidenum">
              <a:rPr lang="ar-JO" smtClean="0"/>
              <a:pPr/>
              <a:t>‹#›</a:t>
            </a:fld>
            <a:endParaRPr lang="ar-JO"/>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34C0B2-5A18-4C8E-9006-CEDCC32FB0C5}" type="datetimeFigureOut">
              <a:rPr lang="ar-JO" smtClean="0"/>
              <a:pPr/>
              <a:t>02/06/1438</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2B3C024B-1B34-4609-A362-E9D99309E5CA}" type="slidenum">
              <a:rPr lang="ar-JO" smtClean="0"/>
              <a:pPr/>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34C0B2-5A18-4C8E-9006-CEDCC32FB0C5}" type="datetimeFigureOut">
              <a:rPr lang="ar-JO" smtClean="0"/>
              <a:pPr/>
              <a:t>02/06/1438</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2B3C024B-1B34-4609-A362-E9D99309E5CA}" type="slidenum">
              <a:rPr lang="ar-JO" smtClean="0"/>
              <a:pPr/>
              <a:t>‹#›</a:t>
            </a:fld>
            <a:endParaRPr lang="ar-J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434C0B2-5A18-4C8E-9006-CEDCC32FB0C5}" type="datetimeFigureOut">
              <a:rPr lang="ar-JO" smtClean="0"/>
              <a:pPr/>
              <a:t>02/06/1438</a:t>
            </a:fld>
            <a:endParaRPr lang="ar-JO"/>
          </a:p>
        </p:txBody>
      </p:sp>
      <p:sp>
        <p:nvSpPr>
          <p:cNvPr id="9" name="Slide Number Placeholder 8"/>
          <p:cNvSpPr>
            <a:spLocks noGrp="1"/>
          </p:cNvSpPr>
          <p:nvPr>
            <p:ph type="sldNum" sz="quarter" idx="15"/>
          </p:nvPr>
        </p:nvSpPr>
        <p:spPr/>
        <p:txBody>
          <a:bodyPr rtlCol="0"/>
          <a:lstStyle/>
          <a:p>
            <a:fld id="{2B3C024B-1B34-4609-A362-E9D99309E5CA}" type="slidenum">
              <a:rPr lang="ar-JO" smtClean="0"/>
              <a:pPr/>
              <a:t>‹#›</a:t>
            </a:fld>
            <a:endParaRPr lang="ar-JO"/>
          </a:p>
        </p:txBody>
      </p:sp>
      <p:sp>
        <p:nvSpPr>
          <p:cNvPr id="10" name="Footer Placeholder 9"/>
          <p:cNvSpPr>
            <a:spLocks noGrp="1"/>
          </p:cNvSpPr>
          <p:nvPr>
            <p:ph type="ftr" sz="quarter" idx="16"/>
          </p:nvPr>
        </p:nvSpPr>
        <p:spPr/>
        <p:txBody>
          <a:bodyPr rtlCol="0"/>
          <a:lstStyle/>
          <a:p>
            <a:endParaRPr lang="ar-J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434C0B2-5A18-4C8E-9006-CEDCC32FB0C5}" type="datetimeFigureOut">
              <a:rPr lang="ar-JO" smtClean="0"/>
              <a:pPr/>
              <a:t>02/06/1438</a:t>
            </a:fld>
            <a:endParaRPr lang="ar-JO"/>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ar-JO"/>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B3C024B-1B34-4609-A362-E9D99309E5CA}" type="slidenum">
              <a:rPr lang="ar-JO" smtClean="0"/>
              <a:pPr/>
              <a:t>‹#›</a:t>
            </a:fld>
            <a:endParaRPr lang="ar-J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434C0B2-5A18-4C8E-9006-CEDCC32FB0C5}" type="datetimeFigureOut">
              <a:rPr lang="ar-JO" smtClean="0"/>
              <a:pPr/>
              <a:t>02/06/1438</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2B3C024B-1B34-4609-A362-E9D99309E5CA}" type="slidenum">
              <a:rPr lang="ar-JO" smtClean="0"/>
              <a:pPr/>
              <a:t>‹#›</a:t>
            </a:fld>
            <a:endParaRPr lang="ar-JO"/>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434C0B2-5A18-4C8E-9006-CEDCC32FB0C5}" type="datetimeFigureOut">
              <a:rPr lang="ar-JO" smtClean="0"/>
              <a:pPr/>
              <a:t>02/06/1438</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2B3C024B-1B34-4609-A362-E9D99309E5CA}" type="slidenum">
              <a:rPr lang="ar-JO" smtClean="0"/>
              <a:pPr/>
              <a:t>‹#›</a:t>
            </a:fld>
            <a:endParaRPr lang="ar-JO"/>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434C0B2-5A18-4C8E-9006-CEDCC32FB0C5}" type="datetimeFigureOut">
              <a:rPr lang="ar-JO" smtClean="0"/>
              <a:pPr/>
              <a:t>02/06/1438</a:t>
            </a:fld>
            <a:endParaRPr lang="ar-JO"/>
          </a:p>
        </p:txBody>
      </p:sp>
      <p:sp>
        <p:nvSpPr>
          <p:cNvPr id="7" name="Slide Number Placeholder 6"/>
          <p:cNvSpPr>
            <a:spLocks noGrp="1"/>
          </p:cNvSpPr>
          <p:nvPr>
            <p:ph type="sldNum" sz="quarter" idx="11"/>
          </p:nvPr>
        </p:nvSpPr>
        <p:spPr/>
        <p:txBody>
          <a:bodyPr rtlCol="0"/>
          <a:lstStyle/>
          <a:p>
            <a:fld id="{2B3C024B-1B34-4609-A362-E9D99309E5CA}" type="slidenum">
              <a:rPr lang="ar-JO" smtClean="0"/>
              <a:pPr/>
              <a:t>‹#›</a:t>
            </a:fld>
            <a:endParaRPr lang="ar-JO"/>
          </a:p>
        </p:txBody>
      </p:sp>
      <p:sp>
        <p:nvSpPr>
          <p:cNvPr id="8" name="Footer Placeholder 7"/>
          <p:cNvSpPr>
            <a:spLocks noGrp="1"/>
          </p:cNvSpPr>
          <p:nvPr>
            <p:ph type="ftr" sz="quarter" idx="12"/>
          </p:nvPr>
        </p:nvSpPr>
        <p:spPr/>
        <p:txBody>
          <a:bodyPr rtlCol="0"/>
          <a:lstStyle/>
          <a:p>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34C0B2-5A18-4C8E-9006-CEDCC32FB0C5}" type="datetimeFigureOut">
              <a:rPr lang="ar-JO" smtClean="0"/>
              <a:pPr/>
              <a:t>02/06/1438</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2B3C024B-1B34-4609-A362-E9D99309E5CA}" type="slidenum">
              <a:rPr lang="ar-JO" smtClean="0"/>
              <a:pPr/>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C434C0B2-5A18-4C8E-9006-CEDCC32FB0C5}" type="datetimeFigureOut">
              <a:rPr lang="ar-JO" smtClean="0"/>
              <a:pPr/>
              <a:t>02/06/1438</a:t>
            </a:fld>
            <a:endParaRPr lang="ar-JO"/>
          </a:p>
        </p:txBody>
      </p:sp>
      <p:sp>
        <p:nvSpPr>
          <p:cNvPr id="22" name="Slide Number Placeholder 21"/>
          <p:cNvSpPr>
            <a:spLocks noGrp="1"/>
          </p:cNvSpPr>
          <p:nvPr>
            <p:ph type="sldNum" sz="quarter" idx="15"/>
          </p:nvPr>
        </p:nvSpPr>
        <p:spPr/>
        <p:txBody>
          <a:bodyPr rtlCol="0"/>
          <a:lstStyle/>
          <a:p>
            <a:fld id="{2B3C024B-1B34-4609-A362-E9D99309E5CA}" type="slidenum">
              <a:rPr lang="ar-JO" smtClean="0"/>
              <a:pPr/>
              <a:t>‹#›</a:t>
            </a:fld>
            <a:endParaRPr lang="ar-JO"/>
          </a:p>
        </p:txBody>
      </p:sp>
      <p:sp>
        <p:nvSpPr>
          <p:cNvPr id="23" name="Footer Placeholder 22"/>
          <p:cNvSpPr>
            <a:spLocks noGrp="1"/>
          </p:cNvSpPr>
          <p:nvPr>
            <p:ph type="ftr" sz="quarter" idx="16"/>
          </p:nvPr>
        </p:nvSpPr>
        <p:spPr/>
        <p:txBody>
          <a:bodyPr rtlCol="0"/>
          <a:lstStyle/>
          <a:p>
            <a:endParaRPr lang="ar-JO"/>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434C0B2-5A18-4C8E-9006-CEDCC32FB0C5}" type="datetimeFigureOut">
              <a:rPr lang="ar-JO" smtClean="0"/>
              <a:pPr/>
              <a:t>02/06/1438</a:t>
            </a:fld>
            <a:endParaRPr lang="ar-JO"/>
          </a:p>
        </p:txBody>
      </p:sp>
      <p:sp>
        <p:nvSpPr>
          <p:cNvPr id="18" name="Slide Number Placeholder 17"/>
          <p:cNvSpPr>
            <a:spLocks noGrp="1"/>
          </p:cNvSpPr>
          <p:nvPr>
            <p:ph type="sldNum" sz="quarter" idx="11"/>
          </p:nvPr>
        </p:nvSpPr>
        <p:spPr/>
        <p:txBody>
          <a:bodyPr rtlCol="0"/>
          <a:lstStyle/>
          <a:p>
            <a:fld id="{2B3C024B-1B34-4609-A362-E9D99309E5CA}" type="slidenum">
              <a:rPr lang="ar-JO" smtClean="0"/>
              <a:pPr/>
              <a:t>‹#›</a:t>
            </a:fld>
            <a:endParaRPr lang="ar-JO"/>
          </a:p>
        </p:txBody>
      </p:sp>
      <p:sp>
        <p:nvSpPr>
          <p:cNvPr id="21" name="Footer Placeholder 20"/>
          <p:cNvSpPr>
            <a:spLocks noGrp="1"/>
          </p:cNvSpPr>
          <p:nvPr>
            <p:ph type="ftr" sz="quarter" idx="12"/>
          </p:nvPr>
        </p:nvSpPr>
        <p:spPr/>
        <p:txBody>
          <a:bodyPr rtlCol="0"/>
          <a:lstStyle/>
          <a:p>
            <a:endParaRPr lang="ar-J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434C0B2-5A18-4C8E-9006-CEDCC32FB0C5}" type="datetimeFigureOut">
              <a:rPr lang="ar-JO" smtClean="0"/>
              <a:pPr/>
              <a:t>02/06/1438</a:t>
            </a:fld>
            <a:endParaRPr lang="ar-JO"/>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JO"/>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B3C024B-1B34-4609-A362-E9D99309E5CA}" type="slidenum">
              <a:rPr lang="ar-JO" smtClean="0"/>
              <a:pPr/>
              <a:t>‹#›</a:t>
            </a:fld>
            <a:endParaRPr lang="ar-JO"/>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audio" Target="../media/audio1"/><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audio" Target="../media/audio1"/><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audio" Target="../media/audio1"/><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audio" Target="../media/audio1"/><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audio" Target="../media/audio1"/><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audio" Target="../media/audio1"/><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audio" Target="../media/audio1"/><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audio" Target="../media/audio1"/><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83768" y="2420888"/>
            <a:ext cx="6172200" cy="1894362"/>
          </a:xfrm>
        </p:spPr>
        <p:txBody>
          <a:bodyPr>
            <a:noAutofit/>
          </a:bodyPr>
          <a:lstStyle/>
          <a:p>
            <a:r>
              <a:rPr lang="ar-JO" sz="8800" b="1" dirty="0" smtClean="0">
                <a:solidFill>
                  <a:schemeClr val="accent1"/>
                </a:solidFill>
                <a:effectLst>
                  <a:outerShdw blurRad="38100" dist="38100" dir="2700000" algn="tl">
                    <a:srgbClr val="000000">
                      <a:alpha val="43137"/>
                    </a:srgbClr>
                  </a:outerShdw>
                </a:effectLst>
              </a:rPr>
              <a:t>المساواة وعدم التمييز </a:t>
            </a:r>
            <a:endParaRPr lang="ar-JO" sz="8800" b="1" dirty="0">
              <a:solidFill>
                <a:schemeClr val="accent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290483313"/>
      </p:ext>
    </p:extLst>
  </p:cSld>
  <p:clrMapOvr>
    <a:masterClrMapping/>
  </p:clrMapOvr>
  <p:transition spd="slow">
    <p:strips/>
    <p:sndAc>
      <p:stSnd>
        <p:snd r:embed="rId2" name="camera.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76672"/>
            <a:ext cx="7467600" cy="1143000"/>
          </a:xfrm>
        </p:spPr>
        <p:txBody>
          <a:bodyPr>
            <a:normAutofit/>
          </a:bodyPr>
          <a:lstStyle/>
          <a:p>
            <a:pPr algn="r"/>
            <a:r>
              <a:rPr lang="ar-JO" sz="6000" b="1" dirty="0" smtClean="0">
                <a:solidFill>
                  <a:schemeClr val="accent1"/>
                </a:solidFill>
                <a:effectLst>
                  <a:outerShdw blurRad="38100" dist="38100" dir="2700000" algn="tl">
                    <a:srgbClr val="000000">
                      <a:alpha val="43137"/>
                    </a:srgbClr>
                  </a:outerShdw>
                </a:effectLst>
              </a:rPr>
              <a:t>عمل الطالبات : </a:t>
            </a:r>
            <a:endParaRPr lang="ar-JO" sz="6000" b="1" dirty="0">
              <a:solidFill>
                <a:schemeClr val="accent1"/>
              </a:solidFill>
              <a:effectLst>
                <a:outerShdw blurRad="38100" dist="38100" dir="2700000" algn="tl">
                  <a:srgbClr val="000000">
                    <a:alpha val="43137"/>
                  </a:srgbClr>
                </a:outerShdw>
              </a:effectLst>
            </a:endParaRPr>
          </a:p>
        </p:txBody>
      </p:sp>
      <p:sp>
        <p:nvSpPr>
          <p:cNvPr id="3" name="TextBox 2"/>
          <p:cNvSpPr txBox="1"/>
          <p:nvPr/>
        </p:nvSpPr>
        <p:spPr>
          <a:xfrm>
            <a:off x="2667000" y="2209800"/>
            <a:ext cx="5400600" cy="1938992"/>
          </a:xfrm>
          <a:prstGeom prst="rect">
            <a:avLst/>
          </a:prstGeom>
          <a:noFill/>
        </p:spPr>
        <p:txBody>
          <a:bodyPr wrap="square" rtlCol="1">
            <a:spAutoFit/>
          </a:bodyPr>
          <a:lstStyle/>
          <a:p>
            <a:r>
              <a:rPr lang="ar-JO" sz="4000" b="1" dirty="0" smtClean="0"/>
              <a:t>1ـ اية عارف  </a:t>
            </a:r>
          </a:p>
          <a:p>
            <a:r>
              <a:rPr lang="ar-JO" sz="4000" b="1" dirty="0" smtClean="0"/>
              <a:t>2ـ جود سامر </a:t>
            </a:r>
          </a:p>
          <a:p>
            <a:r>
              <a:rPr lang="ar-JO" sz="4000" b="1" dirty="0" smtClean="0"/>
              <a:t>3ـ سابرينا نارت</a:t>
            </a:r>
            <a:r>
              <a:rPr lang="ar-JO" sz="4000" b="1" dirty="0" smtClean="0">
                <a:solidFill>
                  <a:schemeClr val="accent1"/>
                </a:solidFill>
              </a:rPr>
              <a:t> </a:t>
            </a:r>
            <a:endParaRPr lang="ar-JO" sz="4000" b="1" dirty="0">
              <a:solidFill>
                <a:schemeClr val="accent1"/>
              </a:solidFill>
            </a:endParaRPr>
          </a:p>
        </p:txBody>
      </p:sp>
      <p:sp>
        <p:nvSpPr>
          <p:cNvPr id="4" name="TextBox 3"/>
          <p:cNvSpPr txBox="1"/>
          <p:nvPr/>
        </p:nvSpPr>
        <p:spPr>
          <a:xfrm>
            <a:off x="3505200" y="4419600"/>
            <a:ext cx="4909131" cy="707886"/>
          </a:xfrm>
          <a:prstGeom prst="rect">
            <a:avLst/>
          </a:prstGeom>
          <a:noFill/>
        </p:spPr>
        <p:txBody>
          <a:bodyPr wrap="square" rtlCol="0">
            <a:spAutoFit/>
          </a:bodyPr>
          <a:lstStyle/>
          <a:p>
            <a:r>
              <a:rPr lang="ar-JO" sz="4000" b="1" i="1" dirty="0" smtClean="0">
                <a:solidFill>
                  <a:schemeClr val="accent1">
                    <a:lumMod val="75000"/>
                  </a:schemeClr>
                </a:solidFill>
              </a:rPr>
              <a:t>باشراف المعلمه : نادين رباع </a:t>
            </a:r>
            <a:endParaRPr lang="en-US" sz="4000" b="1" i="1" dirty="0">
              <a:solidFill>
                <a:schemeClr val="accent1">
                  <a:lumMod val="75000"/>
                </a:schemeClr>
              </a:solidFill>
            </a:endParaRPr>
          </a:p>
        </p:txBody>
      </p:sp>
    </p:spTree>
    <p:extLst>
      <p:ext uri="{BB962C8B-B14F-4D97-AF65-F5344CB8AC3E}">
        <p14:creationId xmlns:p14="http://schemas.microsoft.com/office/powerpoint/2010/main" xmlns="" val="2708017136"/>
      </p:ext>
    </p:extLst>
  </p:cSld>
  <p:clrMapOvr>
    <a:masterClrMapping/>
  </p:clrMapOvr>
  <p:transition spd="slow">
    <p:dissolve/>
    <p:sndAc>
      <p:stSnd>
        <p:snd r:embed="rId2" name="camera.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93" y="260648"/>
            <a:ext cx="7467600" cy="1143000"/>
          </a:xfrm>
        </p:spPr>
        <p:txBody>
          <a:bodyPr>
            <a:normAutofit/>
          </a:bodyPr>
          <a:lstStyle/>
          <a:p>
            <a:pPr algn="r"/>
            <a:r>
              <a:rPr lang="ar-JO" sz="6000" b="1" dirty="0" smtClean="0">
                <a:solidFill>
                  <a:schemeClr val="accent1"/>
                </a:solidFill>
                <a:effectLst>
                  <a:outerShdw blurRad="38100" dist="38100" dir="2700000" algn="tl">
                    <a:srgbClr val="000000">
                      <a:alpha val="43137"/>
                    </a:srgbClr>
                  </a:outerShdw>
                </a:effectLst>
              </a:rPr>
              <a:t>مفهوم المساواة :  </a:t>
            </a:r>
            <a:endParaRPr lang="ar-JO" sz="6000" b="1" dirty="0">
              <a:solidFill>
                <a:schemeClr val="accent1"/>
              </a:solidFill>
              <a:effectLst>
                <a:outerShdw blurRad="38100" dist="38100" dir="2700000" algn="tl">
                  <a:srgbClr val="000000">
                    <a:alpha val="43137"/>
                  </a:srgbClr>
                </a:outerShdw>
              </a:effectLst>
            </a:endParaRPr>
          </a:p>
        </p:txBody>
      </p:sp>
      <p:sp>
        <p:nvSpPr>
          <p:cNvPr id="3" name="TextBox 2"/>
          <p:cNvSpPr txBox="1"/>
          <p:nvPr/>
        </p:nvSpPr>
        <p:spPr>
          <a:xfrm>
            <a:off x="1187624" y="1844824"/>
            <a:ext cx="6696744" cy="2308324"/>
          </a:xfrm>
          <a:prstGeom prst="rect">
            <a:avLst/>
          </a:prstGeom>
          <a:noFill/>
        </p:spPr>
        <p:txBody>
          <a:bodyPr wrap="square" rtlCol="1">
            <a:spAutoFit/>
          </a:bodyPr>
          <a:lstStyle/>
          <a:p>
            <a:r>
              <a:rPr lang="ar-JO" sz="3600" dirty="0" smtClean="0"/>
              <a:t>المساواة : احد الحقوق الاساسية في المجتمع الديمقراطي , والركن الاساسي في دولة القانون , والقاعدة التي تنطلق منها قيم حقوق الانسان ومبادئها . </a:t>
            </a:r>
            <a:endParaRPr lang="ar-JO" sz="3600" dirty="0"/>
          </a:p>
        </p:txBody>
      </p:sp>
    </p:spTree>
    <p:extLst>
      <p:ext uri="{BB962C8B-B14F-4D97-AF65-F5344CB8AC3E}">
        <p14:creationId xmlns:p14="http://schemas.microsoft.com/office/powerpoint/2010/main" xmlns="" val="1108077407"/>
      </p:ext>
    </p:extLst>
  </p:cSld>
  <p:clrMapOvr>
    <a:masterClrMapping/>
  </p:clrMapOvr>
  <p:transition spd="slow">
    <p:comb/>
    <p:sndAc>
      <p:stSnd>
        <p:snd r:embed="rId2" name="camera.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Connector 2"/>
          <p:cNvSpPr/>
          <p:nvPr/>
        </p:nvSpPr>
        <p:spPr>
          <a:xfrm>
            <a:off x="7557594" y="1044471"/>
            <a:ext cx="360040" cy="36004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
        <p:nvSpPr>
          <p:cNvPr id="7" name="TextBox 6"/>
          <p:cNvSpPr txBox="1"/>
          <p:nvPr/>
        </p:nvSpPr>
        <p:spPr>
          <a:xfrm>
            <a:off x="827584" y="930315"/>
            <a:ext cx="6624736" cy="3970318"/>
          </a:xfrm>
          <a:prstGeom prst="rect">
            <a:avLst/>
          </a:prstGeom>
          <a:noFill/>
        </p:spPr>
        <p:txBody>
          <a:bodyPr wrap="square" rtlCol="1">
            <a:spAutoFit/>
          </a:bodyPr>
          <a:lstStyle/>
          <a:p>
            <a:r>
              <a:rPr lang="ar-JO" dirty="0"/>
              <a:t> </a:t>
            </a:r>
            <a:r>
              <a:rPr lang="ar-JO" sz="3600" dirty="0" smtClean="0"/>
              <a:t>يؤكد مبدأ المساواة ان البشر جميعهم يولدون احرارا ومتساوين  ويفترض مسبقاً ان للافراد جميعهم الحقوق نفسها ولهم الاحترام </a:t>
            </a:r>
            <a:r>
              <a:rPr lang="ar-JO" sz="3600" dirty="0" smtClean="0"/>
              <a:t>نفسه </a:t>
            </a:r>
            <a:r>
              <a:rPr lang="ar-JO" sz="3600" dirty="0" smtClean="0"/>
              <a:t>ويعد عدم التعرض للتمييز جزءاً لا يىتجزأ من مبدأ المساواة , وهو يكفل الا يحرم اي شخص من حقه بسبب عوامل </a:t>
            </a:r>
          </a:p>
          <a:p>
            <a:r>
              <a:rPr lang="ar-JO" sz="3600" dirty="0" smtClean="0"/>
              <a:t>مثل : العمر او الاصل او الجنس او الدين . </a:t>
            </a:r>
          </a:p>
        </p:txBody>
      </p:sp>
    </p:spTree>
    <p:extLst>
      <p:ext uri="{BB962C8B-B14F-4D97-AF65-F5344CB8AC3E}">
        <p14:creationId xmlns:p14="http://schemas.microsoft.com/office/powerpoint/2010/main" xmlns="" val="1357011101"/>
      </p:ext>
    </p:extLst>
  </p:cSld>
  <p:clrMapOvr>
    <a:masterClrMapping/>
  </p:clrMapOvr>
  <p:transition spd="slow">
    <p:comb/>
    <p:sndAc>
      <p:stSnd>
        <p:snd r:embed="rId2" name="camera.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JO" sz="6000" b="1" dirty="0" smtClean="0">
                <a:solidFill>
                  <a:schemeClr val="accent1"/>
                </a:solidFill>
                <a:effectLst>
                  <a:outerShdw blurRad="38100" dist="38100" dir="2700000" algn="tl">
                    <a:srgbClr val="000000">
                      <a:alpha val="43137"/>
                    </a:srgbClr>
                  </a:outerShdw>
                </a:effectLst>
              </a:rPr>
              <a:t>مفهوم التمييز :</a:t>
            </a:r>
            <a:endParaRPr lang="ar-JO" sz="6000" b="1" dirty="0">
              <a:solidFill>
                <a:schemeClr val="accent1"/>
              </a:solidFill>
              <a:effectLst>
                <a:outerShdw blurRad="38100" dist="38100" dir="2700000" algn="tl">
                  <a:srgbClr val="000000">
                    <a:alpha val="43137"/>
                  </a:srgbClr>
                </a:outerShdw>
              </a:effectLst>
            </a:endParaRPr>
          </a:p>
        </p:txBody>
      </p:sp>
      <p:sp>
        <p:nvSpPr>
          <p:cNvPr id="3" name="TextBox 2"/>
          <p:cNvSpPr txBox="1"/>
          <p:nvPr/>
        </p:nvSpPr>
        <p:spPr>
          <a:xfrm>
            <a:off x="1187624" y="1903263"/>
            <a:ext cx="6768752" cy="2862322"/>
          </a:xfrm>
          <a:prstGeom prst="rect">
            <a:avLst/>
          </a:prstGeom>
          <a:noFill/>
        </p:spPr>
        <p:txBody>
          <a:bodyPr wrap="square" rtlCol="1">
            <a:spAutoFit/>
          </a:bodyPr>
          <a:lstStyle/>
          <a:p>
            <a:r>
              <a:rPr lang="ar-JO" sz="3600" dirty="0" smtClean="0">
                <a:solidFill>
                  <a:schemeClr val="tx1">
                    <a:lumMod val="95000"/>
                    <a:lumOff val="5000"/>
                  </a:schemeClr>
                </a:solidFill>
              </a:rPr>
              <a:t>التمييز : اي تفريق او استثناء او تقييد او تفضيل يقوم على اساس العرق او اللون او الجنس او اللغة او الدين او الرأي السياسي او غير السياسي او الاصل القومي او الاجتماعي او الثروة او اي وضع اخر . </a:t>
            </a:r>
            <a:endParaRPr lang="ar-JO" sz="3600" dirty="0">
              <a:solidFill>
                <a:schemeClr val="tx1">
                  <a:lumMod val="95000"/>
                  <a:lumOff val="5000"/>
                </a:schemeClr>
              </a:solidFill>
            </a:endParaRPr>
          </a:p>
        </p:txBody>
      </p:sp>
    </p:spTree>
    <p:extLst>
      <p:ext uri="{BB962C8B-B14F-4D97-AF65-F5344CB8AC3E}">
        <p14:creationId xmlns:p14="http://schemas.microsoft.com/office/powerpoint/2010/main" xmlns="" val="901527752"/>
      </p:ext>
    </p:extLst>
  </p:cSld>
  <p:clrMapOvr>
    <a:masterClrMapping/>
  </p:clrMapOvr>
  <p:transition spd="slow">
    <p:comb/>
    <p:sndAc>
      <p:stSnd>
        <p:snd r:embed="rId2" name="camera.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JO" sz="6000" b="1" dirty="0" smtClean="0">
                <a:solidFill>
                  <a:schemeClr val="accent1"/>
                </a:solidFill>
              </a:rPr>
              <a:t>المساواة امام القانون </a:t>
            </a:r>
            <a:endParaRPr lang="ar-JO" sz="6000" b="1" dirty="0">
              <a:solidFill>
                <a:schemeClr val="accent1"/>
              </a:solidFill>
            </a:endParaRPr>
          </a:p>
        </p:txBody>
      </p:sp>
      <p:sp>
        <p:nvSpPr>
          <p:cNvPr id="3" name="TextBox 2"/>
          <p:cNvSpPr txBox="1"/>
          <p:nvPr/>
        </p:nvSpPr>
        <p:spPr>
          <a:xfrm>
            <a:off x="1979712" y="1700808"/>
            <a:ext cx="6480720" cy="954107"/>
          </a:xfrm>
          <a:prstGeom prst="rect">
            <a:avLst/>
          </a:prstGeom>
          <a:noFill/>
        </p:spPr>
        <p:txBody>
          <a:bodyPr wrap="square" rtlCol="1">
            <a:spAutoFit/>
          </a:bodyPr>
          <a:lstStyle/>
          <a:p>
            <a:r>
              <a:rPr lang="ar-JO" sz="2800" dirty="0" smtClean="0"/>
              <a:t>يعد مبدأ المساواة  من اهم المبادئ الانسانية التي تحرص الامم والشعب على التمسك بها </a:t>
            </a:r>
            <a:endParaRPr lang="ar-JO" sz="2800" dirty="0"/>
          </a:p>
        </p:txBody>
      </p:sp>
      <p:sp>
        <p:nvSpPr>
          <p:cNvPr id="4" name="Flowchart: Process 3"/>
          <p:cNvSpPr/>
          <p:nvPr/>
        </p:nvSpPr>
        <p:spPr>
          <a:xfrm>
            <a:off x="1823729" y="3241180"/>
            <a:ext cx="6264696" cy="720959"/>
          </a:xfrm>
          <a:prstGeom prst="flowChartProcess">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2400" b="1" dirty="0" smtClean="0">
                <a:solidFill>
                  <a:schemeClr val="tx1">
                    <a:lumMod val="95000"/>
                    <a:lumOff val="5000"/>
                  </a:schemeClr>
                </a:solidFill>
                <a:effectLst>
                  <a:outerShdw blurRad="38100" dist="38100" dir="2700000" algn="tl">
                    <a:srgbClr val="000000">
                      <a:alpha val="43137"/>
                    </a:srgbClr>
                  </a:outerShdw>
                </a:effectLst>
              </a:rPr>
              <a:t>المادة (7) : </a:t>
            </a:r>
            <a:r>
              <a:rPr lang="ar-JO" sz="2000" dirty="0" smtClean="0">
                <a:solidFill>
                  <a:schemeClr val="tx1">
                    <a:lumMod val="95000"/>
                    <a:lumOff val="5000"/>
                  </a:schemeClr>
                </a:solidFill>
              </a:rPr>
              <a:t>من الاعلان العالمي لحقوق الانسان : الناس جميعا سواء امام القانون وهم متساوون في حق التمتع بحماية القانون دونما تمييز .  </a:t>
            </a:r>
            <a:endParaRPr lang="ar-JO" sz="1600" dirty="0">
              <a:solidFill>
                <a:schemeClr val="tx1">
                  <a:lumMod val="95000"/>
                  <a:lumOff val="5000"/>
                </a:schemeClr>
              </a:solidFill>
            </a:endParaRPr>
          </a:p>
        </p:txBody>
      </p:sp>
      <p:sp>
        <p:nvSpPr>
          <p:cNvPr id="5" name="Flowchart: Process 4"/>
          <p:cNvSpPr/>
          <p:nvPr/>
        </p:nvSpPr>
        <p:spPr>
          <a:xfrm>
            <a:off x="1823729" y="4527008"/>
            <a:ext cx="6264696" cy="990224"/>
          </a:xfrm>
          <a:prstGeom prst="flowChartProcess">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JO" sz="2400" b="1" dirty="0" smtClean="0">
                <a:solidFill>
                  <a:schemeClr val="tx1">
                    <a:lumMod val="95000"/>
                    <a:lumOff val="5000"/>
                  </a:schemeClr>
                </a:solidFill>
                <a:effectLst>
                  <a:outerShdw blurRad="38100" dist="38100" dir="2700000" algn="tl">
                    <a:srgbClr val="000000">
                      <a:alpha val="43137"/>
                    </a:srgbClr>
                  </a:outerShdw>
                </a:effectLst>
              </a:rPr>
              <a:t>المادة ( 6ـ1) : </a:t>
            </a:r>
            <a:r>
              <a:rPr lang="ar-JO" sz="2000" dirty="0" smtClean="0">
                <a:solidFill>
                  <a:schemeClr val="tx1">
                    <a:lumMod val="95000"/>
                    <a:lumOff val="5000"/>
                  </a:schemeClr>
                </a:solidFill>
              </a:rPr>
              <a:t>من الدستور الاردني تنص على : ان الاردنييين امام القانون سواء , لا تمييز بينهم في الحقوق والواجبات ، وان اختلفو في العرق او اللغة او الدين </a:t>
            </a:r>
            <a:endParaRPr lang="ar-JO" dirty="0" smtClean="0">
              <a:solidFill>
                <a:schemeClr val="tx1">
                  <a:lumMod val="95000"/>
                  <a:lumOff val="5000"/>
                </a:schemeClr>
              </a:solidFill>
            </a:endParaRPr>
          </a:p>
        </p:txBody>
      </p:sp>
    </p:spTree>
    <p:extLst>
      <p:ext uri="{BB962C8B-B14F-4D97-AF65-F5344CB8AC3E}">
        <p14:creationId xmlns:p14="http://schemas.microsoft.com/office/powerpoint/2010/main" xmlns="" val="3819370123"/>
      </p:ext>
    </p:extLst>
  </p:cSld>
  <p:clrMapOvr>
    <a:masterClrMapping/>
  </p:clrMapOvr>
  <p:transition spd="slow">
    <p:strips dir="ld"/>
    <p:sndAc>
      <p:stSnd>
        <p:snd r:embed="rId2" name="camera.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fltVal val="0"/>
                                          </p:val>
                                        </p:tav>
                                        <p:tav tm="100000">
                                          <p:val>
                                            <p:strVal val="#ppt_w"/>
                                          </p:val>
                                        </p:tav>
                                      </p:tavLst>
                                    </p:anim>
                                    <p:anim calcmode="lin" valueType="num">
                                      <p:cBhvr>
                                        <p:cTn id="13" dur="1000" fill="hold"/>
                                        <p:tgtEl>
                                          <p:spTgt spid="3"/>
                                        </p:tgtEl>
                                        <p:attrNameLst>
                                          <p:attrName>ppt_h</p:attrName>
                                        </p:attrNameLst>
                                      </p:cBhvr>
                                      <p:tavLst>
                                        <p:tav tm="0">
                                          <p:val>
                                            <p:fltVal val="0"/>
                                          </p:val>
                                        </p:tav>
                                        <p:tav tm="100000">
                                          <p:val>
                                            <p:strVal val="#ppt_h"/>
                                          </p:val>
                                        </p:tav>
                                      </p:tavLst>
                                    </p:anim>
                                    <p:anim calcmode="lin" valueType="num">
                                      <p:cBhvr>
                                        <p:cTn id="14" dur="1000" fill="hold"/>
                                        <p:tgtEl>
                                          <p:spTgt spid="3"/>
                                        </p:tgtEl>
                                        <p:attrNameLst>
                                          <p:attrName>style.rotation</p:attrName>
                                        </p:attrNameLst>
                                      </p:cBhvr>
                                      <p:tavLst>
                                        <p:tav tm="0">
                                          <p:val>
                                            <p:fltVal val="90"/>
                                          </p:val>
                                        </p:tav>
                                        <p:tav tm="100000">
                                          <p:val>
                                            <p:fltVal val="0"/>
                                          </p:val>
                                        </p:tav>
                                      </p:tavLst>
                                    </p:anim>
                                    <p:animEffect transition="in" filter="fade">
                                      <p:cBhvr>
                                        <p:cTn id="15" dur="1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down)">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7467600" cy="1143000"/>
          </a:xfrm>
        </p:spPr>
        <p:txBody>
          <a:bodyPr/>
          <a:lstStyle/>
          <a:p>
            <a:pPr algn="ctr"/>
            <a:r>
              <a:rPr lang="ar-JO" sz="5400" b="1" dirty="0" smtClean="0">
                <a:solidFill>
                  <a:schemeClr val="accent1"/>
                </a:solidFill>
                <a:effectLst>
                  <a:outerShdw blurRad="38100" dist="38100" dir="2700000" algn="tl">
                    <a:srgbClr val="000000">
                      <a:alpha val="43137"/>
                    </a:srgbClr>
                  </a:outerShdw>
                </a:effectLst>
              </a:rPr>
              <a:t>النتائج القانونية للمساواة :</a:t>
            </a:r>
            <a:endParaRPr lang="ar-JO" b="1" dirty="0">
              <a:solidFill>
                <a:schemeClr val="accent1"/>
              </a:solidFill>
              <a:effectLst>
                <a:outerShdw blurRad="38100" dist="38100" dir="2700000" algn="tl">
                  <a:srgbClr val="000000">
                    <a:alpha val="43137"/>
                  </a:srgbClr>
                </a:outerShdw>
              </a:effectLst>
            </a:endParaRPr>
          </a:p>
        </p:txBody>
      </p:sp>
      <p:sp>
        <p:nvSpPr>
          <p:cNvPr id="6" name="Oval 5"/>
          <p:cNvSpPr/>
          <p:nvPr/>
        </p:nvSpPr>
        <p:spPr>
          <a:xfrm>
            <a:off x="3405358" y="1528145"/>
            <a:ext cx="2258315" cy="100811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dirty="0" smtClean="0"/>
              <a:t>تبياؤم</a:t>
            </a:r>
            <a:endParaRPr lang="ar-JO" dirty="0"/>
          </a:p>
        </p:txBody>
      </p:sp>
      <p:sp>
        <p:nvSpPr>
          <p:cNvPr id="11" name="Arc 10"/>
          <p:cNvSpPr/>
          <p:nvPr/>
        </p:nvSpPr>
        <p:spPr>
          <a:xfrm>
            <a:off x="5239950" y="2032201"/>
            <a:ext cx="1924337" cy="1872209"/>
          </a:xfrm>
          <a:prstGeom prst="arc">
            <a:avLst/>
          </a:prstGeom>
          <a:ln>
            <a:solidFill>
              <a:schemeClr val="accent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JO"/>
          </a:p>
        </p:txBody>
      </p:sp>
      <p:sp>
        <p:nvSpPr>
          <p:cNvPr id="12" name="Oval 11"/>
          <p:cNvSpPr/>
          <p:nvPr/>
        </p:nvSpPr>
        <p:spPr>
          <a:xfrm>
            <a:off x="6202119" y="3284984"/>
            <a:ext cx="2258314" cy="10081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dirty="0"/>
          </a:p>
        </p:txBody>
      </p:sp>
      <p:sp>
        <p:nvSpPr>
          <p:cNvPr id="13" name="TextBox 12"/>
          <p:cNvSpPr txBox="1"/>
          <p:nvPr/>
        </p:nvSpPr>
        <p:spPr>
          <a:xfrm>
            <a:off x="3562719" y="1593288"/>
            <a:ext cx="1820078" cy="830997"/>
          </a:xfrm>
          <a:prstGeom prst="rect">
            <a:avLst/>
          </a:prstGeom>
          <a:noFill/>
        </p:spPr>
        <p:txBody>
          <a:bodyPr wrap="square" rtlCol="1">
            <a:spAutoFit/>
          </a:bodyPr>
          <a:lstStyle/>
          <a:p>
            <a:r>
              <a:rPr lang="ar-JO" sz="2400" dirty="0" smtClean="0"/>
              <a:t> </a:t>
            </a:r>
            <a:r>
              <a:rPr lang="ar-JO" sz="2400" b="1" dirty="0" smtClean="0"/>
              <a:t>المساواة  في الحقوق العامة </a:t>
            </a:r>
            <a:endParaRPr lang="ar-JO" sz="2400" b="1" dirty="0"/>
          </a:p>
        </p:txBody>
      </p:sp>
      <p:sp>
        <p:nvSpPr>
          <p:cNvPr id="14" name="TextBox 13"/>
          <p:cNvSpPr txBox="1"/>
          <p:nvPr/>
        </p:nvSpPr>
        <p:spPr>
          <a:xfrm>
            <a:off x="6317183" y="3373541"/>
            <a:ext cx="2088232" cy="830997"/>
          </a:xfrm>
          <a:prstGeom prst="rect">
            <a:avLst/>
          </a:prstGeom>
          <a:noFill/>
        </p:spPr>
        <p:txBody>
          <a:bodyPr wrap="square" rtlCol="1">
            <a:spAutoFit/>
          </a:bodyPr>
          <a:lstStyle/>
          <a:p>
            <a:pPr algn="ctr"/>
            <a:r>
              <a:rPr lang="ar-JO" sz="2400" b="1" dirty="0" smtClean="0"/>
              <a:t>المساواة في الكرامة الانسانية </a:t>
            </a:r>
            <a:endParaRPr lang="ar-JO" sz="2400" b="1" dirty="0"/>
          </a:p>
        </p:txBody>
      </p:sp>
      <p:sp>
        <p:nvSpPr>
          <p:cNvPr id="17" name="Arc 16"/>
          <p:cNvSpPr/>
          <p:nvPr/>
        </p:nvSpPr>
        <p:spPr>
          <a:xfrm rot="16200000">
            <a:off x="1789220" y="2017800"/>
            <a:ext cx="1861079" cy="1912140"/>
          </a:xfrm>
          <a:prstGeom prst="arc">
            <a:avLst/>
          </a:prstGeom>
          <a:ln>
            <a:solidFill>
              <a:schemeClr val="accent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JO" b="1" dirty="0"/>
          </a:p>
        </p:txBody>
      </p:sp>
      <p:sp>
        <p:nvSpPr>
          <p:cNvPr id="18" name="Oval 17"/>
          <p:cNvSpPr/>
          <p:nvPr/>
        </p:nvSpPr>
        <p:spPr>
          <a:xfrm>
            <a:off x="721616" y="3356991"/>
            <a:ext cx="2258315" cy="9750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
        <p:nvSpPr>
          <p:cNvPr id="19" name="TextBox 18"/>
          <p:cNvSpPr txBox="1"/>
          <p:nvPr/>
        </p:nvSpPr>
        <p:spPr>
          <a:xfrm>
            <a:off x="981877" y="3422359"/>
            <a:ext cx="1748159" cy="830997"/>
          </a:xfrm>
          <a:prstGeom prst="rect">
            <a:avLst/>
          </a:prstGeom>
          <a:noFill/>
        </p:spPr>
        <p:txBody>
          <a:bodyPr wrap="square" rtlCol="1">
            <a:spAutoFit/>
          </a:bodyPr>
          <a:lstStyle/>
          <a:p>
            <a:pPr algn="ctr"/>
            <a:r>
              <a:rPr lang="ar-JO" sz="2400" b="1" dirty="0" smtClean="0"/>
              <a:t>المساواة امام القانون </a:t>
            </a:r>
            <a:endParaRPr lang="ar-JO" sz="2400" b="1" dirty="0"/>
          </a:p>
        </p:txBody>
      </p:sp>
      <p:sp>
        <p:nvSpPr>
          <p:cNvPr id="20" name="Arc 19"/>
          <p:cNvSpPr/>
          <p:nvPr/>
        </p:nvSpPr>
        <p:spPr>
          <a:xfrm rot="4531746">
            <a:off x="5511366" y="3877197"/>
            <a:ext cx="1577652" cy="2115366"/>
          </a:xfrm>
          <a:prstGeom prst="arc">
            <a:avLst>
              <a:gd name="adj1" fmla="val 16200000"/>
              <a:gd name="adj2" fmla="val 685530"/>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JO"/>
          </a:p>
        </p:txBody>
      </p:sp>
      <p:sp>
        <p:nvSpPr>
          <p:cNvPr id="21" name="Arc 20"/>
          <p:cNvSpPr/>
          <p:nvPr/>
        </p:nvSpPr>
        <p:spPr>
          <a:xfrm rot="12384305">
            <a:off x="1711944" y="4399284"/>
            <a:ext cx="2406508" cy="1601694"/>
          </a:xfrm>
          <a:prstGeom prst="arc">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JO"/>
          </a:p>
        </p:txBody>
      </p:sp>
      <p:sp>
        <p:nvSpPr>
          <p:cNvPr id="22" name="Oval 21"/>
          <p:cNvSpPr/>
          <p:nvPr/>
        </p:nvSpPr>
        <p:spPr>
          <a:xfrm>
            <a:off x="3382387" y="5440507"/>
            <a:ext cx="2258315" cy="99043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
        <p:nvSpPr>
          <p:cNvPr id="23" name="TextBox 22"/>
          <p:cNvSpPr txBox="1"/>
          <p:nvPr/>
        </p:nvSpPr>
        <p:spPr>
          <a:xfrm>
            <a:off x="3631411" y="5547484"/>
            <a:ext cx="1760266" cy="830997"/>
          </a:xfrm>
          <a:prstGeom prst="rect">
            <a:avLst/>
          </a:prstGeom>
          <a:noFill/>
        </p:spPr>
        <p:txBody>
          <a:bodyPr wrap="square" rtlCol="1">
            <a:spAutoFit/>
          </a:bodyPr>
          <a:lstStyle/>
          <a:p>
            <a:pPr algn="ctr"/>
            <a:r>
              <a:rPr lang="ar-JO" sz="2400" b="1" dirty="0" smtClean="0"/>
              <a:t>المساواة في الحماية</a:t>
            </a:r>
            <a:endParaRPr lang="ar-JO" sz="2400" b="1" dirty="0"/>
          </a:p>
        </p:txBody>
      </p:sp>
      <p:sp>
        <p:nvSpPr>
          <p:cNvPr id="3" name="Flowchart: Connector 2"/>
          <p:cNvSpPr/>
          <p:nvPr/>
        </p:nvSpPr>
        <p:spPr>
          <a:xfrm>
            <a:off x="3675830" y="3076872"/>
            <a:ext cx="1706967" cy="1535250"/>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d</a:t>
            </a:r>
            <a:endParaRPr lang="ar-JO" dirty="0"/>
          </a:p>
        </p:txBody>
      </p:sp>
      <p:sp>
        <p:nvSpPr>
          <p:cNvPr id="7" name="TextBox 6"/>
          <p:cNvSpPr txBox="1"/>
          <p:nvPr/>
        </p:nvSpPr>
        <p:spPr>
          <a:xfrm>
            <a:off x="3914766" y="3247622"/>
            <a:ext cx="1161925" cy="1200329"/>
          </a:xfrm>
          <a:prstGeom prst="rect">
            <a:avLst/>
          </a:prstGeom>
          <a:noFill/>
        </p:spPr>
        <p:txBody>
          <a:bodyPr wrap="square" rtlCol="1">
            <a:spAutoFit/>
          </a:bodyPr>
          <a:lstStyle/>
          <a:p>
            <a:r>
              <a:rPr lang="ar-JO" sz="2400" b="1" dirty="0" smtClean="0"/>
              <a:t>النتائج القانونية للمساواة</a:t>
            </a:r>
            <a:endParaRPr lang="ar-JO" sz="2400" b="1" dirty="0"/>
          </a:p>
        </p:txBody>
      </p:sp>
    </p:spTree>
    <p:extLst>
      <p:ext uri="{BB962C8B-B14F-4D97-AF65-F5344CB8AC3E}">
        <p14:creationId xmlns:p14="http://schemas.microsoft.com/office/powerpoint/2010/main" xmlns="" val="1740561201"/>
      </p:ext>
    </p:extLst>
  </p:cSld>
  <p:clrMapOvr>
    <a:masterClrMapping/>
  </p:clrMapOvr>
  <p:transition spd="slow">
    <p:plus/>
    <p:sndAc>
      <p:stSnd>
        <p:snd r:embed="rId2" name="camera.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467600" cy="1143000"/>
          </a:xfrm>
        </p:spPr>
        <p:txBody>
          <a:bodyPr>
            <a:normAutofit/>
          </a:bodyPr>
          <a:lstStyle/>
          <a:p>
            <a:pPr algn="r"/>
            <a:r>
              <a:rPr lang="ar-JO" sz="6000" b="1" dirty="0" smtClean="0">
                <a:solidFill>
                  <a:schemeClr val="accent1"/>
                </a:solidFill>
                <a:effectLst>
                  <a:outerShdw blurRad="38100" dist="38100" dir="2700000" algn="tl">
                    <a:srgbClr val="000000">
                      <a:alpha val="43137"/>
                    </a:srgbClr>
                  </a:outerShdw>
                </a:effectLst>
              </a:rPr>
              <a:t>المساواة وتكافؤ الفرص </a:t>
            </a:r>
            <a:endParaRPr lang="ar-JO" sz="6000" b="1" dirty="0">
              <a:solidFill>
                <a:schemeClr val="accent1"/>
              </a:solidFill>
              <a:effectLst>
                <a:outerShdw blurRad="38100" dist="38100" dir="2700000" algn="tl">
                  <a:srgbClr val="000000">
                    <a:alpha val="43137"/>
                  </a:srgbClr>
                </a:outerShdw>
              </a:effectLst>
            </a:endParaRPr>
          </a:p>
        </p:txBody>
      </p:sp>
      <p:sp>
        <p:nvSpPr>
          <p:cNvPr id="5" name="TextBox 4"/>
          <p:cNvSpPr txBox="1"/>
          <p:nvPr/>
        </p:nvSpPr>
        <p:spPr>
          <a:xfrm>
            <a:off x="1115616" y="1700808"/>
            <a:ext cx="7416824" cy="3046988"/>
          </a:xfrm>
          <a:prstGeom prst="rect">
            <a:avLst/>
          </a:prstGeom>
          <a:noFill/>
        </p:spPr>
        <p:txBody>
          <a:bodyPr wrap="square" rtlCol="1">
            <a:spAutoFit/>
          </a:bodyPr>
          <a:lstStyle/>
          <a:p>
            <a:r>
              <a:rPr lang="ar-JO" sz="3200" dirty="0" smtClean="0"/>
              <a:t>يرتبط مفهوم الفرص بمناحي الحياة المختلفة جميعها , ويعد من حقوق الفرد مقابل واجباته تجاه نفسه والاخرين ثم وطنه . ويقصد بتكافؤ الفرص : الانصاف وعدم التمييز في توفير الفرص في المجالات كلها, مثل : الاسرة والتعليم والعمل وتقلد المناصب وغيرها من المجالات , وذلك عن طريق مراعاة الاحتياجات والكفاءة والقدرات . </a:t>
            </a:r>
            <a:endParaRPr lang="ar-JO" sz="3200" dirty="0"/>
          </a:p>
        </p:txBody>
      </p:sp>
    </p:spTree>
    <p:extLst>
      <p:ext uri="{BB962C8B-B14F-4D97-AF65-F5344CB8AC3E}">
        <p14:creationId xmlns:p14="http://schemas.microsoft.com/office/powerpoint/2010/main" xmlns="" val="3317870095"/>
      </p:ext>
    </p:extLst>
  </p:cSld>
  <p:clrMapOvr>
    <a:masterClrMapping/>
  </p:clrMapOvr>
  <p:transition spd="slow">
    <p:pull dir="ld"/>
    <p:sndAc>
      <p:stSnd>
        <p:snd r:embed="rId2" name="camera.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7467600" cy="1143000"/>
          </a:xfrm>
        </p:spPr>
        <p:txBody>
          <a:bodyPr>
            <a:normAutofit/>
          </a:bodyPr>
          <a:lstStyle/>
          <a:p>
            <a:pPr algn="r"/>
            <a:r>
              <a:rPr lang="ar-JO" sz="6000" b="1" dirty="0" smtClean="0">
                <a:solidFill>
                  <a:schemeClr val="accent1"/>
                </a:solidFill>
                <a:effectLst>
                  <a:outerShdw blurRad="38100" dist="38100" dir="2700000" algn="tl">
                    <a:srgbClr val="000000">
                      <a:alpha val="43137"/>
                    </a:srgbClr>
                  </a:outerShdw>
                </a:effectLst>
              </a:rPr>
              <a:t>1ـ في مجال العمل </a:t>
            </a:r>
            <a:endParaRPr lang="ar-JO" sz="6000" b="1" dirty="0">
              <a:solidFill>
                <a:schemeClr val="accent1"/>
              </a:solidFill>
              <a:effectLst>
                <a:outerShdw blurRad="38100" dist="38100" dir="2700000" algn="tl">
                  <a:srgbClr val="000000">
                    <a:alpha val="43137"/>
                  </a:srgbClr>
                </a:outerShdw>
              </a:effectLst>
            </a:endParaRPr>
          </a:p>
        </p:txBody>
      </p:sp>
      <p:sp>
        <p:nvSpPr>
          <p:cNvPr id="3" name="TextBox 2"/>
          <p:cNvSpPr txBox="1"/>
          <p:nvPr/>
        </p:nvSpPr>
        <p:spPr>
          <a:xfrm>
            <a:off x="827584" y="1916832"/>
            <a:ext cx="7632848" cy="3539430"/>
          </a:xfrm>
          <a:prstGeom prst="rect">
            <a:avLst/>
          </a:prstGeom>
          <a:noFill/>
        </p:spPr>
        <p:txBody>
          <a:bodyPr wrap="square" rtlCol="1">
            <a:spAutoFit/>
          </a:bodyPr>
          <a:lstStyle/>
          <a:p>
            <a:r>
              <a:rPr lang="ar-JO" sz="3200" dirty="0" smtClean="0"/>
              <a:t>توفير فرصة عمل لمجموعة من الاشخاص ضمن ظروف عمل متكافئة , ومن دون التمييز بين شخص واخر , او المفاضلة بينهما . </a:t>
            </a:r>
          </a:p>
          <a:p>
            <a:r>
              <a:rPr lang="ar-JO" sz="3200" dirty="0" smtClean="0"/>
              <a:t>مثال : يوجد شاغر في وظيفة حكومية تقدم لها مجموعة من الاشخاص , وكان ممن تقدم للطلب من ذكور وإناث , وقد اجريت المقابلة للجميع من دون استثناء , وعين الشخص المناسب من دون النظر إن كان ذكراً او انثى . </a:t>
            </a:r>
            <a:endParaRPr lang="ar-JO" sz="3200" dirty="0"/>
          </a:p>
        </p:txBody>
      </p:sp>
    </p:spTree>
    <p:extLst>
      <p:ext uri="{BB962C8B-B14F-4D97-AF65-F5344CB8AC3E}">
        <p14:creationId xmlns:p14="http://schemas.microsoft.com/office/powerpoint/2010/main" xmlns="" val="1549624415"/>
      </p:ext>
    </p:extLst>
  </p:cSld>
  <p:clrMapOvr>
    <a:masterClrMapping/>
  </p:clrMapOvr>
  <p:transition spd="slow">
    <p:comb dir="vert"/>
    <p:sndAc>
      <p:stSnd>
        <p:snd r:embed="rId2" name="camera.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7467600" cy="1143000"/>
          </a:xfrm>
        </p:spPr>
        <p:txBody>
          <a:bodyPr>
            <a:normAutofit/>
          </a:bodyPr>
          <a:lstStyle/>
          <a:p>
            <a:pPr algn="r"/>
            <a:r>
              <a:rPr lang="ar-JO" sz="6000" b="1" dirty="0" smtClean="0">
                <a:solidFill>
                  <a:schemeClr val="accent1"/>
                </a:solidFill>
                <a:effectLst>
                  <a:outerShdw blurRad="38100" dist="38100" dir="2700000" algn="tl">
                    <a:srgbClr val="000000">
                      <a:alpha val="43137"/>
                    </a:srgbClr>
                  </a:outerShdw>
                </a:effectLst>
              </a:rPr>
              <a:t>2ـ في مجال التعليم  </a:t>
            </a:r>
            <a:endParaRPr lang="ar-JO" sz="6000" b="1" dirty="0">
              <a:solidFill>
                <a:schemeClr val="accent1"/>
              </a:solidFill>
              <a:effectLst>
                <a:outerShdw blurRad="38100" dist="38100" dir="2700000" algn="tl">
                  <a:srgbClr val="000000">
                    <a:alpha val="43137"/>
                  </a:srgbClr>
                </a:outerShdw>
              </a:effectLst>
            </a:endParaRPr>
          </a:p>
        </p:txBody>
      </p:sp>
      <p:sp>
        <p:nvSpPr>
          <p:cNvPr id="3" name="TextBox 2"/>
          <p:cNvSpPr txBox="1"/>
          <p:nvPr/>
        </p:nvSpPr>
        <p:spPr>
          <a:xfrm>
            <a:off x="1691680" y="1973220"/>
            <a:ext cx="6544411" cy="3046988"/>
          </a:xfrm>
          <a:prstGeom prst="rect">
            <a:avLst/>
          </a:prstGeom>
          <a:noFill/>
        </p:spPr>
        <p:txBody>
          <a:bodyPr wrap="square" rtlCol="1">
            <a:spAutoFit/>
          </a:bodyPr>
          <a:lstStyle/>
          <a:p>
            <a:r>
              <a:rPr lang="ar-JO" sz="3200" dirty="0" smtClean="0"/>
              <a:t>توفير فرص تعليم متكافئة للطلبة جميعهم في مختلق المناطق .  </a:t>
            </a:r>
          </a:p>
          <a:p>
            <a:r>
              <a:rPr lang="ar-JO" sz="3200" dirty="0" smtClean="0"/>
              <a:t>مثال : عماد طالب فقير , ويزن طالب غني , التحقا كلاهما بالتعليم , وقد حصلا على فرص التعليم نفسها بغض النظر  عن المستوى الاقتصادي والاجتماعي .</a:t>
            </a:r>
            <a:endParaRPr lang="ar-JO" sz="3200" dirty="0"/>
          </a:p>
        </p:txBody>
      </p:sp>
    </p:spTree>
    <p:extLst>
      <p:ext uri="{BB962C8B-B14F-4D97-AF65-F5344CB8AC3E}">
        <p14:creationId xmlns:p14="http://schemas.microsoft.com/office/powerpoint/2010/main" xmlns="" val="4036950199"/>
      </p:ext>
    </p:extLst>
  </p:cSld>
  <p:clrMapOvr>
    <a:masterClrMapping/>
  </p:clrMapOvr>
  <p:transition spd="slow">
    <p:cover dir="ru"/>
    <p:sndAc>
      <p:stSnd>
        <p:snd r:embed="rId2" name="camera.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163</TotalTime>
  <Words>404</Words>
  <Application>Microsoft Office PowerPoint</Application>
  <PresentationFormat>On-screen Show (4:3)</PresentationFormat>
  <Paragraphs>32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Oriel</vt:lpstr>
      <vt:lpstr>المساواة وعدم التمييز </vt:lpstr>
      <vt:lpstr>مفهوم المساواة :  </vt:lpstr>
      <vt:lpstr>Slide 3</vt:lpstr>
      <vt:lpstr>مفهوم التمييز :</vt:lpstr>
      <vt:lpstr>المساواة امام القانون </vt:lpstr>
      <vt:lpstr>النتائج القانونية للمساواة :</vt:lpstr>
      <vt:lpstr>المساواة وتكافؤ الفرص </vt:lpstr>
      <vt:lpstr>1ـ في مجال العمل </vt:lpstr>
      <vt:lpstr>2ـ في مجال التعليم  </vt:lpstr>
      <vt:lpstr>عمل الطالبات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المساواة وعدم التمييز</dc:title>
  <dc:creator>Dell</dc:creator>
  <cp:lastModifiedBy>User</cp:lastModifiedBy>
  <cp:revision>18</cp:revision>
  <dcterms:created xsi:type="dcterms:W3CDTF">2017-02-26T14:58:53Z</dcterms:created>
  <dcterms:modified xsi:type="dcterms:W3CDTF">2017-02-28T07:24:15Z</dcterms:modified>
</cp:coreProperties>
</file>