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Lst>
  <p:notesMasterIdLst>
    <p:notesMasterId r:id="rId20"/>
  </p:notes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p:cViewPr>
        <p:scale>
          <a:sx n="90" d="100"/>
          <a:sy n="90" d="100"/>
        </p:scale>
        <p:origin x="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3697DE-2DDE-422F-A815-A1CD005A2EB8}" type="datetimeFigureOut">
              <a:rPr lang="fr-CH" smtClean="0"/>
              <a:t>09.05.2017</a:t>
            </a:fld>
            <a:endParaRPr lang="fr-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A4A61C-4BA9-4C63-A2C9-7650CF14C481}" type="slidenum">
              <a:rPr lang="fr-CH" smtClean="0"/>
              <a:t>‹#›</a:t>
            </a:fld>
            <a:endParaRPr lang="fr-CH"/>
          </a:p>
        </p:txBody>
      </p:sp>
    </p:spTree>
    <p:extLst>
      <p:ext uri="{BB962C8B-B14F-4D97-AF65-F5344CB8AC3E}">
        <p14:creationId xmlns:p14="http://schemas.microsoft.com/office/powerpoint/2010/main" val="2461984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43A4A61C-4BA9-4C63-A2C9-7650CF14C481}" type="slidenum">
              <a:rPr lang="fr-CH" smtClean="0"/>
              <a:t>5</a:t>
            </a:fld>
            <a:endParaRPr lang="fr-CH"/>
          </a:p>
        </p:txBody>
      </p:sp>
    </p:spTree>
    <p:extLst>
      <p:ext uri="{BB962C8B-B14F-4D97-AF65-F5344CB8AC3E}">
        <p14:creationId xmlns:p14="http://schemas.microsoft.com/office/powerpoint/2010/main" val="3538379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4CBE20F-1BA0-4C73-9BA3-03E059A0704A}" type="datetimeFigureOut">
              <a:rPr lang="fr-CH" smtClean="0"/>
              <a:t>09.05.2017</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BF8B4D70-C19A-434F-B6B0-322F23678D90}" type="slidenum">
              <a:rPr lang="fr-CH" smtClean="0"/>
              <a:t>‹#›</a:t>
            </a:fld>
            <a:endParaRPr lang="fr-CH"/>
          </a:p>
        </p:txBody>
      </p:sp>
    </p:spTree>
    <p:extLst>
      <p:ext uri="{BB962C8B-B14F-4D97-AF65-F5344CB8AC3E}">
        <p14:creationId xmlns:p14="http://schemas.microsoft.com/office/powerpoint/2010/main" val="396200687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CBE20F-1BA0-4C73-9BA3-03E059A0704A}" type="datetimeFigureOut">
              <a:rPr lang="fr-CH" smtClean="0"/>
              <a:t>09.05.2017</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BF8B4D70-C19A-434F-B6B0-322F23678D90}" type="slidenum">
              <a:rPr lang="fr-CH" smtClean="0"/>
              <a:t>‹#›</a:t>
            </a:fld>
            <a:endParaRPr lang="fr-CH"/>
          </a:p>
        </p:txBody>
      </p:sp>
    </p:spTree>
    <p:extLst>
      <p:ext uri="{BB962C8B-B14F-4D97-AF65-F5344CB8AC3E}">
        <p14:creationId xmlns:p14="http://schemas.microsoft.com/office/powerpoint/2010/main" val="1592295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D4CBE20F-1BA0-4C73-9BA3-03E059A0704A}" type="datetimeFigureOut">
              <a:rPr lang="fr-CH" smtClean="0"/>
              <a:t>09.05.2017</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BF8B4D70-C19A-434F-B6B0-322F23678D90}" type="slidenum">
              <a:rPr lang="fr-CH" smtClean="0"/>
              <a:t>‹#›</a:t>
            </a:fld>
            <a:endParaRPr lang="fr-CH"/>
          </a:p>
        </p:txBody>
      </p:sp>
    </p:spTree>
    <p:extLst>
      <p:ext uri="{BB962C8B-B14F-4D97-AF65-F5344CB8AC3E}">
        <p14:creationId xmlns:p14="http://schemas.microsoft.com/office/powerpoint/2010/main" val="931285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D4CBE20F-1BA0-4C73-9BA3-03E059A0704A}" type="datetimeFigureOut">
              <a:rPr lang="fr-CH" smtClean="0"/>
              <a:t>09.05.2017</a:t>
            </a:fld>
            <a:endParaRPr lang="fr-CH"/>
          </a:p>
        </p:txBody>
      </p:sp>
      <p:sp>
        <p:nvSpPr>
          <p:cNvPr id="3" name="Footer Placeholder 2"/>
          <p:cNvSpPr>
            <a:spLocks noGrp="1"/>
          </p:cNvSpPr>
          <p:nvPr>
            <p:ph type="ftr" sz="quarter" idx="11"/>
          </p:nvPr>
        </p:nvSpPr>
        <p:spPr/>
        <p:txBody>
          <a:bodyPr/>
          <a:lstStyle/>
          <a:p>
            <a:endParaRPr lang="fr-CH"/>
          </a:p>
        </p:txBody>
      </p:sp>
      <p:sp>
        <p:nvSpPr>
          <p:cNvPr id="4" name="Slide Number Placeholder 3"/>
          <p:cNvSpPr>
            <a:spLocks noGrp="1"/>
          </p:cNvSpPr>
          <p:nvPr>
            <p:ph type="sldNum" sz="quarter" idx="12"/>
          </p:nvPr>
        </p:nvSpPr>
        <p:spPr/>
        <p:txBody>
          <a:bodyPr/>
          <a:lstStyle/>
          <a:p>
            <a:fld id="{BF8B4D70-C19A-434F-B6B0-322F23678D90}" type="slidenum">
              <a:rPr lang="fr-CH" smtClean="0"/>
              <a:t>‹#›</a:t>
            </a:fld>
            <a:endParaRPr lang="fr-CH"/>
          </a:p>
        </p:txBody>
      </p:sp>
    </p:spTree>
    <p:extLst>
      <p:ext uri="{BB962C8B-B14F-4D97-AF65-F5344CB8AC3E}">
        <p14:creationId xmlns:p14="http://schemas.microsoft.com/office/powerpoint/2010/main" val="3053305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CBE20F-1BA0-4C73-9BA3-03E059A0704A}" type="datetimeFigureOut">
              <a:rPr lang="fr-CH" smtClean="0"/>
              <a:t>09.05.2017</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BF8B4D70-C19A-434F-B6B0-322F23678D90}" type="slidenum">
              <a:rPr lang="fr-CH" smtClean="0"/>
              <a:t>‹#›</a:t>
            </a:fld>
            <a:endParaRPr lang="fr-CH"/>
          </a:p>
        </p:txBody>
      </p:sp>
    </p:spTree>
    <p:extLst>
      <p:ext uri="{BB962C8B-B14F-4D97-AF65-F5344CB8AC3E}">
        <p14:creationId xmlns:p14="http://schemas.microsoft.com/office/powerpoint/2010/main" val="2547712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CBE20F-1BA0-4C73-9BA3-03E059A0704A}" type="datetimeFigureOut">
              <a:rPr lang="fr-CH" smtClean="0"/>
              <a:t>09.05.2017</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BF8B4D70-C19A-434F-B6B0-322F23678D90}" type="slidenum">
              <a:rPr lang="fr-CH" smtClean="0"/>
              <a:t>‹#›</a:t>
            </a:fld>
            <a:endParaRPr lang="fr-CH"/>
          </a:p>
        </p:txBody>
      </p:sp>
    </p:spTree>
    <p:extLst>
      <p:ext uri="{BB962C8B-B14F-4D97-AF65-F5344CB8AC3E}">
        <p14:creationId xmlns:p14="http://schemas.microsoft.com/office/powerpoint/2010/main" val="190788317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CBE20F-1BA0-4C73-9BA3-03E059A0704A}" type="datetimeFigureOut">
              <a:rPr lang="fr-CH" smtClean="0"/>
              <a:t>09.05.2017</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BF8B4D70-C19A-434F-B6B0-322F23678D90}" type="slidenum">
              <a:rPr lang="fr-CH" smtClean="0"/>
              <a:t>‹#›</a:t>
            </a:fld>
            <a:endParaRPr lang="fr-CH"/>
          </a:p>
        </p:txBody>
      </p:sp>
    </p:spTree>
    <p:extLst>
      <p:ext uri="{BB962C8B-B14F-4D97-AF65-F5344CB8AC3E}">
        <p14:creationId xmlns:p14="http://schemas.microsoft.com/office/powerpoint/2010/main" val="791288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CBE20F-1BA0-4C73-9BA3-03E059A0704A}" type="datetimeFigureOut">
              <a:rPr lang="fr-CH" smtClean="0"/>
              <a:t>09.05.2017</a:t>
            </a:fld>
            <a:endParaRPr lang="fr-CH"/>
          </a:p>
        </p:txBody>
      </p:sp>
      <p:sp>
        <p:nvSpPr>
          <p:cNvPr id="5" name="Footer Placeholder 4"/>
          <p:cNvSpPr>
            <a:spLocks noGrp="1"/>
          </p:cNvSpPr>
          <p:nvPr>
            <p:ph type="ftr" sz="quarter" idx="11"/>
          </p:nvPr>
        </p:nvSpPr>
        <p:spPr/>
        <p:txBody>
          <a:bodyPr/>
          <a:lstStyle/>
          <a:p>
            <a:endParaRPr lang="fr-CH"/>
          </a:p>
        </p:txBody>
      </p:sp>
      <p:sp>
        <p:nvSpPr>
          <p:cNvPr id="6" name="Slide Number Placeholder 5"/>
          <p:cNvSpPr>
            <a:spLocks noGrp="1"/>
          </p:cNvSpPr>
          <p:nvPr>
            <p:ph type="sldNum" sz="quarter" idx="12"/>
          </p:nvPr>
        </p:nvSpPr>
        <p:spPr/>
        <p:txBody>
          <a:bodyPr/>
          <a:lstStyle/>
          <a:p>
            <a:fld id="{BF8B4D70-C19A-434F-B6B0-322F23678D90}" type="slidenum">
              <a:rPr lang="fr-CH" smtClean="0"/>
              <a:t>‹#›</a:t>
            </a:fld>
            <a:endParaRPr lang="fr-CH"/>
          </a:p>
        </p:txBody>
      </p:sp>
    </p:spTree>
    <p:extLst>
      <p:ext uri="{BB962C8B-B14F-4D97-AF65-F5344CB8AC3E}">
        <p14:creationId xmlns:p14="http://schemas.microsoft.com/office/powerpoint/2010/main" val="66660321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CBE20F-1BA0-4C73-9BA3-03E059A0704A}" type="datetimeFigureOut">
              <a:rPr lang="fr-CH" smtClean="0"/>
              <a:t>09.05.2017</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BF8B4D70-C19A-434F-B6B0-322F23678D90}" type="slidenum">
              <a:rPr lang="fr-CH" smtClean="0"/>
              <a:t>‹#›</a:t>
            </a:fld>
            <a:endParaRPr lang="fr-CH"/>
          </a:p>
        </p:txBody>
      </p:sp>
    </p:spTree>
    <p:extLst>
      <p:ext uri="{BB962C8B-B14F-4D97-AF65-F5344CB8AC3E}">
        <p14:creationId xmlns:p14="http://schemas.microsoft.com/office/powerpoint/2010/main" val="124596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CBE20F-1BA0-4C73-9BA3-03E059A0704A}" type="datetimeFigureOut">
              <a:rPr lang="fr-CH" smtClean="0"/>
              <a:t>09.05.2017</a:t>
            </a:fld>
            <a:endParaRPr lang="fr-CH"/>
          </a:p>
        </p:txBody>
      </p:sp>
      <p:sp>
        <p:nvSpPr>
          <p:cNvPr id="8" name="Footer Placeholder 7"/>
          <p:cNvSpPr>
            <a:spLocks noGrp="1"/>
          </p:cNvSpPr>
          <p:nvPr>
            <p:ph type="ftr" sz="quarter" idx="11"/>
          </p:nvPr>
        </p:nvSpPr>
        <p:spPr/>
        <p:txBody>
          <a:bodyPr/>
          <a:lstStyle/>
          <a:p>
            <a:endParaRPr lang="fr-CH"/>
          </a:p>
        </p:txBody>
      </p:sp>
      <p:sp>
        <p:nvSpPr>
          <p:cNvPr id="9" name="Slide Number Placeholder 8"/>
          <p:cNvSpPr>
            <a:spLocks noGrp="1"/>
          </p:cNvSpPr>
          <p:nvPr>
            <p:ph type="sldNum" sz="quarter" idx="12"/>
          </p:nvPr>
        </p:nvSpPr>
        <p:spPr/>
        <p:txBody>
          <a:bodyPr/>
          <a:lstStyle/>
          <a:p>
            <a:fld id="{BF8B4D70-C19A-434F-B6B0-322F23678D90}" type="slidenum">
              <a:rPr lang="fr-CH" smtClean="0"/>
              <a:t>‹#›</a:t>
            </a:fld>
            <a:endParaRPr lang="fr-CH"/>
          </a:p>
        </p:txBody>
      </p:sp>
    </p:spTree>
    <p:extLst>
      <p:ext uri="{BB962C8B-B14F-4D97-AF65-F5344CB8AC3E}">
        <p14:creationId xmlns:p14="http://schemas.microsoft.com/office/powerpoint/2010/main" val="63779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4CBE20F-1BA0-4C73-9BA3-03E059A0704A}" type="datetimeFigureOut">
              <a:rPr lang="fr-CH" smtClean="0"/>
              <a:t>09.05.2017</a:t>
            </a:fld>
            <a:endParaRPr lang="fr-CH"/>
          </a:p>
        </p:txBody>
      </p:sp>
      <p:sp>
        <p:nvSpPr>
          <p:cNvPr id="4" name="Footer Placeholder 3"/>
          <p:cNvSpPr>
            <a:spLocks noGrp="1"/>
          </p:cNvSpPr>
          <p:nvPr>
            <p:ph type="ftr" sz="quarter" idx="11"/>
          </p:nvPr>
        </p:nvSpPr>
        <p:spPr/>
        <p:txBody>
          <a:bodyPr/>
          <a:lstStyle/>
          <a:p>
            <a:endParaRPr lang="fr-CH"/>
          </a:p>
        </p:txBody>
      </p:sp>
      <p:sp>
        <p:nvSpPr>
          <p:cNvPr id="5" name="Slide Number Placeholder 4"/>
          <p:cNvSpPr>
            <a:spLocks noGrp="1"/>
          </p:cNvSpPr>
          <p:nvPr>
            <p:ph type="sldNum" sz="quarter" idx="12"/>
          </p:nvPr>
        </p:nvSpPr>
        <p:spPr/>
        <p:txBody>
          <a:bodyPr/>
          <a:lstStyle/>
          <a:p>
            <a:fld id="{BF8B4D70-C19A-434F-B6B0-322F23678D90}" type="slidenum">
              <a:rPr lang="fr-CH" smtClean="0"/>
              <a:t>‹#›</a:t>
            </a:fld>
            <a:endParaRPr lang="fr-CH"/>
          </a:p>
        </p:txBody>
      </p:sp>
    </p:spTree>
    <p:extLst>
      <p:ext uri="{BB962C8B-B14F-4D97-AF65-F5344CB8AC3E}">
        <p14:creationId xmlns:p14="http://schemas.microsoft.com/office/powerpoint/2010/main" val="1877079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BE20F-1BA0-4C73-9BA3-03E059A0704A}" type="datetimeFigureOut">
              <a:rPr lang="fr-CH" smtClean="0"/>
              <a:t>09.05.2017</a:t>
            </a:fld>
            <a:endParaRPr lang="fr-CH"/>
          </a:p>
        </p:txBody>
      </p:sp>
      <p:sp>
        <p:nvSpPr>
          <p:cNvPr id="3" name="Footer Placeholder 2"/>
          <p:cNvSpPr>
            <a:spLocks noGrp="1"/>
          </p:cNvSpPr>
          <p:nvPr>
            <p:ph type="ftr" sz="quarter" idx="11"/>
          </p:nvPr>
        </p:nvSpPr>
        <p:spPr/>
        <p:txBody>
          <a:bodyPr/>
          <a:lstStyle/>
          <a:p>
            <a:endParaRPr lang="fr-CH"/>
          </a:p>
        </p:txBody>
      </p:sp>
      <p:sp>
        <p:nvSpPr>
          <p:cNvPr id="4" name="Slide Number Placeholder 3"/>
          <p:cNvSpPr>
            <a:spLocks noGrp="1"/>
          </p:cNvSpPr>
          <p:nvPr>
            <p:ph type="sldNum" sz="quarter" idx="12"/>
          </p:nvPr>
        </p:nvSpPr>
        <p:spPr/>
        <p:txBody>
          <a:bodyPr/>
          <a:lstStyle/>
          <a:p>
            <a:fld id="{BF8B4D70-C19A-434F-B6B0-322F23678D90}" type="slidenum">
              <a:rPr lang="fr-CH" smtClean="0"/>
              <a:t>‹#›</a:t>
            </a:fld>
            <a:endParaRPr lang="fr-CH"/>
          </a:p>
        </p:txBody>
      </p:sp>
    </p:spTree>
    <p:extLst>
      <p:ext uri="{BB962C8B-B14F-4D97-AF65-F5344CB8AC3E}">
        <p14:creationId xmlns:p14="http://schemas.microsoft.com/office/powerpoint/2010/main" val="3113227207"/>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CBE20F-1BA0-4C73-9BA3-03E059A0704A}" type="datetimeFigureOut">
              <a:rPr lang="fr-CH" smtClean="0"/>
              <a:t>09.05.2017</a:t>
            </a:fld>
            <a:endParaRPr lang="fr-CH"/>
          </a:p>
        </p:txBody>
      </p:sp>
      <p:sp>
        <p:nvSpPr>
          <p:cNvPr id="6" name="Footer Placeholder 5"/>
          <p:cNvSpPr>
            <a:spLocks noGrp="1"/>
          </p:cNvSpPr>
          <p:nvPr>
            <p:ph type="ftr" sz="quarter" idx="11"/>
          </p:nvPr>
        </p:nvSpPr>
        <p:spPr/>
        <p:txBody>
          <a:bodyPr/>
          <a:lstStyle/>
          <a:p>
            <a:endParaRPr lang="fr-CH"/>
          </a:p>
        </p:txBody>
      </p:sp>
      <p:sp>
        <p:nvSpPr>
          <p:cNvPr id="7" name="Slide Number Placeholder 6"/>
          <p:cNvSpPr>
            <a:spLocks noGrp="1"/>
          </p:cNvSpPr>
          <p:nvPr>
            <p:ph type="sldNum" sz="quarter" idx="12"/>
          </p:nvPr>
        </p:nvSpPr>
        <p:spPr/>
        <p:txBody>
          <a:bodyPr/>
          <a:lstStyle/>
          <a:p>
            <a:fld id="{BF8B4D70-C19A-434F-B6B0-322F23678D90}" type="slidenum">
              <a:rPr lang="fr-CH" smtClean="0"/>
              <a:t>‹#›</a:t>
            </a:fld>
            <a:endParaRPr lang="fr-CH"/>
          </a:p>
        </p:txBody>
      </p:sp>
    </p:spTree>
    <p:extLst>
      <p:ext uri="{BB962C8B-B14F-4D97-AF65-F5344CB8AC3E}">
        <p14:creationId xmlns:p14="http://schemas.microsoft.com/office/powerpoint/2010/main" val="414378573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D4CBE20F-1BA0-4C73-9BA3-03E059A0704A}" type="datetimeFigureOut">
              <a:rPr lang="fr-CH" smtClean="0"/>
              <a:t>09.05.2017</a:t>
            </a:fld>
            <a:endParaRPr lang="fr-CH"/>
          </a:p>
        </p:txBody>
      </p:sp>
      <p:sp>
        <p:nvSpPr>
          <p:cNvPr id="6" name="Footer Placeholder 5"/>
          <p:cNvSpPr>
            <a:spLocks noGrp="1"/>
          </p:cNvSpPr>
          <p:nvPr>
            <p:ph type="ftr" sz="quarter" idx="11"/>
          </p:nvPr>
        </p:nvSpPr>
        <p:spPr>
          <a:xfrm>
            <a:off x="590396" y="6041362"/>
            <a:ext cx="3295413" cy="365125"/>
          </a:xfrm>
        </p:spPr>
        <p:txBody>
          <a:bodyPr/>
          <a:lstStyle/>
          <a:p>
            <a:endParaRPr lang="fr-CH"/>
          </a:p>
        </p:txBody>
      </p:sp>
      <p:sp>
        <p:nvSpPr>
          <p:cNvPr id="7" name="Slide Number Placeholder 6"/>
          <p:cNvSpPr>
            <a:spLocks noGrp="1"/>
          </p:cNvSpPr>
          <p:nvPr>
            <p:ph type="sldNum" sz="quarter" idx="12"/>
          </p:nvPr>
        </p:nvSpPr>
        <p:spPr>
          <a:xfrm>
            <a:off x="4862689" y="5915888"/>
            <a:ext cx="1062155" cy="490599"/>
          </a:xfrm>
        </p:spPr>
        <p:txBody>
          <a:bodyPr/>
          <a:lstStyle/>
          <a:p>
            <a:fld id="{BF8B4D70-C19A-434F-B6B0-322F23678D90}" type="slidenum">
              <a:rPr lang="fr-CH" smtClean="0"/>
              <a:t>‹#›</a:t>
            </a:fld>
            <a:endParaRPr lang="fr-CH"/>
          </a:p>
        </p:txBody>
      </p:sp>
    </p:spTree>
    <p:extLst>
      <p:ext uri="{BB962C8B-B14F-4D97-AF65-F5344CB8AC3E}">
        <p14:creationId xmlns:p14="http://schemas.microsoft.com/office/powerpoint/2010/main" val="2627682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fr-CH"/>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D4CBE20F-1BA0-4C73-9BA3-03E059A0704A}" type="datetimeFigureOut">
              <a:rPr lang="fr-CH" smtClean="0"/>
              <a:t>09.05.2017</a:t>
            </a:fld>
            <a:endParaRPr lang="fr-CH"/>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BF8B4D70-C19A-434F-B6B0-322F23678D90}" type="slidenum">
              <a:rPr lang="fr-CH" smtClean="0"/>
              <a:t>‹#›</a:t>
            </a:fld>
            <a:endParaRPr lang="fr-CH"/>
          </a:p>
        </p:txBody>
      </p:sp>
    </p:spTree>
    <p:extLst>
      <p:ext uri="{BB962C8B-B14F-4D97-AF65-F5344CB8AC3E}">
        <p14:creationId xmlns:p14="http://schemas.microsoft.com/office/powerpoint/2010/main" val="939141149"/>
      </p:ext>
    </p:extLst>
  </p:cSld>
  <p:clrMap bg1="dk1" tx1="lt1" bg2="dk2" tx2="lt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ki/%D8%A3%D9%85_%D8%A7%D9%84%D8%AC%D9%85%D8%A7%D9%84" TargetMode="External"/><Relationship Id="rId2" Type="http://schemas.openxmlformats.org/officeDocument/2006/relationships/hyperlink" Target="https://ar.wikipedia.org/wiki/%D8%A7%D9%84%D8%A3%D8%B1%D8%AF%D9%86"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ar.wikipedia.org/wiki/%D8%AC%D8%B1%D8%B4" TargetMode="External"/><Relationship Id="rId2" Type="http://schemas.openxmlformats.org/officeDocument/2006/relationships/hyperlink" Target="https://ar.wikipedia.org/wiki/%D8%A8%D9%86%D9%88_%D8%AE%D8%A7%D9%84%D8%A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ar.wikipedia.org/wiki/%D8%A7%D9%84%D9%85%D9%81%D8%B1%D9%82" TargetMode="External"/><Relationship Id="rId2" Type="http://schemas.openxmlformats.org/officeDocument/2006/relationships/hyperlink" Target="https://ar.wikipedia.org/wiki/%D8%B9%D9%85%D8%A7%D9%86_(%D8%AA%D9%88%D8%B6%D9%8A%D8%AD)"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ar.wikipedia.org/wiki/%D9%86%D9%87%D8%B1_%D8%A7%D9%84%D8%A3%D8%B1%D8%AF%D9%86"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0555" y="1041991"/>
            <a:ext cx="10410892" cy="3123026"/>
          </a:xfrm>
        </p:spPr>
        <p:txBody>
          <a:bodyPr>
            <a:normAutofit fontScale="90000"/>
          </a:bodyPr>
          <a:lstStyle/>
          <a:p>
            <a:pPr algn="ctr"/>
            <a:r>
              <a:rPr lang="ar-JO" sz="19900" i="1" dirty="0" smtClean="0">
                <a:latin typeface="Aldhabi" panose="01000000000000000000" pitchFamily="2" charset="-78"/>
                <a:cs typeface="Aldhabi" panose="01000000000000000000" pitchFamily="2" charset="-78"/>
              </a:rPr>
              <a:t>المفرق</a:t>
            </a:r>
            <a:endParaRPr lang="fr-CH" sz="8800" i="1"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3094774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H"/>
          </a:p>
        </p:txBody>
      </p:sp>
      <p:sp>
        <p:nvSpPr>
          <p:cNvPr id="3" name="Text Placeholder 2"/>
          <p:cNvSpPr>
            <a:spLocks noGrp="1"/>
          </p:cNvSpPr>
          <p:nvPr>
            <p:ph type="body" idx="1"/>
          </p:nvPr>
        </p:nvSpPr>
        <p:spPr/>
        <p:txBody>
          <a:bodyPr/>
          <a:lstStyle/>
          <a:p>
            <a:endParaRPr lang="fr-CH"/>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97935" y="602512"/>
            <a:ext cx="4076435" cy="2835349"/>
          </a:xfrm>
        </p:spPr>
      </p:pic>
      <p:sp>
        <p:nvSpPr>
          <p:cNvPr id="5" name="Text Placeholder 4"/>
          <p:cNvSpPr>
            <a:spLocks noGrp="1"/>
          </p:cNvSpPr>
          <p:nvPr>
            <p:ph type="body" sz="quarter" idx="3"/>
          </p:nvPr>
        </p:nvSpPr>
        <p:spPr/>
        <p:txBody>
          <a:bodyPr/>
          <a:lstStyle/>
          <a:p>
            <a:endParaRPr lang="fr-CH"/>
          </a:p>
        </p:txBody>
      </p:sp>
      <p:pic>
        <p:nvPicPr>
          <p:cNvPr id="7" name="Content Placeholder 6"/>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095999" y="3437861"/>
            <a:ext cx="4139609" cy="2835349"/>
          </a:xfrm>
        </p:spPr>
      </p:pic>
    </p:spTree>
    <p:extLst>
      <p:ext uri="{BB962C8B-B14F-4D97-AF65-F5344CB8AC3E}">
        <p14:creationId xmlns:p14="http://schemas.microsoft.com/office/powerpoint/2010/main" val="20264013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62311" y="2999444"/>
            <a:ext cx="3998024" cy="2983141"/>
          </a:xfrm>
        </p:spPr>
      </p:pic>
      <p:pic>
        <p:nvPicPr>
          <p:cNvPr id="7" name="Content Placeholder 6"/>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989966" y="787873"/>
            <a:ext cx="5327037" cy="2983140"/>
          </a:xfrm>
        </p:spPr>
      </p:pic>
    </p:spTree>
    <p:extLst>
      <p:ext uri="{BB962C8B-B14F-4D97-AF65-F5344CB8AC3E}">
        <p14:creationId xmlns:p14="http://schemas.microsoft.com/office/powerpoint/2010/main" val="38793215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920950"/>
            <a:ext cx="11454809" cy="4706678"/>
          </a:xfrm>
        </p:spPr>
        <p:txBody>
          <a:bodyPr/>
          <a:lstStyle/>
          <a:p>
            <a:pPr algn="ctr"/>
            <a:r>
              <a:rPr lang="ar-JO" sz="3200" dirty="0" smtClean="0"/>
              <a:t>تقع الى الغرب الجنوبي من محافظة المفرق، وكان للموقع أهمية في فترات الحكم الهلنستي و الروماني والنبطية.</a:t>
            </a:r>
            <a:br>
              <a:rPr lang="ar-JO" sz="3200" dirty="0" smtClean="0"/>
            </a:br>
            <a:r>
              <a:rPr lang="ar-JO" sz="3200" dirty="0" smtClean="0"/>
              <a:t>وفيها اقدم الكنائس في العالم وهي: كنيسة القديس جورجيوس .</a:t>
            </a:r>
            <a:br>
              <a:rPr lang="ar-JO" sz="3200" dirty="0" smtClean="0"/>
            </a:br>
            <a:r>
              <a:rPr lang="ar-JO" sz="3200" dirty="0" smtClean="0"/>
              <a:t>ووضعت رحاب ضمن الخارطة السياحية الثقافية.</a:t>
            </a:r>
            <a:br>
              <a:rPr lang="ar-JO" sz="3200" dirty="0" smtClean="0"/>
            </a:br>
            <a:r>
              <a:rPr lang="ar-JO" sz="3200" dirty="0"/>
              <a:t/>
            </a:r>
            <a:br>
              <a:rPr lang="ar-JO" sz="3200" dirty="0"/>
            </a:br>
            <a:r>
              <a:rPr lang="ar-JO" sz="3200" dirty="0" smtClean="0"/>
              <a:t/>
            </a:r>
            <a:br>
              <a:rPr lang="ar-JO" sz="3200" dirty="0" smtClean="0"/>
            </a:br>
            <a:endParaRPr lang="fr-CH" sz="3200" dirty="0"/>
          </a:p>
        </p:txBody>
      </p:sp>
      <p:sp>
        <p:nvSpPr>
          <p:cNvPr id="3" name="Subtitle 2"/>
          <p:cNvSpPr>
            <a:spLocks noGrp="1"/>
          </p:cNvSpPr>
          <p:nvPr>
            <p:ph type="subTitle" idx="1"/>
          </p:nvPr>
        </p:nvSpPr>
        <p:spPr>
          <a:xfrm rot="10800000" flipV="1">
            <a:off x="732138" y="0"/>
            <a:ext cx="10935432" cy="1623237"/>
          </a:xfrm>
        </p:spPr>
        <p:txBody>
          <a:bodyPr>
            <a:normAutofit/>
          </a:bodyPr>
          <a:lstStyle/>
          <a:p>
            <a:pPr algn="ctr"/>
            <a:r>
              <a:rPr lang="ar-JO" sz="8800" dirty="0" smtClean="0">
                <a:latin typeface="Aldhabi" panose="01000000000000000000" pitchFamily="2" charset="-78"/>
                <a:cs typeface="Aldhabi" panose="01000000000000000000" pitchFamily="2" charset="-78"/>
              </a:rPr>
              <a:t>ثالثاً:رحاب</a:t>
            </a:r>
            <a:endParaRPr lang="fr-CH" sz="88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22989348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H"/>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10000" y="3055089"/>
            <a:ext cx="4739424" cy="3182679"/>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095999" y="1105749"/>
            <a:ext cx="5148332" cy="3271837"/>
          </a:xfrm>
        </p:spPr>
      </p:pic>
    </p:spTree>
    <p:extLst>
      <p:ext uri="{BB962C8B-B14F-4D97-AF65-F5344CB8AC3E}">
        <p14:creationId xmlns:p14="http://schemas.microsoft.com/office/powerpoint/2010/main" val="26630690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anim calcmode="lin" valueType="num">
                                      <p:cBhvr>
                                        <p:cTn id="15" dur="2000" fill="hold"/>
                                        <p:tgtEl>
                                          <p:spTgt spid="5"/>
                                        </p:tgtEl>
                                        <p:attrNameLst>
                                          <p:attrName>ppt_w</p:attrName>
                                        </p:attrNameLst>
                                      </p:cBhvr>
                                      <p:tavLst>
                                        <p:tav tm="0" fmla="#ppt_w*sin(2.5*pi*$)">
                                          <p:val>
                                            <p:fltVal val="0"/>
                                          </p:val>
                                        </p:tav>
                                        <p:tav tm="100000">
                                          <p:val>
                                            <p:fltVal val="1"/>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182" y="1920950"/>
            <a:ext cx="11518604" cy="4713766"/>
          </a:xfrm>
        </p:spPr>
        <p:txBody>
          <a:bodyPr/>
          <a:lstStyle/>
          <a:p>
            <a:pPr algn="ctr"/>
            <a:r>
              <a:rPr lang="ar-JO" sz="3600" dirty="0" smtClean="0"/>
              <a:t>من المعالم الطبيعية.وهي شجرة معمرة ضخمة يعتقد ان الرسول صلى الله عليه وسلم استظل بها أثناء قدومه الى بصرى الشام للتجارة.</a:t>
            </a:r>
            <a:br>
              <a:rPr lang="ar-JO" sz="3600" dirty="0" smtClean="0"/>
            </a:br>
            <a:r>
              <a:rPr lang="ar-JO" sz="3600" dirty="0"/>
              <a:t/>
            </a:r>
            <a:br>
              <a:rPr lang="ar-JO" sz="3600" dirty="0"/>
            </a:br>
            <a:r>
              <a:rPr lang="ar-JO" sz="3600" dirty="0" smtClean="0"/>
              <a:t/>
            </a:r>
            <a:br>
              <a:rPr lang="ar-JO" sz="3600" dirty="0" smtClean="0"/>
            </a:br>
            <a:r>
              <a:rPr lang="ar-JO" sz="3600" dirty="0"/>
              <a:t/>
            </a:r>
            <a:br>
              <a:rPr lang="ar-JO" sz="3600" dirty="0"/>
            </a:br>
            <a:endParaRPr lang="fr-CH" sz="3600" dirty="0"/>
          </a:p>
        </p:txBody>
      </p:sp>
      <p:sp>
        <p:nvSpPr>
          <p:cNvPr id="3" name="Subtitle 2"/>
          <p:cNvSpPr>
            <a:spLocks noGrp="1"/>
          </p:cNvSpPr>
          <p:nvPr>
            <p:ph type="subTitle" idx="1"/>
          </p:nvPr>
        </p:nvSpPr>
        <p:spPr>
          <a:xfrm>
            <a:off x="732029" y="368605"/>
            <a:ext cx="10572000" cy="914390"/>
          </a:xfrm>
        </p:spPr>
        <p:txBody>
          <a:bodyPr>
            <a:noAutofit/>
          </a:bodyPr>
          <a:lstStyle/>
          <a:p>
            <a:pPr algn="ctr"/>
            <a:r>
              <a:rPr lang="ar-JO" sz="7200" dirty="0" smtClean="0">
                <a:latin typeface="Aldhabi" panose="01000000000000000000" pitchFamily="2" charset="-78"/>
                <a:cs typeface="Aldhabi" panose="01000000000000000000" pitchFamily="2" charset="-78"/>
              </a:rPr>
              <a:t>شجرة البقيعاوية</a:t>
            </a:r>
            <a:endParaRPr lang="fr-CH" sz="72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21997297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2000"/>
                                        <p:tgtEl>
                                          <p:spTgt spid="2"/>
                                        </p:tgtEl>
                                      </p:cBhvr>
                                    </p:animEffect>
                                    <p:anim calcmode="lin" valueType="num">
                                      <p:cBhvr>
                                        <p:cTn id="15" dur="2000" fill="hold"/>
                                        <p:tgtEl>
                                          <p:spTgt spid="2"/>
                                        </p:tgtEl>
                                        <p:attrNameLst>
                                          <p:attrName>ppt_w</p:attrName>
                                        </p:attrNameLst>
                                      </p:cBhvr>
                                      <p:tavLst>
                                        <p:tav tm="0" fmla="#ppt_w*sin(2.5*pi*$)">
                                          <p:val>
                                            <p:fltVal val="0"/>
                                          </p:val>
                                        </p:tav>
                                        <p:tav tm="100000">
                                          <p:val>
                                            <p:fltVal val="1"/>
                                          </p:val>
                                        </p:tav>
                                      </p:tavLst>
                                    </p:anim>
                                    <p:anim calcmode="lin" valueType="num">
                                      <p:cBhvr>
                                        <p:cTn id="16"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H"/>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28233" y="2622698"/>
            <a:ext cx="4468655" cy="3040911"/>
          </a:xfrm>
        </p:spPr>
      </p:pic>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14215" y="680483"/>
            <a:ext cx="4215426" cy="3157500"/>
          </a:xfrm>
        </p:spPr>
      </p:pic>
    </p:spTree>
    <p:extLst>
      <p:ext uri="{BB962C8B-B14F-4D97-AF65-F5344CB8AC3E}">
        <p14:creationId xmlns:p14="http://schemas.microsoft.com/office/powerpoint/2010/main" val="11866932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201" y="326065"/>
            <a:ext cx="10694428" cy="1368019"/>
          </a:xfrm>
        </p:spPr>
        <p:txBody>
          <a:bodyPr/>
          <a:lstStyle/>
          <a:p>
            <a:pPr algn="ctr"/>
            <a:r>
              <a:rPr lang="ar-JO" dirty="0" smtClean="0"/>
              <a:t>يوجد بالمفرق ايضاً؛جامعة آل البيت التي تأسست عام 1993</a:t>
            </a:r>
            <a:endParaRPr lang="fr-CH"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69182" y="3227387"/>
            <a:ext cx="4352055" cy="2514194"/>
          </a:xfrm>
        </p:spPr>
      </p:pic>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578010" y="2048539"/>
            <a:ext cx="4292470" cy="3174125"/>
          </a:xfrm>
        </p:spPr>
      </p:pic>
    </p:spTree>
    <p:extLst>
      <p:ext uri="{BB962C8B-B14F-4D97-AF65-F5344CB8AC3E}">
        <p14:creationId xmlns:p14="http://schemas.microsoft.com/office/powerpoint/2010/main" val="29966166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r-CH"/>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61076" y="3154326"/>
            <a:ext cx="4367863" cy="2629786"/>
          </a:xfrm>
        </p:spPr>
      </p:pic>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338878" y="1417638"/>
            <a:ext cx="4585300" cy="3317395"/>
          </a:xfrm>
        </p:spPr>
      </p:pic>
    </p:spTree>
    <p:extLst>
      <p:ext uri="{BB962C8B-B14F-4D97-AF65-F5344CB8AC3E}">
        <p14:creationId xmlns:p14="http://schemas.microsoft.com/office/powerpoint/2010/main" val="12611254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sz="4400" dirty="0" smtClean="0">
                <a:latin typeface="Aldhabi" panose="01000000000000000000" pitchFamily="2" charset="-78"/>
                <a:cs typeface="Aldhabi" panose="01000000000000000000" pitchFamily="2" charset="-78"/>
              </a:rPr>
              <a:t>عمل الطالبتان:</a:t>
            </a:r>
            <a:br>
              <a:rPr lang="ar-JO" sz="4400" dirty="0" smtClean="0">
                <a:latin typeface="Aldhabi" panose="01000000000000000000" pitchFamily="2" charset="-78"/>
                <a:cs typeface="Aldhabi" panose="01000000000000000000" pitchFamily="2" charset="-78"/>
              </a:rPr>
            </a:br>
            <a:r>
              <a:rPr lang="ar-JO" sz="4400" dirty="0" smtClean="0">
                <a:latin typeface="Aldhabi" panose="01000000000000000000" pitchFamily="2" charset="-78"/>
                <a:cs typeface="Aldhabi" panose="01000000000000000000" pitchFamily="2" charset="-78"/>
              </a:rPr>
              <a:t>هيفاء خريس</a:t>
            </a:r>
            <a:br>
              <a:rPr lang="ar-JO" sz="4400" dirty="0" smtClean="0">
                <a:latin typeface="Aldhabi" panose="01000000000000000000" pitchFamily="2" charset="-78"/>
                <a:cs typeface="Aldhabi" panose="01000000000000000000" pitchFamily="2" charset="-78"/>
              </a:rPr>
            </a:br>
            <a:r>
              <a:rPr lang="ar-JO" sz="4400" dirty="0" smtClean="0">
                <a:latin typeface="Aldhabi" panose="01000000000000000000" pitchFamily="2" charset="-78"/>
                <a:cs typeface="Aldhabi" panose="01000000000000000000" pitchFamily="2" charset="-78"/>
              </a:rPr>
              <a:t>و</a:t>
            </a:r>
            <a:br>
              <a:rPr lang="ar-JO" sz="4400" dirty="0" smtClean="0">
                <a:latin typeface="Aldhabi" panose="01000000000000000000" pitchFamily="2" charset="-78"/>
                <a:cs typeface="Aldhabi" panose="01000000000000000000" pitchFamily="2" charset="-78"/>
              </a:rPr>
            </a:br>
            <a:r>
              <a:rPr lang="ar-JO" sz="4400" dirty="0" smtClean="0">
                <a:latin typeface="Aldhabi" panose="01000000000000000000" pitchFamily="2" charset="-78"/>
                <a:cs typeface="Aldhabi" panose="01000000000000000000" pitchFamily="2" charset="-78"/>
              </a:rPr>
              <a:t>رزان العمري</a:t>
            </a:r>
            <a:endParaRPr lang="fr-CH" sz="44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2402974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23684" y="567070"/>
            <a:ext cx="4664149" cy="5677785"/>
          </a:xfrm>
        </p:spPr>
      </p:pic>
    </p:spTree>
    <p:extLst>
      <p:ext uri="{BB962C8B-B14F-4D97-AF65-F5344CB8AC3E}">
        <p14:creationId xmlns:p14="http://schemas.microsoft.com/office/powerpoint/2010/main" val="16991573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1615" y="491424"/>
            <a:ext cx="10209780" cy="4406641"/>
          </a:xfrm>
        </p:spPr>
        <p:txBody>
          <a:bodyPr/>
          <a:lstStyle/>
          <a:p>
            <a:pPr algn="ctr" rtl="1"/>
            <a:r>
              <a:rPr lang="ar-JO" sz="2800" dirty="0"/>
              <a:t>محافظة المفرق هي ثاني أكبر محافظات </a:t>
            </a:r>
            <a:r>
              <a:rPr lang="ar-JO" sz="2800" dirty="0">
                <a:hlinkClick r:id="rId2" tooltip="الأردن"/>
              </a:rPr>
              <a:t>المملكة الأردنية الهاشمية</a:t>
            </a:r>
            <a:r>
              <a:rPr lang="ar-JO" sz="2800" dirty="0"/>
              <a:t> من حيث المساحة، وثاني أقل كثافة السكانية 9.5 كم</a:t>
            </a:r>
            <a:r>
              <a:rPr lang="ar-JO" sz="2800" baseline="30000" dirty="0"/>
              <a:t>2</a:t>
            </a:r>
            <a:r>
              <a:rPr lang="ar-JO" sz="2800" dirty="0"/>
              <a:t>. تقع في الشمال الشرقي تصل المملكة من الشرق الأقصى بالجمهورية العراقية عن طريق حدود الكرامة ومن الشمال بالجمهورية السورية عن طريق حدود جابر.</a:t>
            </a:r>
            <a:br>
              <a:rPr lang="ar-JO" sz="2800" dirty="0"/>
            </a:br>
            <a:r>
              <a:rPr lang="ar-JO" sz="2800" dirty="0"/>
              <a:t>كان اسمها سابقًا الفدين، وتحتوي على مناطق أثرية عديدة من أهمها </a:t>
            </a:r>
            <a:r>
              <a:rPr lang="ar-JO" sz="2800" dirty="0">
                <a:hlinkClick r:id="rId3" tooltip="أم الجمال"/>
              </a:rPr>
              <a:t>أم الجمال</a:t>
            </a:r>
            <a:r>
              <a:rPr lang="ar-JO" sz="2800" dirty="0"/>
              <a:t>. وهي ذات طبيعة صحراوية من الشرق غنيّة بالمياه الجوفية تمدّ المملكة بمحاصيل الخضروات والثروة الحيوانية. أمّا من الغرب فهي ذات طبيعة خصبة منتجة لزيت الزيتون. </a:t>
            </a:r>
            <a:endParaRPr lang="fr-CH" sz="7200" dirty="0"/>
          </a:p>
        </p:txBody>
      </p:sp>
    </p:spTree>
    <p:extLst>
      <p:ext uri="{BB962C8B-B14F-4D97-AF65-F5344CB8AC3E}">
        <p14:creationId xmlns:p14="http://schemas.microsoft.com/office/powerpoint/2010/main" val="42276289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0501" y="1623238"/>
            <a:ext cx="10807841" cy="3711361"/>
          </a:xfrm>
        </p:spPr>
        <p:txBody>
          <a:bodyPr/>
          <a:lstStyle/>
          <a:p>
            <a:pPr algn="ctr"/>
            <a:r>
              <a:rPr lang="ar-JO" sz="3600" dirty="0"/>
              <a:t>من أهم العشائر التي تسكنها قبيلة </a:t>
            </a:r>
            <a:r>
              <a:rPr lang="ar-JO" sz="3600" dirty="0">
                <a:hlinkClick r:id="rId2" tooltip="بنو خالد"/>
              </a:rPr>
              <a:t>بني خالد</a:t>
            </a:r>
            <a:r>
              <a:rPr lang="ar-JO" sz="3600" dirty="0"/>
              <a:t> وعشائر أهل الجبل (العظامات والمساعيد والشرفات والزبيد) وعشائر بني حسن وكان يسكنها بعض عشائر الزريقات ورحلوا أول الخمسينات إلى </a:t>
            </a:r>
            <a:r>
              <a:rPr lang="ar-JO" sz="3600" dirty="0">
                <a:hlinkClick r:id="rId3" tooltip="جرش"/>
              </a:rPr>
              <a:t>جرش</a:t>
            </a:r>
            <a:r>
              <a:rPr lang="ar-JO" sz="8800" dirty="0"/>
              <a:t/>
            </a:r>
            <a:br>
              <a:rPr lang="ar-JO" sz="8800" dirty="0"/>
            </a:br>
            <a:endParaRPr lang="fr-CH" sz="3600" dirty="0"/>
          </a:p>
        </p:txBody>
      </p:sp>
      <p:sp>
        <p:nvSpPr>
          <p:cNvPr id="3" name="Subtitle 2"/>
          <p:cNvSpPr>
            <a:spLocks noGrp="1"/>
          </p:cNvSpPr>
          <p:nvPr>
            <p:ph type="subTitle" idx="1"/>
          </p:nvPr>
        </p:nvSpPr>
        <p:spPr>
          <a:xfrm>
            <a:off x="689495" y="92757"/>
            <a:ext cx="11048847" cy="1577154"/>
          </a:xfrm>
        </p:spPr>
        <p:txBody>
          <a:bodyPr>
            <a:noAutofit/>
          </a:bodyPr>
          <a:lstStyle/>
          <a:p>
            <a:pPr algn="ctr"/>
            <a:r>
              <a:rPr lang="ar-JO" sz="9600" dirty="0" smtClean="0">
                <a:latin typeface="Aldhabi" panose="01000000000000000000" pitchFamily="2" charset="-78"/>
                <a:cs typeface="Aldhabi" panose="01000000000000000000" pitchFamily="2" charset="-78"/>
              </a:rPr>
              <a:t>العشائر</a:t>
            </a:r>
            <a:endParaRPr lang="fr-CH" sz="54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5838028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712" y="0"/>
            <a:ext cx="11075576" cy="1580707"/>
          </a:xfrm>
        </p:spPr>
        <p:txBody>
          <a:bodyPr/>
          <a:lstStyle/>
          <a:p>
            <a:pPr algn="ctr"/>
            <a:r>
              <a:rPr lang="ar-JO" sz="11500" dirty="0" smtClean="0">
                <a:latin typeface="Aldhabi" panose="01000000000000000000" pitchFamily="2" charset="-78"/>
                <a:cs typeface="Aldhabi" panose="01000000000000000000" pitchFamily="2" charset="-78"/>
              </a:rPr>
              <a:t>المعالم الاثرية</a:t>
            </a:r>
            <a:endParaRPr lang="fr-CH" sz="11500" dirty="0">
              <a:latin typeface="Aldhabi" panose="01000000000000000000" pitchFamily="2" charset="-78"/>
              <a:cs typeface="Aldhabi" panose="01000000000000000000" pitchFamily="2" charset="-78"/>
            </a:endParaRPr>
          </a:p>
        </p:txBody>
      </p:sp>
      <p:sp>
        <p:nvSpPr>
          <p:cNvPr id="3" name="Content Placeholder 2"/>
          <p:cNvSpPr>
            <a:spLocks noGrp="1"/>
          </p:cNvSpPr>
          <p:nvPr>
            <p:ph idx="1"/>
          </p:nvPr>
        </p:nvSpPr>
        <p:spPr>
          <a:xfrm>
            <a:off x="1079213" y="1903310"/>
            <a:ext cx="10554574" cy="4635713"/>
          </a:xfrm>
        </p:spPr>
        <p:txBody>
          <a:bodyPr>
            <a:normAutofit lnSpcReduction="10000"/>
          </a:bodyPr>
          <a:lstStyle/>
          <a:p>
            <a:pPr marL="0" indent="0" algn="ctr">
              <a:buNone/>
            </a:pPr>
            <a:r>
              <a:rPr lang="ar-JO" sz="4400" dirty="0" smtClean="0"/>
              <a:t>يوجد في المفرق العديد من المعالم الأثرية, منها:</a:t>
            </a:r>
          </a:p>
          <a:p>
            <a:pPr marL="0" indent="0" algn="r">
              <a:buNone/>
            </a:pPr>
            <a:r>
              <a:rPr lang="ar-JO" sz="4400" dirty="0" smtClean="0"/>
              <a:t>1.قصر الفدين</a:t>
            </a:r>
          </a:p>
          <a:p>
            <a:pPr marL="0" indent="0" algn="r">
              <a:buNone/>
            </a:pPr>
            <a:r>
              <a:rPr lang="ar-JO" sz="4400" dirty="0" smtClean="0"/>
              <a:t>2.أم الجمال</a:t>
            </a:r>
          </a:p>
          <a:p>
            <a:pPr marL="0" indent="0" algn="r">
              <a:buNone/>
            </a:pPr>
            <a:r>
              <a:rPr lang="ar-JO" sz="4400" dirty="0" smtClean="0"/>
              <a:t>3.رحاب</a:t>
            </a:r>
          </a:p>
          <a:p>
            <a:pPr marL="0" indent="0" algn="r">
              <a:buNone/>
            </a:pPr>
            <a:r>
              <a:rPr lang="ar-JO" sz="4400" dirty="0" smtClean="0"/>
              <a:t>4.أم السرب</a:t>
            </a:r>
          </a:p>
        </p:txBody>
      </p:sp>
    </p:spTree>
    <p:extLst>
      <p:ext uri="{BB962C8B-B14F-4D97-AF65-F5344CB8AC3E}">
        <p14:creationId xmlns:p14="http://schemas.microsoft.com/office/powerpoint/2010/main" val="23880950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par>
                                <p:cTn id="39" presetID="26" presetClass="entr" presetSubtype="0" fill="hold"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wipe(down)">
                                      <p:cBhvr>
                                        <p:cTn id="57" dur="580">
                                          <p:stCondLst>
                                            <p:cond delay="0"/>
                                          </p:stCondLst>
                                        </p:cTn>
                                        <p:tgtEl>
                                          <p:spTgt spid="3">
                                            <p:txEl>
                                              <p:pRg st="2" end="2"/>
                                            </p:txEl>
                                          </p:spTgt>
                                        </p:tgtEl>
                                      </p:cBhvr>
                                    </p:animEffect>
                                    <p:anim calcmode="lin" valueType="num">
                                      <p:cBhvr>
                                        <p:cTn id="5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2" end="2"/>
                                            </p:txEl>
                                          </p:spTgt>
                                        </p:tgtEl>
                                      </p:cBhvr>
                                      <p:to x="100000" y="60000"/>
                                    </p:animScale>
                                    <p:animScale>
                                      <p:cBhvr>
                                        <p:cTn id="64" dur="166" decel="50000">
                                          <p:stCondLst>
                                            <p:cond delay="676"/>
                                          </p:stCondLst>
                                        </p:cTn>
                                        <p:tgtEl>
                                          <p:spTgt spid="3">
                                            <p:txEl>
                                              <p:pRg st="2" end="2"/>
                                            </p:txEl>
                                          </p:spTgt>
                                        </p:tgtEl>
                                      </p:cBhvr>
                                      <p:to x="100000" y="100000"/>
                                    </p:animScale>
                                    <p:animScale>
                                      <p:cBhvr>
                                        <p:cTn id="65" dur="26">
                                          <p:stCondLst>
                                            <p:cond delay="1312"/>
                                          </p:stCondLst>
                                        </p:cTn>
                                        <p:tgtEl>
                                          <p:spTgt spid="3">
                                            <p:txEl>
                                              <p:pRg st="2" end="2"/>
                                            </p:txEl>
                                          </p:spTgt>
                                        </p:tgtEl>
                                      </p:cBhvr>
                                      <p:to x="100000" y="80000"/>
                                    </p:animScale>
                                    <p:animScale>
                                      <p:cBhvr>
                                        <p:cTn id="66" dur="166" decel="50000">
                                          <p:stCondLst>
                                            <p:cond delay="1338"/>
                                          </p:stCondLst>
                                        </p:cTn>
                                        <p:tgtEl>
                                          <p:spTgt spid="3">
                                            <p:txEl>
                                              <p:pRg st="2" end="2"/>
                                            </p:txEl>
                                          </p:spTgt>
                                        </p:tgtEl>
                                      </p:cBhvr>
                                      <p:to x="100000" y="100000"/>
                                    </p:animScale>
                                    <p:animScale>
                                      <p:cBhvr>
                                        <p:cTn id="67" dur="26">
                                          <p:stCondLst>
                                            <p:cond delay="1642"/>
                                          </p:stCondLst>
                                        </p:cTn>
                                        <p:tgtEl>
                                          <p:spTgt spid="3">
                                            <p:txEl>
                                              <p:pRg st="2" end="2"/>
                                            </p:txEl>
                                          </p:spTgt>
                                        </p:tgtEl>
                                      </p:cBhvr>
                                      <p:to x="100000" y="90000"/>
                                    </p:animScale>
                                    <p:animScale>
                                      <p:cBhvr>
                                        <p:cTn id="68" dur="166" decel="50000">
                                          <p:stCondLst>
                                            <p:cond delay="1668"/>
                                          </p:stCondLst>
                                        </p:cTn>
                                        <p:tgtEl>
                                          <p:spTgt spid="3">
                                            <p:txEl>
                                              <p:pRg st="2" end="2"/>
                                            </p:txEl>
                                          </p:spTgt>
                                        </p:tgtEl>
                                      </p:cBhvr>
                                      <p:to x="100000" y="100000"/>
                                    </p:animScale>
                                    <p:animScale>
                                      <p:cBhvr>
                                        <p:cTn id="69" dur="26">
                                          <p:stCondLst>
                                            <p:cond delay="1808"/>
                                          </p:stCondLst>
                                        </p:cTn>
                                        <p:tgtEl>
                                          <p:spTgt spid="3">
                                            <p:txEl>
                                              <p:pRg st="2" end="2"/>
                                            </p:txEl>
                                          </p:spTgt>
                                        </p:tgtEl>
                                      </p:cBhvr>
                                      <p:to x="100000" y="95000"/>
                                    </p:animScale>
                                    <p:animScale>
                                      <p:cBhvr>
                                        <p:cTn id="70" dur="166" decel="50000">
                                          <p:stCondLst>
                                            <p:cond delay="1834"/>
                                          </p:stCondLst>
                                        </p:cTn>
                                        <p:tgtEl>
                                          <p:spTgt spid="3">
                                            <p:txEl>
                                              <p:pRg st="2" end="2"/>
                                            </p:txEl>
                                          </p:spTgt>
                                        </p:tgtEl>
                                      </p:cBhvr>
                                      <p:to x="100000" y="100000"/>
                                    </p:animScale>
                                  </p:childTnLst>
                                </p:cTn>
                              </p:par>
                              <p:par>
                                <p:cTn id="71" presetID="26" presetClass="entr" presetSubtype="0" fill="hold" nodeType="with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Effect transition="in" filter="wipe(down)">
                                      <p:cBhvr>
                                        <p:cTn id="73" dur="580">
                                          <p:stCondLst>
                                            <p:cond delay="0"/>
                                          </p:stCondLst>
                                        </p:cTn>
                                        <p:tgtEl>
                                          <p:spTgt spid="3">
                                            <p:txEl>
                                              <p:pRg st="3" end="3"/>
                                            </p:txEl>
                                          </p:spTgt>
                                        </p:tgtEl>
                                      </p:cBhvr>
                                    </p:animEffect>
                                    <p:anim calcmode="lin" valueType="num">
                                      <p:cBhvr>
                                        <p:cTn id="7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3" end="3"/>
                                            </p:txEl>
                                          </p:spTgt>
                                        </p:tgtEl>
                                      </p:cBhvr>
                                      <p:to x="100000" y="60000"/>
                                    </p:animScale>
                                    <p:animScale>
                                      <p:cBhvr>
                                        <p:cTn id="80" dur="166" decel="50000">
                                          <p:stCondLst>
                                            <p:cond delay="676"/>
                                          </p:stCondLst>
                                        </p:cTn>
                                        <p:tgtEl>
                                          <p:spTgt spid="3">
                                            <p:txEl>
                                              <p:pRg st="3" end="3"/>
                                            </p:txEl>
                                          </p:spTgt>
                                        </p:tgtEl>
                                      </p:cBhvr>
                                      <p:to x="100000" y="100000"/>
                                    </p:animScale>
                                    <p:animScale>
                                      <p:cBhvr>
                                        <p:cTn id="81" dur="26">
                                          <p:stCondLst>
                                            <p:cond delay="1312"/>
                                          </p:stCondLst>
                                        </p:cTn>
                                        <p:tgtEl>
                                          <p:spTgt spid="3">
                                            <p:txEl>
                                              <p:pRg st="3" end="3"/>
                                            </p:txEl>
                                          </p:spTgt>
                                        </p:tgtEl>
                                      </p:cBhvr>
                                      <p:to x="100000" y="80000"/>
                                    </p:animScale>
                                    <p:animScale>
                                      <p:cBhvr>
                                        <p:cTn id="82" dur="166" decel="50000">
                                          <p:stCondLst>
                                            <p:cond delay="1338"/>
                                          </p:stCondLst>
                                        </p:cTn>
                                        <p:tgtEl>
                                          <p:spTgt spid="3">
                                            <p:txEl>
                                              <p:pRg st="3" end="3"/>
                                            </p:txEl>
                                          </p:spTgt>
                                        </p:tgtEl>
                                      </p:cBhvr>
                                      <p:to x="100000" y="100000"/>
                                    </p:animScale>
                                    <p:animScale>
                                      <p:cBhvr>
                                        <p:cTn id="83" dur="26">
                                          <p:stCondLst>
                                            <p:cond delay="1642"/>
                                          </p:stCondLst>
                                        </p:cTn>
                                        <p:tgtEl>
                                          <p:spTgt spid="3">
                                            <p:txEl>
                                              <p:pRg st="3" end="3"/>
                                            </p:txEl>
                                          </p:spTgt>
                                        </p:tgtEl>
                                      </p:cBhvr>
                                      <p:to x="100000" y="90000"/>
                                    </p:animScale>
                                    <p:animScale>
                                      <p:cBhvr>
                                        <p:cTn id="84" dur="166" decel="50000">
                                          <p:stCondLst>
                                            <p:cond delay="1668"/>
                                          </p:stCondLst>
                                        </p:cTn>
                                        <p:tgtEl>
                                          <p:spTgt spid="3">
                                            <p:txEl>
                                              <p:pRg st="3" end="3"/>
                                            </p:txEl>
                                          </p:spTgt>
                                        </p:tgtEl>
                                      </p:cBhvr>
                                      <p:to x="100000" y="100000"/>
                                    </p:animScale>
                                    <p:animScale>
                                      <p:cBhvr>
                                        <p:cTn id="85" dur="26">
                                          <p:stCondLst>
                                            <p:cond delay="1808"/>
                                          </p:stCondLst>
                                        </p:cTn>
                                        <p:tgtEl>
                                          <p:spTgt spid="3">
                                            <p:txEl>
                                              <p:pRg st="3" end="3"/>
                                            </p:txEl>
                                          </p:spTgt>
                                        </p:tgtEl>
                                      </p:cBhvr>
                                      <p:to x="100000" y="95000"/>
                                    </p:animScale>
                                    <p:animScale>
                                      <p:cBhvr>
                                        <p:cTn id="86" dur="166" decel="50000">
                                          <p:stCondLst>
                                            <p:cond delay="1834"/>
                                          </p:stCondLst>
                                        </p:cTn>
                                        <p:tgtEl>
                                          <p:spTgt spid="3">
                                            <p:txEl>
                                              <p:pRg st="3" end="3"/>
                                            </p:txEl>
                                          </p:spTgt>
                                        </p:tgtEl>
                                      </p:cBhvr>
                                      <p:to x="100000" y="100000"/>
                                    </p:animScale>
                                  </p:childTnLst>
                                </p:cTn>
                              </p:par>
                              <p:par>
                                <p:cTn id="87" presetID="26" presetClass="entr" presetSubtype="0" fill="hold" nodeType="withEffect">
                                  <p:stCondLst>
                                    <p:cond delay="0"/>
                                  </p:stCondLst>
                                  <p:childTnLst>
                                    <p:set>
                                      <p:cBhvr>
                                        <p:cTn id="88" dur="1" fill="hold">
                                          <p:stCondLst>
                                            <p:cond delay="0"/>
                                          </p:stCondLst>
                                        </p:cTn>
                                        <p:tgtEl>
                                          <p:spTgt spid="3">
                                            <p:txEl>
                                              <p:pRg st="4" end="4"/>
                                            </p:txEl>
                                          </p:spTgt>
                                        </p:tgtEl>
                                        <p:attrNameLst>
                                          <p:attrName>style.visibility</p:attrName>
                                        </p:attrNameLst>
                                      </p:cBhvr>
                                      <p:to>
                                        <p:strVal val="visible"/>
                                      </p:to>
                                    </p:set>
                                    <p:animEffect transition="in" filter="wipe(down)">
                                      <p:cBhvr>
                                        <p:cTn id="89" dur="580">
                                          <p:stCondLst>
                                            <p:cond delay="0"/>
                                          </p:stCondLst>
                                        </p:cTn>
                                        <p:tgtEl>
                                          <p:spTgt spid="3">
                                            <p:txEl>
                                              <p:pRg st="4" end="4"/>
                                            </p:txEl>
                                          </p:spTgt>
                                        </p:tgtEl>
                                      </p:cBhvr>
                                    </p:animEffect>
                                    <p:anim calcmode="lin" valueType="num">
                                      <p:cBhvr>
                                        <p:cTn id="9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4" end="4"/>
                                            </p:txEl>
                                          </p:spTgt>
                                        </p:tgtEl>
                                      </p:cBhvr>
                                      <p:to x="100000" y="60000"/>
                                    </p:animScale>
                                    <p:animScale>
                                      <p:cBhvr>
                                        <p:cTn id="96" dur="166" decel="50000">
                                          <p:stCondLst>
                                            <p:cond delay="676"/>
                                          </p:stCondLst>
                                        </p:cTn>
                                        <p:tgtEl>
                                          <p:spTgt spid="3">
                                            <p:txEl>
                                              <p:pRg st="4" end="4"/>
                                            </p:txEl>
                                          </p:spTgt>
                                        </p:tgtEl>
                                      </p:cBhvr>
                                      <p:to x="100000" y="100000"/>
                                    </p:animScale>
                                    <p:animScale>
                                      <p:cBhvr>
                                        <p:cTn id="97" dur="26">
                                          <p:stCondLst>
                                            <p:cond delay="1312"/>
                                          </p:stCondLst>
                                        </p:cTn>
                                        <p:tgtEl>
                                          <p:spTgt spid="3">
                                            <p:txEl>
                                              <p:pRg st="4" end="4"/>
                                            </p:txEl>
                                          </p:spTgt>
                                        </p:tgtEl>
                                      </p:cBhvr>
                                      <p:to x="100000" y="80000"/>
                                    </p:animScale>
                                    <p:animScale>
                                      <p:cBhvr>
                                        <p:cTn id="98" dur="166" decel="50000">
                                          <p:stCondLst>
                                            <p:cond delay="1338"/>
                                          </p:stCondLst>
                                        </p:cTn>
                                        <p:tgtEl>
                                          <p:spTgt spid="3">
                                            <p:txEl>
                                              <p:pRg st="4" end="4"/>
                                            </p:txEl>
                                          </p:spTgt>
                                        </p:tgtEl>
                                      </p:cBhvr>
                                      <p:to x="100000" y="100000"/>
                                    </p:animScale>
                                    <p:animScale>
                                      <p:cBhvr>
                                        <p:cTn id="99" dur="26">
                                          <p:stCondLst>
                                            <p:cond delay="1642"/>
                                          </p:stCondLst>
                                        </p:cTn>
                                        <p:tgtEl>
                                          <p:spTgt spid="3">
                                            <p:txEl>
                                              <p:pRg st="4" end="4"/>
                                            </p:txEl>
                                          </p:spTgt>
                                        </p:tgtEl>
                                      </p:cBhvr>
                                      <p:to x="100000" y="90000"/>
                                    </p:animScale>
                                    <p:animScale>
                                      <p:cBhvr>
                                        <p:cTn id="100" dur="166" decel="50000">
                                          <p:stCondLst>
                                            <p:cond delay="1668"/>
                                          </p:stCondLst>
                                        </p:cTn>
                                        <p:tgtEl>
                                          <p:spTgt spid="3">
                                            <p:txEl>
                                              <p:pRg st="4" end="4"/>
                                            </p:txEl>
                                          </p:spTgt>
                                        </p:tgtEl>
                                      </p:cBhvr>
                                      <p:to x="100000" y="100000"/>
                                    </p:animScale>
                                    <p:animScale>
                                      <p:cBhvr>
                                        <p:cTn id="101" dur="26">
                                          <p:stCondLst>
                                            <p:cond delay="1808"/>
                                          </p:stCondLst>
                                        </p:cTn>
                                        <p:tgtEl>
                                          <p:spTgt spid="3">
                                            <p:txEl>
                                              <p:pRg st="4" end="4"/>
                                            </p:txEl>
                                          </p:spTgt>
                                        </p:tgtEl>
                                      </p:cBhvr>
                                      <p:to x="100000" y="95000"/>
                                    </p:animScale>
                                    <p:animScale>
                                      <p:cBhvr>
                                        <p:cTn id="10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3534" y="1935956"/>
            <a:ext cx="11908466" cy="4373525"/>
          </a:xfrm>
        </p:spPr>
        <p:txBody>
          <a:bodyPr/>
          <a:lstStyle/>
          <a:p>
            <a:pPr algn="ctr"/>
            <a:r>
              <a:rPr lang="ar-JO" sz="3200" dirty="0" smtClean="0"/>
              <a:t>يقع على اعلى نقطة في المفرق ويعود تاريخه للعصور الحجرية ,وهي قلعة آرامية تقع على طريق الملوك القديم الواصل بين دمشق والعقبة.</a:t>
            </a:r>
            <a:br>
              <a:rPr lang="ar-JO" sz="3200" dirty="0" smtClean="0"/>
            </a:br>
            <a:r>
              <a:rPr lang="ar-JO" sz="3200" dirty="0" smtClean="0"/>
              <a:t>وفي العصور اليونانية والنبطية والرومانية اتسع الموقع؛لاهمية وقوعه على الطريق ما بين جرش وبصرى الشام.</a:t>
            </a:r>
            <a:br>
              <a:rPr lang="ar-JO" sz="3200" dirty="0" smtClean="0"/>
            </a:br>
            <a:r>
              <a:rPr lang="ar-JO" sz="3200" dirty="0" smtClean="0"/>
              <a:t>وفي العصر العثماني بني سد كبير ووسعت البركة وبنيته قلعة على طريق الحج الشامي الى الشرق من القلعة الأموية ولا تزال قائمة حتى الآن.</a:t>
            </a:r>
            <a:endParaRPr lang="fr-CH" sz="3200" dirty="0"/>
          </a:p>
        </p:txBody>
      </p:sp>
      <p:sp>
        <p:nvSpPr>
          <p:cNvPr id="3" name="Subtitle 2"/>
          <p:cNvSpPr>
            <a:spLocks noGrp="1"/>
          </p:cNvSpPr>
          <p:nvPr>
            <p:ph type="subTitle" idx="1"/>
          </p:nvPr>
        </p:nvSpPr>
        <p:spPr>
          <a:xfrm>
            <a:off x="895060" y="467842"/>
            <a:ext cx="10842121" cy="1468114"/>
          </a:xfrm>
        </p:spPr>
        <p:txBody>
          <a:bodyPr>
            <a:noAutofit/>
          </a:bodyPr>
          <a:lstStyle/>
          <a:p>
            <a:pPr algn="ctr"/>
            <a:r>
              <a:rPr lang="ar-JO" sz="8800" dirty="0" smtClean="0">
                <a:latin typeface="Aldhabi" panose="01000000000000000000" pitchFamily="2" charset="-78"/>
                <a:cs typeface="Aldhabi" panose="01000000000000000000" pitchFamily="2" charset="-78"/>
              </a:rPr>
              <a:t>أولاً:قصر الفدين</a:t>
            </a:r>
            <a:endParaRPr lang="fr-CH" sz="88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19912225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sz="6000" dirty="0" smtClean="0"/>
              <a:t>وهذه صور لآثاره:</a:t>
            </a:r>
            <a:endParaRPr lang="fr-CH" sz="6000" dirty="0"/>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70345" y="2169042"/>
            <a:ext cx="4699591" cy="3537098"/>
          </a:xfrm>
        </p:spPr>
      </p:pic>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68633" y="2169042"/>
            <a:ext cx="4513365" cy="3537098"/>
          </a:xfrm>
        </p:spPr>
      </p:pic>
    </p:spTree>
    <p:extLst>
      <p:ext uri="{BB962C8B-B14F-4D97-AF65-F5344CB8AC3E}">
        <p14:creationId xmlns:p14="http://schemas.microsoft.com/office/powerpoint/2010/main" val="2471328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80">
                                          <p:stCondLst>
                                            <p:cond delay="0"/>
                                          </p:stCondLst>
                                        </p:cTn>
                                        <p:tgtEl>
                                          <p:spTgt spid="6"/>
                                        </p:tgtEl>
                                      </p:cBhvr>
                                    </p:animEffect>
                                    <p:anim calcmode="lin" valueType="num">
                                      <p:cBhvr>
                                        <p:cTn id="1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7" dur="26">
                                          <p:stCondLst>
                                            <p:cond delay="650"/>
                                          </p:stCondLst>
                                        </p:cTn>
                                        <p:tgtEl>
                                          <p:spTgt spid="6"/>
                                        </p:tgtEl>
                                      </p:cBhvr>
                                      <p:to x="100000" y="60000"/>
                                    </p:animScale>
                                    <p:animScale>
                                      <p:cBhvr>
                                        <p:cTn id="18" dur="166" decel="50000">
                                          <p:stCondLst>
                                            <p:cond delay="676"/>
                                          </p:stCondLst>
                                        </p:cTn>
                                        <p:tgtEl>
                                          <p:spTgt spid="6"/>
                                        </p:tgtEl>
                                      </p:cBhvr>
                                      <p:to x="100000" y="100000"/>
                                    </p:animScale>
                                    <p:animScale>
                                      <p:cBhvr>
                                        <p:cTn id="19" dur="26">
                                          <p:stCondLst>
                                            <p:cond delay="1312"/>
                                          </p:stCondLst>
                                        </p:cTn>
                                        <p:tgtEl>
                                          <p:spTgt spid="6"/>
                                        </p:tgtEl>
                                      </p:cBhvr>
                                      <p:to x="100000" y="80000"/>
                                    </p:animScale>
                                    <p:animScale>
                                      <p:cBhvr>
                                        <p:cTn id="20" dur="166" decel="50000">
                                          <p:stCondLst>
                                            <p:cond delay="1338"/>
                                          </p:stCondLst>
                                        </p:cTn>
                                        <p:tgtEl>
                                          <p:spTgt spid="6"/>
                                        </p:tgtEl>
                                      </p:cBhvr>
                                      <p:to x="100000" y="100000"/>
                                    </p:animScale>
                                    <p:animScale>
                                      <p:cBhvr>
                                        <p:cTn id="21" dur="26">
                                          <p:stCondLst>
                                            <p:cond delay="1642"/>
                                          </p:stCondLst>
                                        </p:cTn>
                                        <p:tgtEl>
                                          <p:spTgt spid="6"/>
                                        </p:tgtEl>
                                      </p:cBhvr>
                                      <p:to x="100000" y="90000"/>
                                    </p:animScale>
                                    <p:animScale>
                                      <p:cBhvr>
                                        <p:cTn id="22" dur="166" decel="50000">
                                          <p:stCondLst>
                                            <p:cond delay="1668"/>
                                          </p:stCondLst>
                                        </p:cTn>
                                        <p:tgtEl>
                                          <p:spTgt spid="6"/>
                                        </p:tgtEl>
                                      </p:cBhvr>
                                      <p:to x="100000" y="100000"/>
                                    </p:animScale>
                                    <p:animScale>
                                      <p:cBhvr>
                                        <p:cTn id="23" dur="26">
                                          <p:stCondLst>
                                            <p:cond delay="1808"/>
                                          </p:stCondLst>
                                        </p:cTn>
                                        <p:tgtEl>
                                          <p:spTgt spid="6"/>
                                        </p:tgtEl>
                                      </p:cBhvr>
                                      <p:to x="100000" y="95000"/>
                                    </p:animScale>
                                    <p:animScale>
                                      <p:cBhvr>
                                        <p:cTn id="24" dur="166" decel="50000">
                                          <p:stCondLst>
                                            <p:cond delay="1834"/>
                                          </p:stCondLst>
                                        </p:cTn>
                                        <p:tgtEl>
                                          <p:spTgt spid="6"/>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80">
                                          <p:stCondLst>
                                            <p:cond delay="0"/>
                                          </p:stCondLst>
                                        </p:cTn>
                                        <p:tgtEl>
                                          <p:spTgt spid="5"/>
                                        </p:tgtEl>
                                      </p:cBhvr>
                                    </p:animEffect>
                                    <p:anim calcmode="lin" valueType="num">
                                      <p:cBhvr>
                                        <p:cTn id="3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5" dur="26">
                                          <p:stCondLst>
                                            <p:cond delay="650"/>
                                          </p:stCondLst>
                                        </p:cTn>
                                        <p:tgtEl>
                                          <p:spTgt spid="5"/>
                                        </p:tgtEl>
                                      </p:cBhvr>
                                      <p:to x="100000" y="60000"/>
                                    </p:animScale>
                                    <p:animScale>
                                      <p:cBhvr>
                                        <p:cTn id="36" dur="166" decel="50000">
                                          <p:stCondLst>
                                            <p:cond delay="676"/>
                                          </p:stCondLst>
                                        </p:cTn>
                                        <p:tgtEl>
                                          <p:spTgt spid="5"/>
                                        </p:tgtEl>
                                      </p:cBhvr>
                                      <p:to x="100000" y="100000"/>
                                    </p:animScale>
                                    <p:animScale>
                                      <p:cBhvr>
                                        <p:cTn id="37" dur="26">
                                          <p:stCondLst>
                                            <p:cond delay="1312"/>
                                          </p:stCondLst>
                                        </p:cTn>
                                        <p:tgtEl>
                                          <p:spTgt spid="5"/>
                                        </p:tgtEl>
                                      </p:cBhvr>
                                      <p:to x="100000" y="80000"/>
                                    </p:animScale>
                                    <p:animScale>
                                      <p:cBhvr>
                                        <p:cTn id="38" dur="166" decel="50000">
                                          <p:stCondLst>
                                            <p:cond delay="1338"/>
                                          </p:stCondLst>
                                        </p:cTn>
                                        <p:tgtEl>
                                          <p:spTgt spid="5"/>
                                        </p:tgtEl>
                                      </p:cBhvr>
                                      <p:to x="100000" y="100000"/>
                                    </p:animScale>
                                    <p:animScale>
                                      <p:cBhvr>
                                        <p:cTn id="39" dur="26">
                                          <p:stCondLst>
                                            <p:cond delay="1642"/>
                                          </p:stCondLst>
                                        </p:cTn>
                                        <p:tgtEl>
                                          <p:spTgt spid="5"/>
                                        </p:tgtEl>
                                      </p:cBhvr>
                                      <p:to x="100000" y="90000"/>
                                    </p:animScale>
                                    <p:animScale>
                                      <p:cBhvr>
                                        <p:cTn id="40" dur="166" decel="50000">
                                          <p:stCondLst>
                                            <p:cond delay="1668"/>
                                          </p:stCondLst>
                                        </p:cTn>
                                        <p:tgtEl>
                                          <p:spTgt spid="5"/>
                                        </p:tgtEl>
                                      </p:cBhvr>
                                      <p:to x="100000" y="100000"/>
                                    </p:animScale>
                                    <p:animScale>
                                      <p:cBhvr>
                                        <p:cTn id="41" dur="26">
                                          <p:stCondLst>
                                            <p:cond delay="1808"/>
                                          </p:stCondLst>
                                        </p:cTn>
                                        <p:tgtEl>
                                          <p:spTgt spid="5"/>
                                        </p:tgtEl>
                                      </p:cBhvr>
                                      <p:to x="100000" y="95000"/>
                                    </p:animScale>
                                    <p:animScale>
                                      <p:cBhvr>
                                        <p:cTn id="42"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298" y="1984744"/>
            <a:ext cx="11681637" cy="4692503"/>
          </a:xfrm>
        </p:spPr>
        <p:txBody>
          <a:bodyPr/>
          <a:lstStyle/>
          <a:p>
            <a:pPr algn="ctr"/>
            <a:r>
              <a:rPr lang="ar-JO" sz="3200" dirty="0"/>
              <a:t>مدينة أثرية، </a:t>
            </a:r>
            <a:r>
              <a:rPr lang="ar-JO" sz="3200" dirty="0" smtClean="0"/>
              <a:t>تقع </a:t>
            </a:r>
            <a:r>
              <a:rPr lang="ar-JO" sz="3200" dirty="0"/>
              <a:t>على بعد 86 كم من العاصمة </a:t>
            </a:r>
            <a:r>
              <a:rPr lang="ar-JO" sz="3200" dirty="0" smtClean="0"/>
              <a:t> </a:t>
            </a:r>
            <a:r>
              <a:rPr lang="ar-JO" sz="3200" dirty="0">
                <a:hlinkClick r:id="rId2" tooltip="عمان (توضيح)"/>
              </a:rPr>
              <a:t>عمان</a:t>
            </a:r>
            <a:r>
              <a:rPr lang="ar-JO" sz="3200" dirty="0"/>
              <a:t> بالقرب من مدينة </a:t>
            </a:r>
            <a:r>
              <a:rPr lang="ar-JO" sz="3200" dirty="0">
                <a:hlinkClick r:id="rId3" tooltip="المفرق"/>
              </a:rPr>
              <a:t>المفرق</a:t>
            </a:r>
            <a:r>
              <a:rPr lang="ar-JO" sz="3200" dirty="0"/>
              <a:t> على مقربة من الحدود السورية الأردنية وهي تقع أقصى شمال الأردن وتتميز باروع البوابات الحجرية وهي تعرف باسم "الواحة السوداء" وذلك لما بها من أعداد كبيرة من الأحجار البركانية </a:t>
            </a:r>
            <a:r>
              <a:rPr lang="ar-JO" sz="3200" dirty="0" smtClean="0"/>
              <a:t>السوداء.</a:t>
            </a:r>
            <a:br>
              <a:rPr lang="ar-JO" sz="3200" dirty="0" smtClean="0"/>
            </a:br>
            <a:r>
              <a:rPr lang="ar-JO" sz="3200" dirty="0"/>
              <a:t/>
            </a:r>
            <a:br>
              <a:rPr lang="ar-JO" sz="3200" dirty="0"/>
            </a:br>
            <a:r>
              <a:rPr lang="ar-JO" sz="3200" dirty="0" smtClean="0"/>
              <a:t/>
            </a:r>
            <a:br>
              <a:rPr lang="ar-JO" sz="3200" dirty="0" smtClean="0"/>
            </a:br>
            <a:endParaRPr lang="fr-CH" sz="3200" dirty="0"/>
          </a:p>
        </p:txBody>
      </p:sp>
      <p:sp>
        <p:nvSpPr>
          <p:cNvPr id="3" name="Subtitle 2"/>
          <p:cNvSpPr>
            <a:spLocks noGrp="1"/>
          </p:cNvSpPr>
          <p:nvPr>
            <p:ph type="subTitle" idx="1"/>
          </p:nvPr>
        </p:nvSpPr>
        <p:spPr>
          <a:xfrm rot="10800000" flipV="1">
            <a:off x="838201" y="485775"/>
            <a:ext cx="10772399" cy="1325534"/>
          </a:xfrm>
        </p:spPr>
        <p:txBody>
          <a:bodyPr>
            <a:noAutofit/>
          </a:bodyPr>
          <a:lstStyle/>
          <a:p>
            <a:pPr algn="ctr"/>
            <a:r>
              <a:rPr lang="ar-JO" sz="9600" dirty="0" smtClean="0">
                <a:latin typeface="Aldhabi" panose="01000000000000000000" pitchFamily="2" charset="-78"/>
                <a:cs typeface="Aldhabi" panose="01000000000000000000" pitchFamily="2" charset="-78"/>
              </a:rPr>
              <a:t>ثانياً:أم الجمال</a:t>
            </a:r>
            <a:r>
              <a:rPr lang="ar-JO" sz="7200" dirty="0" smtClean="0">
                <a:latin typeface="Aldhabi" panose="01000000000000000000" pitchFamily="2" charset="-78"/>
                <a:cs typeface="Aldhabi" panose="01000000000000000000" pitchFamily="2" charset="-78"/>
              </a:rPr>
              <a:t>:</a:t>
            </a:r>
            <a:endParaRPr lang="fr-CH" sz="7200"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42361587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944" y="0"/>
            <a:ext cx="11865935" cy="7137992"/>
          </a:xfrm>
        </p:spPr>
        <p:txBody>
          <a:bodyPr/>
          <a:lstStyle/>
          <a:p>
            <a:pPr algn="ctr" rtl="1"/>
            <a:r>
              <a:rPr lang="ar-JO" sz="2800" dirty="0"/>
              <a:t>يرجع تاريخ هذه المدينة إلى العصر النبطي الروماني البيزنطي.‏ ‏ وقد بـُنيت هذه المدينة في إحدى مستوطنات النبطيين القديمة من الطوب البازلتي الأسود المدعم بقوالب مستطيلة من البازلت وازدهرت في القرن الأول قبل الميلاد</a:t>
            </a:r>
            <a:r>
              <a:rPr lang="ar-JO" sz="2800" dirty="0" smtClean="0"/>
              <a:t>.</a:t>
            </a:r>
            <a:br>
              <a:rPr lang="ar-JO" sz="2800" dirty="0" smtClean="0"/>
            </a:br>
            <a:r>
              <a:rPr lang="ar-JO" sz="2800" dirty="0" smtClean="0"/>
              <a:t/>
            </a:r>
            <a:br>
              <a:rPr lang="ar-JO" sz="2800" dirty="0" smtClean="0"/>
            </a:br>
            <a:r>
              <a:rPr lang="ar-JO" sz="2800" dirty="0"/>
              <a:t>يوجد في أم الجمال بقايا حصون حضنت في داخلها كنائس عديدة بين كبيرة وصغيرة واحواض ماء مسقوفة أو مكشوفة، فضلا عن بقايا موقع عسكري روماني.</a:t>
            </a:r>
            <a:br>
              <a:rPr lang="ar-JO" sz="2800" dirty="0"/>
            </a:br>
            <a:r>
              <a:rPr lang="ar-JO" sz="2800" dirty="0"/>
              <a:t>تزخر أم الجمال بأعداد كبيرة من أحواض المياه للاستخدام الخاص والعام لأن مدينة أم الجمال بعيدة عن مصادر المياه. وجد حديثا بعض القنوات لجر المياه من تحت الأرض يرجح أن سكان أم الجمال كانوا يحصلون على المياه عن طريق سحبها من أماكن بعيدة بواسطة هذه القنوات. ‏</a:t>
            </a:r>
            <a:br>
              <a:rPr lang="ar-JO" sz="2800" dirty="0"/>
            </a:br>
            <a:r>
              <a:rPr lang="ar-JO" sz="2800" dirty="0"/>
              <a:t>يوجد في أم الجمال آثار للكنائس البيزنطية ووجد في أم الجمال أيضا فسيفساء قديمة تمثل </a:t>
            </a:r>
            <a:r>
              <a:rPr lang="ar-JO" sz="2800" dirty="0">
                <a:hlinkClick r:id="rId2" tooltip="نهر الأردن"/>
              </a:rPr>
              <a:t>نهر الأردن</a:t>
            </a:r>
            <a:r>
              <a:rPr lang="ar-JO" sz="2800" dirty="0"/>
              <a:t> وعلى جانبيه المدن والقرى التي ورد ذكرها في الكتاب المقدس.</a:t>
            </a:r>
            <a:r>
              <a:rPr lang="ar-JO" sz="3200" dirty="0"/>
              <a:t/>
            </a:r>
            <a:br>
              <a:rPr lang="ar-JO" sz="3200" dirty="0"/>
            </a:br>
            <a:endParaRPr lang="fr-CH" sz="3200" dirty="0"/>
          </a:p>
        </p:txBody>
      </p:sp>
    </p:spTree>
    <p:extLst>
      <p:ext uri="{BB962C8B-B14F-4D97-AF65-F5344CB8AC3E}">
        <p14:creationId xmlns:p14="http://schemas.microsoft.com/office/powerpoint/2010/main" val="26646248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Quotable</Template>
  <TotalTime>108</TotalTime>
  <Words>270</Words>
  <Application>Microsoft Office PowerPoint</Application>
  <PresentationFormat>Widescreen</PresentationFormat>
  <Paragraphs>23</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Aldhabi</vt:lpstr>
      <vt:lpstr>Arial</vt:lpstr>
      <vt:lpstr>Calibri</vt:lpstr>
      <vt:lpstr>Century Gothic</vt:lpstr>
      <vt:lpstr>Tahoma</vt:lpstr>
      <vt:lpstr>Wingdings 2</vt:lpstr>
      <vt:lpstr>Quotable</vt:lpstr>
      <vt:lpstr>المفرق</vt:lpstr>
      <vt:lpstr>PowerPoint Presentation</vt:lpstr>
      <vt:lpstr>محافظة المفرق هي ثاني أكبر محافظات المملكة الأردنية الهاشمية من حيث المساحة، وثاني أقل كثافة السكانية 9.5 كم2. تقع في الشمال الشرقي تصل المملكة من الشرق الأقصى بالجمهورية العراقية عن طريق حدود الكرامة ومن الشمال بالجمهورية السورية عن طريق حدود جابر. كان اسمها سابقًا الفدين، وتحتوي على مناطق أثرية عديدة من أهمها أم الجمال. وهي ذات طبيعة صحراوية من الشرق غنيّة بالمياه الجوفية تمدّ المملكة بمحاصيل الخضروات والثروة الحيوانية. أمّا من الغرب فهي ذات طبيعة خصبة منتجة لزيت الزيتون. </vt:lpstr>
      <vt:lpstr>من أهم العشائر التي تسكنها قبيلة بني خالد وعشائر أهل الجبل (العظامات والمساعيد والشرفات والزبيد) وعشائر بني حسن وكان يسكنها بعض عشائر الزريقات ورحلوا أول الخمسينات إلى جرش </vt:lpstr>
      <vt:lpstr>المعالم الاثرية</vt:lpstr>
      <vt:lpstr>يقع على اعلى نقطة في المفرق ويعود تاريخه للعصور الحجرية ,وهي قلعة آرامية تقع على طريق الملوك القديم الواصل بين دمشق والعقبة. وفي العصور اليونانية والنبطية والرومانية اتسع الموقع؛لاهمية وقوعه على الطريق ما بين جرش وبصرى الشام. وفي العصر العثماني بني سد كبير ووسعت البركة وبنيته قلعة على طريق الحج الشامي الى الشرق من القلعة الأموية ولا تزال قائمة حتى الآن.</vt:lpstr>
      <vt:lpstr>وهذه صور لآثاره:</vt:lpstr>
      <vt:lpstr>مدينة أثرية، تقع على بعد 86 كم من العاصمة  عمان بالقرب من مدينة المفرق على مقربة من الحدود السورية الأردنية وهي تقع أقصى شمال الأردن وتتميز باروع البوابات الحجرية وهي تعرف باسم "الواحة السوداء" وذلك لما بها من أعداد كبيرة من الأحجار البركانية السوداء.   </vt:lpstr>
      <vt:lpstr>يرجع تاريخ هذه المدينة إلى العصر النبطي الروماني البيزنطي.‏ ‏ وقد بـُنيت هذه المدينة في إحدى مستوطنات النبطيين القديمة من الطوب البازلتي الأسود المدعم بقوالب مستطيلة من البازلت وازدهرت في القرن الأول قبل الميلاد.  يوجد في أم الجمال بقايا حصون حضنت في داخلها كنائس عديدة بين كبيرة وصغيرة واحواض ماء مسقوفة أو مكشوفة، فضلا عن بقايا موقع عسكري روماني. تزخر أم الجمال بأعداد كبيرة من أحواض المياه للاستخدام الخاص والعام لأن مدينة أم الجمال بعيدة عن مصادر المياه. وجد حديثا بعض القنوات لجر المياه من تحت الأرض يرجح أن سكان أم الجمال كانوا يحصلون على المياه عن طريق سحبها من أماكن بعيدة بواسطة هذه القنوات. ‏ يوجد في أم الجمال آثار للكنائس البيزنطية ووجد في أم الجمال أيضا فسيفساء قديمة تمثل نهر الأردن وعلى جانبيه المدن والقرى التي ورد ذكرها في الكتاب المقدس. </vt:lpstr>
      <vt:lpstr>PowerPoint Presentation</vt:lpstr>
      <vt:lpstr>PowerPoint Presentation</vt:lpstr>
      <vt:lpstr>تقع الى الغرب الجنوبي من محافظة المفرق، وكان للموقع أهمية في فترات الحكم الهلنستي و الروماني والنبطية. وفيها اقدم الكنائس في العالم وهي: كنيسة القديس جورجيوس . ووضعت رحاب ضمن الخارطة السياحية الثقافية.   </vt:lpstr>
      <vt:lpstr>PowerPoint Presentation</vt:lpstr>
      <vt:lpstr>من المعالم الطبيعية.وهي شجرة معمرة ضخمة يعتقد ان الرسول صلى الله عليه وسلم استظل بها أثناء قدومه الى بصرى الشام للتجارة.    </vt:lpstr>
      <vt:lpstr>PowerPoint Presentation</vt:lpstr>
      <vt:lpstr>يوجد بالمفرق ايضاً؛جامعة آل البيت التي تأسست عام 1993</vt:lpstr>
      <vt:lpstr>PowerPoint Presentation</vt:lpstr>
      <vt:lpstr>عمل الطالبتان: هيفاء خريس و رزان العمري</vt:lpstr>
    </vt:vector>
  </TitlesOfParts>
  <Company>ICRC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المفرق</dc:title>
  <dc:creator>Thabet Khreis</dc:creator>
  <cp:lastModifiedBy>Thabet Khreis</cp:lastModifiedBy>
  <cp:revision>24</cp:revision>
  <dcterms:created xsi:type="dcterms:W3CDTF">2017-05-09T19:01:31Z</dcterms:created>
  <dcterms:modified xsi:type="dcterms:W3CDTF">2017-05-09T20:49:56Z</dcterms:modified>
</cp:coreProperties>
</file>