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2"/>
  </p:notesMasterIdLst>
  <p:sldIdLst>
    <p:sldId id="256" r:id="rId2"/>
    <p:sldId id="258" r:id="rId3"/>
    <p:sldId id="259" r:id="rId4"/>
    <p:sldId id="257" r:id="rId5"/>
    <p:sldId id="260" r:id="rId6"/>
    <p:sldId id="261" r:id="rId7"/>
    <p:sldId id="262" r:id="rId8"/>
    <p:sldId id="263" r:id="rId9"/>
    <p:sldId id="264" r:id="rId10"/>
    <p:sldId id="265" r:id="rId1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aximized" horzBarState="maximized">
    <p:restoredLeft sz="84380"/>
    <p:restoredTop sz="94660"/>
  </p:normalViewPr>
  <p:slideViewPr>
    <p:cSldViewPr>
      <p:cViewPr>
        <p:scale>
          <a:sx n="90" d="100"/>
          <a:sy n="90" d="100"/>
        </p:scale>
        <p:origin x="-130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8F8A249-DB97-46C7-AA6E-4A512A145456}" type="datetimeFigureOut">
              <a:rPr lang="he-IL" smtClean="0"/>
              <a:pPr/>
              <a:t>כ"ז/אדר ב/תשע"ו</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856FFE0-2595-4F8E-805E-9D6A1D7F84C8}" type="slidenum">
              <a:rPr lang="he-IL" smtClean="0"/>
              <a:pPr/>
              <a:t>‹#›</a:t>
            </a:fld>
            <a:endParaRPr lang="he-IL"/>
          </a:p>
        </p:txBody>
      </p:sp>
    </p:spTree>
    <p:extLst>
      <p:ext uri="{BB962C8B-B14F-4D97-AF65-F5344CB8AC3E}">
        <p14:creationId xmlns:p14="http://schemas.microsoft.com/office/powerpoint/2010/main" val="49717875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856FFE0-2595-4F8E-805E-9D6A1D7F84C8}" type="slidenum">
              <a:rPr lang="he-IL" smtClean="0"/>
              <a:pPr/>
              <a:t>4</a:t>
            </a:fld>
            <a:endParaRPr lang="he-IL"/>
          </a:p>
        </p:txBody>
      </p:sp>
    </p:spTree>
    <p:extLst>
      <p:ext uri="{BB962C8B-B14F-4D97-AF65-F5344CB8AC3E}">
        <p14:creationId xmlns:p14="http://schemas.microsoft.com/office/powerpoint/2010/main" val="1318270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he-IL"/>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he-IL"/>
          </a:p>
        </p:txBody>
      </p:sp>
      <p:sp>
        <p:nvSpPr>
          <p:cNvPr id="4" name="عنصر نائب للتاريخ 3"/>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3820640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he-IL"/>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تاريخ 3"/>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622147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he-IL"/>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تاريخ 3"/>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232210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he-IL"/>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تاريخ 3"/>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328341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he-IL"/>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5" name="عنصر نائب للتذييل 4"/>
          <p:cNvSpPr>
            <a:spLocks noGrp="1"/>
          </p:cNvSpPr>
          <p:nvPr>
            <p:ph type="ftr" sz="quarter" idx="11"/>
          </p:nvPr>
        </p:nvSpPr>
        <p:spPr/>
        <p:txBody>
          <a:bodyPr/>
          <a:lstStyle/>
          <a:p>
            <a:endParaRPr lang="he-IL"/>
          </a:p>
        </p:txBody>
      </p:sp>
      <p:sp>
        <p:nvSpPr>
          <p:cNvPr id="6" name="عنصر نائب لرقم الشريحة 5"/>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3343985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he-IL"/>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5" name="عنصر نائب للتاريخ 4"/>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6" name="عنصر نائب للتذييل 5"/>
          <p:cNvSpPr>
            <a:spLocks noGrp="1"/>
          </p:cNvSpPr>
          <p:nvPr>
            <p:ph type="ftr" sz="quarter" idx="11"/>
          </p:nvPr>
        </p:nvSpPr>
        <p:spPr/>
        <p:txBody>
          <a:bodyPr/>
          <a:lstStyle/>
          <a:p>
            <a:endParaRPr lang="he-IL"/>
          </a:p>
        </p:txBody>
      </p:sp>
      <p:sp>
        <p:nvSpPr>
          <p:cNvPr id="7" name="عنصر نائب لرقم الشريحة 6"/>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3011795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he-IL"/>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7" name="عنصر نائب للتاريخ 6"/>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8" name="عنصر نائب للتذييل 7"/>
          <p:cNvSpPr>
            <a:spLocks noGrp="1"/>
          </p:cNvSpPr>
          <p:nvPr>
            <p:ph type="ftr" sz="quarter" idx="11"/>
          </p:nvPr>
        </p:nvSpPr>
        <p:spPr/>
        <p:txBody>
          <a:bodyPr/>
          <a:lstStyle/>
          <a:p>
            <a:endParaRPr lang="he-IL"/>
          </a:p>
        </p:txBody>
      </p:sp>
      <p:sp>
        <p:nvSpPr>
          <p:cNvPr id="9" name="عنصر نائب لرقم الشريحة 8"/>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2817658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he-IL"/>
          </a:p>
        </p:txBody>
      </p:sp>
      <p:sp>
        <p:nvSpPr>
          <p:cNvPr id="3" name="عنصر نائب للتاريخ 2"/>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4" name="عنصر نائب للتذييل 3"/>
          <p:cNvSpPr>
            <a:spLocks noGrp="1"/>
          </p:cNvSpPr>
          <p:nvPr>
            <p:ph type="ftr" sz="quarter" idx="11"/>
          </p:nvPr>
        </p:nvSpPr>
        <p:spPr/>
        <p:txBody>
          <a:bodyPr/>
          <a:lstStyle/>
          <a:p>
            <a:endParaRPr lang="he-IL"/>
          </a:p>
        </p:txBody>
      </p:sp>
      <p:sp>
        <p:nvSpPr>
          <p:cNvPr id="5" name="عنصر نائب لرقم الشريحة 4"/>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2540585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3" name="عنصر نائب للتذييل 2"/>
          <p:cNvSpPr>
            <a:spLocks noGrp="1"/>
          </p:cNvSpPr>
          <p:nvPr>
            <p:ph type="ftr" sz="quarter" idx="11"/>
          </p:nvPr>
        </p:nvSpPr>
        <p:spPr/>
        <p:txBody>
          <a:bodyPr/>
          <a:lstStyle/>
          <a:p>
            <a:endParaRPr lang="he-IL"/>
          </a:p>
        </p:txBody>
      </p:sp>
      <p:sp>
        <p:nvSpPr>
          <p:cNvPr id="4" name="عنصر نائب لرقم الشريحة 3"/>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246355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he-IL"/>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6" name="عنصر نائب للتذييل 5"/>
          <p:cNvSpPr>
            <a:spLocks noGrp="1"/>
          </p:cNvSpPr>
          <p:nvPr>
            <p:ph type="ftr" sz="quarter" idx="11"/>
          </p:nvPr>
        </p:nvSpPr>
        <p:spPr/>
        <p:txBody>
          <a:bodyPr/>
          <a:lstStyle/>
          <a:p>
            <a:endParaRPr lang="he-IL"/>
          </a:p>
        </p:txBody>
      </p:sp>
      <p:sp>
        <p:nvSpPr>
          <p:cNvPr id="7" name="عنصر نائب لرقم الشريحة 6"/>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49209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he-IL"/>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he-IL"/>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8721F96-8EB5-4E35-9785-407636F44651}" type="datetimeFigureOut">
              <a:rPr lang="he-IL" smtClean="0"/>
              <a:pPr/>
              <a:t>כ"ז/אדר ב/תשע"ו</a:t>
            </a:fld>
            <a:endParaRPr lang="he-IL"/>
          </a:p>
        </p:txBody>
      </p:sp>
      <p:sp>
        <p:nvSpPr>
          <p:cNvPr id="6" name="عنصر نائب للتذييل 5"/>
          <p:cNvSpPr>
            <a:spLocks noGrp="1"/>
          </p:cNvSpPr>
          <p:nvPr>
            <p:ph type="ftr" sz="quarter" idx="11"/>
          </p:nvPr>
        </p:nvSpPr>
        <p:spPr/>
        <p:txBody>
          <a:bodyPr/>
          <a:lstStyle/>
          <a:p>
            <a:endParaRPr lang="he-IL"/>
          </a:p>
        </p:txBody>
      </p:sp>
      <p:sp>
        <p:nvSpPr>
          <p:cNvPr id="7" name="عنصر نائب لرقم الشريحة 6"/>
          <p:cNvSpPr>
            <a:spLocks noGrp="1"/>
          </p:cNvSpPr>
          <p:nvPr>
            <p:ph type="sldNum" sz="quarter" idx="12"/>
          </p:nvPr>
        </p:nvSpPr>
        <p:spPr/>
        <p:txBody>
          <a:bodyPr/>
          <a:lstStyle/>
          <a:p>
            <a:fld id="{3456015E-C8AF-42BB-97B0-DF0F5794275E}" type="slidenum">
              <a:rPr lang="he-IL" smtClean="0"/>
              <a:pPr/>
              <a:t>‹#›</a:t>
            </a:fld>
            <a:endParaRPr lang="he-IL"/>
          </a:p>
        </p:txBody>
      </p:sp>
    </p:spTree>
    <p:extLst>
      <p:ext uri="{BB962C8B-B14F-4D97-AF65-F5344CB8AC3E}">
        <p14:creationId xmlns:p14="http://schemas.microsoft.com/office/powerpoint/2010/main" val="239716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he-IL"/>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8721F96-8EB5-4E35-9785-407636F44651}" type="datetimeFigureOut">
              <a:rPr lang="he-IL" smtClean="0"/>
              <a:pPr/>
              <a:t>כ"ז/אדר ב/תשע"ו</a:t>
            </a:fld>
            <a:endParaRPr lang="he-IL"/>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456015E-C8AF-42BB-97B0-DF0F5794275E}" type="slidenum">
              <a:rPr lang="he-IL" smtClean="0"/>
              <a:pPr/>
              <a:t>‹#›</a:t>
            </a:fld>
            <a:endParaRPr lang="he-IL"/>
          </a:p>
        </p:txBody>
      </p:sp>
    </p:spTree>
    <p:extLst>
      <p:ext uri="{BB962C8B-B14F-4D97-AF65-F5344CB8AC3E}">
        <p14:creationId xmlns:p14="http://schemas.microsoft.com/office/powerpoint/2010/main" val="153794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adinahx.com/showthread.php?t=7937"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madinahx.com/showthread.php?t=793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madinahx.com/showthread.php?t=793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09207" y="1700808"/>
            <a:ext cx="7560840" cy="4104456"/>
          </a:xfrm>
        </p:spPr>
        <p:txBody>
          <a:bodyPr>
            <a:noAutofit/>
          </a:bodyPr>
          <a:lstStyle/>
          <a:p>
            <a:pPr algn="r"/>
            <a:r>
              <a:rPr lang="ar-SA" sz="2800" b="1" i="0" dirty="0" smtClean="0">
                <a:solidFill>
                  <a:schemeClr val="bg1"/>
                </a:solidFill>
                <a:effectLst/>
                <a:latin typeface="Verdana"/>
              </a:rPr>
              <a:t>المضاف والمضاف إليه</a:t>
            </a:r>
            <a:br>
              <a:rPr lang="ar-SA" sz="2800" b="1" i="0" dirty="0" smtClean="0">
                <a:solidFill>
                  <a:schemeClr val="bg1"/>
                </a:solidFill>
                <a:effectLst/>
                <a:latin typeface="Verdana"/>
              </a:rPr>
            </a:br>
            <a:r>
              <a:rPr lang="ar-SA" sz="2800" b="1" i="0" dirty="0" smtClean="0">
                <a:solidFill>
                  <a:schemeClr val="bg1"/>
                </a:solidFill>
                <a:effectLst/>
                <a:latin typeface="Verdana"/>
              </a:rPr>
              <a:t/>
            </a:r>
            <a:br>
              <a:rPr lang="ar-SA" sz="2800" b="1" i="0" dirty="0" smtClean="0">
                <a:solidFill>
                  <a:schemeClr val="bg1"/>
                </a:solidFill>
                <a:effectLst/>
                <a:latin typeface="Verdana"/>
              </a:rPr>
            </a:br>
            <a:r>
              <a:rPr lang="ar-SA" sz="2800" b="1" i="0" dirty="0" smtClean="0">
                <a:solidFill>
                  <a:schemeClr val="bg1"/>
                </a:solidFill>
                <a:effectLst/>
                <a:latin typeface="Verdana"/>
              </a:rPr>
              <a:t>التركيب الإضافي في اللغة العربية هو المكون من : مضاف ومضاف إليه .</a:t>
            </a:r>
            <a:br>
              <a:rPr lang="ar-SA" sz="2800" b="1" i="0" dirty="0" smtClean="0">
                <a:solidFill>
                  <a:schemeClr val="bg1"/>
                </a:solidFill>
                <a:effectLst/>
                <a:latin typeface="Verdana"/>
              </a:rPr>
            </a:br>
            <a:r>
              <a:rPr lang="ar-SA" sz="2800" b="1" i="0" dirty="0" smtClean="0">
                <a:solidFill>
                  <a:schemeClr val="bg1"/>
                </a:solidFill>
                <a:effectLst/>
                <a:latin typeface="Verdana"/>
              </a:rPr>
              <a:t/>
            </a:r>
            <a:br>
              <a:rPr lang="ar-SA" sz="2800" b="1" i="0" dirty="0" smtClean="0">
                <a:solidFill>
                  <a:schemeClr val="bg1"/>
                </a:solidFill>
                <a:effectLst/>
                <a:latin typeface="Verdana"/>
              </a:rPr>
            </a:br>
            <a:r>
              <a:rPr lang="ar-SA" sz="2800" b="1" i="0" dirty="0" smtClean="0">
                <a:solidFill>
                  <a:schemeClr val="bg1"/>
                </a:solidFill>
                <a:effectLst/>
                <a:latin typeface="Verdana"/>
              </a:rPr>
              <a:t>الجزء الأول هو المضاف ويليه مباشرة الجزء الثاني وهو المضاف إليه ، وليس بينهما أي فاصل .</a:t>
            </a:r>
            <a:br>
              <a:rPr lang="ar-SA" sz="2800" b="1" i="0" dirty="0" smtClean="0">
                <a:solidFill>
                  <a:schemeClr val="bg1"/>
                </a:solidFill>
                <a:effectLst/>
                <a:latin typeface="Verdana"/>
              </a:rPr>
            </a:br>
            <a:r>
              <a:rPr lang="ar-SA" sz="2800" b="1" i="0" dirty="0" smtClean="0">
                <a:solidFill>
                  <a:schemeClr val="bg1"/>
                </a:solidFill>
                <a:effectLst/>
                <a:latin typeface="Verdana"/>
              </a:rPr>
              <a:t/>
            </a:r>
            <a:br>
              <a:rPr lang="ar-SA" sz="2800" b="1" i="0" dirty="0" smtClean="0">
                <a:solidFill>
                  <a:schemeClr val="bg1"/>
                </a:solidFill>
                <a:effectLst/>
                <a:latin typeface="Verdana"/>
              </a:rPr>
            </a:br>
            <a:r>
              <a:rPr lang="ar-SA" sz="2800" b="1" i="0" dirty="0" smtClean="0">
                <a:solidFill>
                  <a:schemeClr val="bg1"/>
                </a:solidFill>
                <a:effectLst/>
                <a:latin typeface="Verdana"/>
              </a:rPr>
              <a:t>ويكون هذا التركيب داخل جملة مفيدة فعلية أو اسمية .</a:t>
            </a:r>
            <a:endParaRPr lang="he-IL" sz="2800" b="1" dirty="0">
              <a:solidFill>
                <a:schemeClr val="bg1"/>
              </a:solidFill>
            </a:endParaRPr>
          </a:p>
        </p:txBody>
      </p:sp>
      <p:sp>
        <p:nvSpPr>
          <p:cNvPr id="5" name="مستطيل 4"/>
          <p:cNvSpPr/>
          <p:nvPr/>
        </p:nvSpPr>
        <p:spPr>
          <a:xfrm>
            <a:off x="2987824" y="375047"/>
            <a:ext cx="5307863"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المُضاف والمضاف اليهِ</a:t>
            </a:r>
            <a:endParaRPr lang="ar-SA"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2050" name="Picture 2" descr="http://www.glittergraphicsnow.com/uploads/posts/2013-01/1357295814.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544" y="620688"/>
            <a:ext cx="2664296"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137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332656"/>
            <a:ext cx="8064896" cy="5544616"/>
          </a:xfrm>
        </p:spPr>
        <p:txBody>
          <a:bodyPr>
            <a:normAutofit/>
          </a:bodyPr>
          <a:lstStyle/>
          <a:p>
            <a:pPr algn="r"/>
            <a:r>
              <a:rPr lang="ar-SA" sz="2800" b="1" i="1" u="sng" dirty="0" smtClean="0">
                <a:solidFill>
                  <a:srgbClr val="C00000"/>
                </a:solidFill>
                <a:ea typeface="Times New Roman"/>
              </a:rPr>
              <a:t>أعرب</a:t>
            </a:r>
            <a:r>
              <a:rPr lang="ar-JO" sz="2800" b="1" i="1" u="sng" dirty="0" smtClean="0">
                <a:solidFill>
                  <a:srgbClr val="C00000"/>
                </a:solidFill>
                <a:ea typeface="Times New Roman"/>
              </a:rPr>
              <a:t>ي</a:t>
            </a:r>
            <a:r>
              <a:rPr lang="ar-SA" sz="2800" b="1" i="1" u="sng" dirty="0" smtClean="0">
                <a:solidFill>
                  <a:srgbClr val="C00000"/>
                </a:solidFill>
                <a:ea typeface="Times New Roman"/>
              </a:rPr>
              <a:t> </a:t>
            </a:r>
            <a:r>
              <a:rPr lang="ar-SA" sz="2800" b="1" i="1" u="sng" dirty="0">
                <a:solidFill>
                  <a:srgbClr val="C00000"/>
                </a:solidFill>
                <a:ea typeface="Times New Roman"/>
              </a:rPr>
              <a:t>ما يلي</a:t>
            </a:r>
            <a:r>
              <a:rPr lang="en-US" sz="2800" b="1" i="1" u="sng" dirty="0" smtClean="0">
                <a:solidFill>
                  <a:srgbClr val="C00000"/>
                </a:solidFill>
                <a:effectLst/>
                <a:latin typeface="Times New Roman"/>
                <a:ea typeface="Times New Roman"/>
              </a:rPr>
              <a:t>:-</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ar-SA" sz="2800" b="1" dirty="0">
                <a:solidFill>
                  <a:schemeClr val="bg1"/>
                </a:solidFill>
                <a:ea typeface="Times New Roman"/>
              </a:rPr>
              <a:t>صورُ القصةِ جميلة ُ الألوانٍ</a:t>
            </a:r>
            <a:r>
              <a:rPr lang="en-US" sz="2800" b="1" dirty="0" smtClean="0">
                <a:solidFill>
                  <a:schemeClr val="bg1"/>
                </a:solidFill>
                <a:effectLst/>
                <a:latin typeface="Times New Roman"/>
                <a:ea typeface="Times New Roman"/>
              </a:rPr>
              <a:t>.</a:t>
            </a:r>
            <a:br>
              <a:rPr lang="en-US" sz="2800" b="1" dirty="0" smtClean="0">
                <a:solidFill>
                  <a:schemeClr val="bg1"/>
                </a:solidFill>
                <a:effectLst/>
                <a:latin typeface="Times New Roman"/>
                <a:ea typeface="Times New Roman"/>
              </a:rPr>
            </a:br>
            <a:r>
              <a:rPr lang="en-US" sz="2800" b="1" dirty="0">
                <a:solidFill>
                  <a:schemeClr val="bg1"/>
                </a:solidFill>
                <a:latin typeface="Times New Roman"/>
                <a:ea typeface="Times New Roman"/>
              </a:rPr>
              <a:t/>
            </a:r>
            <a:br>
              <a:rPr lang="en-US" sz="2800" b="1" dirty="0">
                <a:solidFill>
                  <a:schemeClr val="bg1"/>
                </a:solidFill>
                <a:latin typeface="Times New Roman"/>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ar-SA" sz="2800" b="1" dirty="0">
                <a:solidFill>
                  <a:schemeClr val="tx1"/>
                </a:solidFill>
                <a:ea typeface="Times New Roman"/>
              </a:rPr>
              <a:t>قرأ َ هشامُ أسماءَ الناجحين في آخرِ العامِ</a:t>
            </a:r>
            <a:r>
              <a:rPr lang="en-US" sz="2800" b="1" dirty="0" smtClean="0">
                <a:solidFill>
                  <a:schemeClr val="tx1"/>
                </a:solidFill>
                <a:effectLst/>
                <a:latin typeface="Times New Roman"/>
                <a:ea typeface="Times New Roman"/>
              </a:rPr>
              <a:t> </a:t>
            </a:r>
            <a:r>
              <a:rPr lang="en-US" sz="2800" b="1" dirty="0" smtClean="0">
                <a:solidFill>
                  <a:srgbClr val="00B0F0"/>
                </a:solidFill>
                <a:effectLst/>
                <a:latin typeface="Times New Roman"/>
                <a:ea typeface="Times New Roman"/>
              </a:rPr>
              <a:t>.</a:t>
            </a:r>
            <a:r>
              <a:rPr lang="en-US" sz="2800" b="1" dirty="0" smtClean="0">
                <a:solidFill>
                  <a:srgbClr val="00B0F0"/>
                </a:solidFill>
                <a:effectLst/>
                <a:latin typeface="Arial"/>
                <a:ea typeface="Times New Roman"/>
              </a:rPr>
              <a:t/>
            </a:r>
            <a:br>
              <a:rPr lang="en-US" sz="2800" b="1" dirty="0" smtClean="0">
                <a:solidFill>
                  <a:srgbClr val="00B0F0"/>
                </a:solidFill>
                <a:effectLst/>
                <a:latin typeface="Arial"/>
                <a:ea typeface="Times New Roman"/>
              </a:rPr>
            </a:br>
            <a:r>
              <a:rPr lang="en-US" sz="2800" b="1" dirty="0" smtClean="0">
                <a:solidFill>
                  <a:srgbClr val="00B0F0"/>
                </a:solidFill>
                <a:effectLst/>
                <a:latin typeface="Arial"/>
                <a:ea typeface="Times New Roman"/>
              </a:rPr>
              <a:t/>
            </a:r>
            <a:br>
              <a:rPr lang="en-US" sz="2800" b="1" dirty="0" smtClean="0">
                <a:solidFill>
                  <a:srgbClr val="00B0F0"/>
                </a:solidFill>
                <a:effectLst/>
                <a:latin typeface="Arial"/>
                <a:ea typeface="Times New Roman"/>
              </a:rPr>
            </a:br>
            <a:endParaRPr lang="he-IL" sz="2800" dirty="0">
              <a:solidFill>
                <a:srgbClr val="00B0F0"/>
              </a:solidFill>
            </a:endParaRPr>
          </a:p>
        </p:txBody>
      </p:sp>
      <p:pic>
        <p:nvPicPr>
          <p:cNvPr id="1028" name="Picture 4" descr="http://diablesse280568.d.i.pic.centerblog.net/taur8hkh.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780928"/>
            <a:ext cx="2736304"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8504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620688"/>
            <a:ext cx="8229600" cy="5616624"/>
          </a:xfrm>
        </p:spPr>
        <p:txBody>
          <a:bodyPr>
            <a:normAutofit/>
          </a:bodyPr>
          <a:lstStyle/>
          <a:p>
            <a:pPr algn="r"/>
            <a:r>
              <a:rPr lang="ar-JO" sz="2800" b="1" i="0" dirty="0" smtClean="0">
                <a:solidFill>
                  <a:schemeClr val="tx1">
                    <a:lumMod val="95000"/>
                  </a:schemeClr>
                </a:solidFill>
                <a:effectLst/>
                <a:latin typeface="Verdana"/>
              </a:rPr>
              <a:t> </a:t>
            </a:r>
            <a:r>
              <a:rPr lang="ar-SA" sz="2800" b="1" i="0" dirty="0" smtClean="0">
                <a:solidFill>
                  <a:schemeClr val="tx1">
                    <a:lumMod val="95000"/>
                  </a:schemeClr>
                </a:solidFill>
                <a:effectLst/>
                <a:latin typeface="Verdana"/>
              </a:rPr>
              <a:t/>
            </a:r>
            <a:br>
              <a:rPr lang="ar-SA" sz="2800" b="1" i="0" dirty="0" smtClean="0">
                <a:solidFill>
                  <a:schemeClr val="tx1">
                    <a:lumMod val="95000"/>
                  </a:schemeClr>
                </a:solidFill>
                <a:effectLst/>
                <a:latin typeface="Verdana"/>
              </a:rPr>
            </a:br>
            <a:r>
              <a:rPr lang="ar-SA" sz="2800" b="1" i="0" dirty="0" smtClean="0">
                <a:solidFill>
                  <a:schemeClr val="tx1">
                    <a:lumMod val="95000"/>
                  </a:schemeClr>
                </a:solidFill>
                <a:effectLst/>
                <a:latin typeface="Verdana"/>
              </a:rPr>
              <a:t/>
            </a:r>
            <a:br>
              <a:rPr lang="ar-SA" sz="2800" b="1" i="0" dirty="0" smtClean="0">
                <a:solidFill>
                  <a:schemeClr val="tx1">
                    <a:lumMod val="95000"/>
                  </a:schemeClr>
                </a:solidFill>
                <a:effectLst/>
                <a:latin typeface="Verdana"/>
              </a:rPr>
            </a:br>
            <a:r>
              <a:rPr lang="ar-SA" sz="2800" b="1" i="0" dirty="0" smtClean="0">
                <a:solidFill>
                  <a:schemeClr val="tx1">
                    <a:lumMod val="95000"/>
                  </a:schemeClr>
                </a:solidFill>
                <a:effectLst/>
                <a:latin typeface="Verdana"/>
              </a:rPr>
              <a:t>*****الإضافة خاصة بالأسماء فقط ، فالحرف لا يكون مضافًا ولا مضافًا إليه ، والفعل كذلك لا يُضاف ولا يُضاف إليه .</a:t>
            </a:r>
            <a:br>
              <a:rPr lang="ar-SA" sz="2800" b="1" i="0" dirty="0" smtClean="0">
                <a:solidFill>
                  <a:schemeClr val="tx1">
                    <a:lumMod val="95000"/>
                  </a:schemeClr>
                </a:solidFill>
                <a:effectLst/>
                <a:latin typeface="Verdana"/>
              </a:rPr>
            </a:br>
            <a:r>
              <a:rPr lang="ar-SA" sz="2800" b="1" i="0" dirty="0" smtClean="0">
                <a:solidFill>
                  <a:schemeClr val="tx1">
                    <a:lumMod val="95000"/>
                  </a:schemeClr>
                </a:solidFill>
                <a:effectLst/>
                <a:latin typeface="Verdana"/>
              </a:rPr>
              <a:t/>
            </a:r>
            <a:br>
              <a:rPr lang="ar-SA" sz="2800" b="1" i="0" dirty="0" smtClean="0">
                <a:solidFill>
                  <a:schemeClr val="tx1">
                    <a:lumMod val="95000"/>
                  </a:schemeClr>
                </a:solidFill>
                <a:effectLst/>
                <a:latin typeface="Verdana"/>
              </a:rPr>
            </a:br>
            <a:r>
              <a:rPr lang="ar-SA" sz="2800" b="1" i="0" dirty="0" smtClean="0">
                <a:solidFill>
                  <a:schemeClr val="tx1">
                    <a:lumMod val="95000"/>
                  </a:schemeClr>
                </a:solidFill>
                <a:effectLst/>
                <a:latin typeface="Verdana"/>
              </a:rPr>
              <a:t>فالإضافة من اسم إلى اسم ليس بينهما أي فاصل .</a:t>
            </a:r>
            <a:endParaRPr lang="he-IL" sz="2800" b="1" dirty="0">
              <a:solidFill>
                <a:schemeClr val="tx1">
                  <a:lumMod val="95000"/>
                </a:schemeClr>
              </a:solidFill>
            </a:endParaRPr>
          </a:p>
        </p:txBody>
      </p:sp>
    </p:spTree>
    <p:extLst>
      <p:ext uri="{BB962C8B-B14F-4D97-AF65-F5344CB8AC3E}">
        <p14:creationId xmlns:p14="http://schemas.microsoft.com/office/powerpoint/2010/main" val="4245431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332656"/>
            <a:ext cx="8229600" cy="5832648"/>
          </a:xfrm>
        </p:spPr>
        <p:txBody>
          <a:bodyPr>
            <a:normAutofit/>
          </a:bodyPr>
          <a:lstStyle/>
          <a:p>
            <a:pPr algn="r"/>
            <a:r>
              <a:rPr lang="ar-SA" sz="3200" b="1" i="1" u="sng" dirty="0" smtClean="0">
                <a:solidFill>
                  <a:schemeClr val="tx1"/>
                </a:solidFill>
                <a:effectLst/>
                <a:latin typeface="Verdana"/>
              </a:rPr>
              <a:t>هناك أسماء ملازمة للإضافة غالبًا أو دائمًا ، فإذا وردت في جملة عرفنا أنها مضافة إلى ما بعدها ، مثل :</a:t>
            </a:r>
            <a:r>
              <a:rPr lang="ar-SA" sz="3200" b="1" i="0" dirty="0" smtClean="0">
                <a:solidFill>
                  <a:schemeClr val="tx1"/>
                </a:solidFill>
                <a:effectLst/>
                <a:latin typeface="Verdana"/>
              </a:rPr>
              <a:t/>
            </a:r>
            <a:br>
              <a:rPr lang="ar-SA" sz="3200" b="1" i="0" dirty="0" smtClean="0">
                <a:solidFill>
                  <a:schemeClr val="tx1"/>
                </a:solidFill>
                <a:effectLst/>
                <a:latin typeface="Verdana"/>
              </a:rPr>
            </a:br>
            <a:r>
              <a:rPr lang="ar-SA" sz="3200" b="1" i="0" dirty="0" smtClean="0">
                <a:solidFill>
                  <a:schemeClr val="tx1"/>
                </a:solidFill>
                <a:effectLst/>
                <a:latin typeface="Verdana"/>
              </a:rPr>
              <a:t/>
            </a:r>
            <a:br>
              <a:rPr lang="ar-SA" sz="3200" b="1" i="0" dirty="0" smtClean="0">
                <a:solidFill>
                  <a:schemeClr val="tx1"/>
                </a:solidFill>
                <a:effectLst/>
                <a:latin typeface="Verdana"/>
              </a:rPr>
            </a:br>
            <a:r>
              <a:rPr lang="ar-SA" sz="3600" b="1" i="0" dirty="0" smtClean="0">
                <a:solidFill>
                  <a:schemeClr val="bg1"/>
                </a:solidFill>
                <a:effectLst/>
                <a:latin typeface="Verdana"/>
              </a:rPr>
              <a:t>كل وبعض وجميع ( إذا لم تنون ) - غير - سوى - مثل - فوق - تحت - يمين - شمال - بين - أمام - خلف - قبل - بعد - مع - عند - لدى - شبه - كلا - كلتا - ذو - سبحان .. </a:t>
            </a:r>
            <a:endParaRPr lang="he-IL" sz="3600" dirty="0">
              <a:solidFill>
                <a:schemeClr val="bg1"/>
              </a:solidFill>
            </a:endParaRPr>
          </a:p>
        </p:txBody>
      </p:sp>
    </p:spTree>
    <p:extLst>
      <p:ext uri="{BB962C8B-B14F-4D97-AF65-F5344CB8AC3E}">
        <p14:creationId xmlns:p14="http://schemas.microsoft.com/office/powerpoint/2010/main" val="1611326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476672"/>
            <a:ext cx="7992888" cy="5328592"/>
          </a:xfrm>
        </p:spPr>
        <p:txBody>
          <a:bodyPr>
            <a:normAutofit/>
          </a:bodyPr>
          <a:lstStyle/>
          <a:p>
            <a:pPr algn="r"/>
            <a:r>
              <a:rPr lang="ar-SA" sz="3200" b="1" i="0" dirty="0" smtClean="0">
                <a:solidFill>
                  <a:schemeClr val="accent6">
                    <a:lumMod val="60000"/>
                    <a:lumOff val="40000"/>
                  </a:schemeClr>
                </a:solidFill>
                <a:effectLst/>
                <a:latin typeface="Verdana"/>
              </a:rPr>
              <a:t>المضاف إليه مجرور دائمًا ( مع ملاحظة اختلاف علامات الجر المعروفة ) .</a:t>
            </a:r>
            <a:br>
              <a:rPr lang="ar-SA" sz="3200" b="1" i="0" dirty="0" smtClean="0">
                <a:solidFill>
                  <a:schemeClr val="accent6">
                    <a:lumMod val="60000"/>
                    <a:lumOff val="40000"/>
                  </a:schemeClr>
                </a:solidFill>
                <a:effectLst/>
                <a:latin typeface="Verdana"/>
              </a:rPr>
            </a:br>
            <a:r>
              <a:rPr lang="ar-SA" sz="3200" b="1" dirty="0">
                <a:solidFill>
                  <a:schemeClr val="accent6">
                    <a:lumMod val="60000"/>
                    <a:lumOff val="40000"/>
                  </a:schemeClr>
                </a:solidFill>
                <a:latin typeface="Verdana"/>
              </a:rPr>
              <a:t/>
            </a:r>
            <a:br>
              <a:rPr lang="ar-SA" sz="3200" b="1" dirty="0">
                <a:solidFill>
                  <a:schemeClr val="accent6">
                    <a:lumMod val="60000"/>
                    <a:lumOff val="40000"/>
                  </a:schemeClr>
                </a:solidFill>
                <a:latin typeface="Verdana"/>
              </a:rPr>
            </a:br>
            <a:r>
              <a:rPr lang="ar-SA" sz="3200" b="1" i="0" dirty="0" smtClean="0">
                <a:solidFill>
                  <a:schemeClr val="tx1"/>
                </a:solidFill>
                <a:effectLst/>
                <a:latin typeface="Verdana"/>
              </a:rPr>
              <a:t/>
            </a:r>
            <a:br>
              <a:rPr lang="ar-SA" sz="3200" b="1" i="0" dirty="0" smtClean="0">
                <a:solidFill>
                  <a:schemeClr val="tx1"/>
                </a:solidFill>
                <a:effectLst/>
                <a:latin typeface="Verdana"/>
              </a:rPr>
            </a:br>
            <a:r>
              <a:rPr lang="ar-SA" sz="3200" b="1" i="0" dirty="0" smtClean="0">
                <a:solidFill>
                  <a:schemeClr val="tx1"/>
                </a:solidFill>
                <a:effectLst/>
                <a:latin typeface="Verdana"/>
              </a:rPr>
              <a:t>أما المضاف فهو ليس إعراب لكلمة ما ولكنه من الممكن أن يكون في أي موقع إعرابي وفي أي حالة إعرابية كالمبتدأ والخبر والفاعل والمفعول به والحال وحتى المضاف إليه نفسه قد يكون مضافًا إلى كلمة أخرى .</a:t>
            </a:r>
            <a:endParaRPr lang="he-IL" sz="3200" dirty="0">
              <a:solidFill>
                <a:schemeClr val="tx1"/>
              </a:solidFill>
            </a:endParaRPr>
          </a:p>
        </p:txBody>
      </p:sp>
    </p:spTree>
    <p:extLst>
      <p:ext uri="{BB962C8B-B14F-4D97-AF65-F5344CB8AC3E}">
        <p14:creationId xmlns:p14="http://schemas.microsoft.com/office/powerpoint/2010/main" val="3357415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126592"/>
            <a:ext cx="7488832" cy="3086383"/>
          </a:xfrm>
        </p:spPr>
        <p:txBody>
          <a:bodyPr>
            <a:normAutofit/>
          </a:bodyPr>
          <a:lstStyle/>
          <a:p>
            <a:pPr algn="r"/>
            <a:r>
              <a:rPr lang="ar-SA" sz="3200" b="1" i="0" dirty="0" smtClean="0">
                <a:solidFill>
                  <a:schemeClr val="tx1"/>
                </a:solidFill>
                <a:effectLst/>
                <a:latin typeface="Verdana"/>
              </a:rPr>
              <a:t>هناك أسماء لا يمكن أن تضاف إلى ما بعدها ، أي أنها إذا وردت في جملة فيستحيل أن يأتي بعدها مضاف إليه ، وهذه الأسماء مثل </a:t>
            </a:r>
            <a:r>
              <a:rPr lang="ar-SA" sz="2800" b="1" i="0" dirty="0" smtClean="0">
                <a:solidFill>
                  <a:schemeClr val="tx1"/>
                </a:solidFill>
                <a:effectLst/>
                <a:latin typeface="Verdana"/>
              </a:rPr>
              <a:t>: </a:t>
            </a:r>
            <a:r>
              <a:rPr lang="ar-SA" sz="2800" b="1" i="0" dirty="0" err="1" smtClean="0">
                <a:solidFill>
                  <a:schemeClr val="tx1"/>
                </a:solidFill>
                <a:effectLst/>
                <a:latin typeface="Verdana"/>
              </a:rPr>
              <a:t>الض</a:t>
            </a:r>
            <a:r>
              <a:rPr lang="ar-JO" sz="2800" b="1" i="0" smtClean="0">
                <a:solidFill>
                  <a:schemeClr val="tx1"/>
                </a:solidFill>
                <a:effectLst/>
                <a:latin typeface="Verdana"/>
              </a:rPr>
              <a:t>ّ</a:t>
            </a:r>
            <a:r>
              <a:rPr lang="ar-SA" sz="2800" b="1" i="0" smtClean="0">
                <a:solidFill>
                  <a:schemeClr val="tx1"/>
                </a:solidFill>
                <a:effectLst/>
                <a:latin typeface="Verdana"/>
              </a:rPr>
              <a:t>مائر </a:t>
            </a:r>
            <a:r>
              <a:rPr lang="ar-SA" sz="2800" b="1" i="0" dirty="0" smtClean="0">
                <a:solidFill>
                  <a:schemeClr val="tx1"/>
                </a:solidFill>
                <a:effectLst/>
                <a:latin typeface="Verdana"/>
              </a:rPr>
              <a:t>- أسماء الإشارة - الأسماء الموصولة - أسماء الشرط - أسماء الاستفهام ( ماعدا أي ) </a:t>
            </a:r>
            <a:r>
              <a:rPr lang="ar-SA" sz="2800" b="1" i="0" dirty="0" smtClean="0">
                <a:solidFill>
                  <a:schemeClr val="bg1"/>
                </a:solidFill>
                <a:effectLst/>
                <a:latin typeface="Verdana"/>
              </a:rPr>
              <a:t>..</a:t>
            </a:r>
            <a:endParaRPr lang="he-IL" sz="2800" dirty="0">
              <a:solidFill>
                <a:schemeClr val="bg1"/>
              </a:solidFill>
            </a:endParaRPr>
          </a:p>
        </p:txBody>
      </p:sp>
    </p:spTree>
    <p:extLst>
      <p:ext uri="{BB962C8B-B14F-4D97-AF65-F5344CB8AC3E}">
        <p14:creationId xmlns:p14="http://schemas.microsoft.com/office/powerpoint/2010/main" val="1576839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692696"/>
            <a:ext cx="8229600" cy="2880320"/>
          </a:xfrm>
        </p:spPr>
        <p:txBody>
          <a:bodyPr>
            <a:normAutofit/>
          </a:bodyPr>
          <a:lstStyle/>
          <a:p>
            <a:pPr algn="r"/>
            <a:r>
              <a:rPr lang="ar-SA" sz="3200" b="1" i="0" dirty="0" smtClean="0">
                <a:solidFill>
                  <a:schemeClr val="tx1"/>
                </a:solidFill>
                <a:effectLst/>
                <a:latin typeface="Verdana"/>
              </a:rPr>
              <a:t>إذا اتصل اسم ظاهر بأي ضمير من الضمائر المتصلة فالاسم مضاف والضمير في محل جر مضاف إليه :</a:t>
            </a:r>
            <a:br>
              <a:rPr lang="ar-SA" sz="3200" b="1" i="0" dirty="0" smtClean="0">
                <a:solidFill>
                  <a:schemeClr val="tx1"/>
                </a:solidFill>
                <a:effectLst/>
                <a:latin typeface="Verdana"/>
              </a:rPr>
            </a:br>
            <a:r>
              <a:rPr lang="ar-SA" sz="2800" b="1" i="0" dirty="0" smtClean="0">
                <a:solidFill>
                  <a:srgbClr val="333333"/>
                </a:solidFill>
                <a:effectLst/>
                <a:latin typeface="Verdana"/>
              </a:rPr>
              <a:t/>
            </a:r>
            <a:br>
              <a:rPr lang="ar-SA" sz="2800" b="1" i="0" dirty="0" smtClean="0">
                <a:solidFill>
                  <a:srgbClr val="333333"/>
                </a:solidFill>
                <a:effectLst/>
                <a:latin typeface="Verdana"/>
              </a:rPr>
            </a:br>
            <a:r>
              <a:rPr lang="ar-SA" sz="2800" b="1" i="0" dirty="0" smtClean="0">
                <a:solidFill>
                  <a:schemeClr val="bg1"/>
                </a:solidFill>
                <a:effectLst/>
                <a:latin typeface="Verdana"/>
              </a:rPr>
              <a:t>( صديق ) اسم ظاهر نستطيع أن نضيفه إلى أي ضمير فنقول : صديقي - صديقك - صديقه - صديقنا .</a:t>
            </a:r>
            <a:endParaRPr lang="he-IL" sz="2800" dirty="0">
              <a:solidFill>
                <a:schemeClr val="bg1"/>
              </a:solidFill>
            </a:endParaRPr>
          </a:p>
        </p:txBody>
      </p:sp>
    </p:spTree>
    <p:extLst>
      <p:ext uri="{BB962C8B-B14F-4D97-AF65-F5344CB8AC3E}">
        <p14:creationId xmlns:p14="http://schemas.microsoft.com/office/powerpoint/2010/main" val="649123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692696"/>
            <a:ext cx="8060432" cy="5256584"/>
          </a:xfrm>
        </p:spPr>
        <p:txBody>
          <a:bodyPr>
            <a:normAutofit/>
          </a:bodyPr>
          <a:lstStyle/>
          <a:p>
            <a:pPr algn="r"/>
            <a:r>
              <a:rPr lang="ar-SA" sz="2800" b="1" dirty="0">
                <a:solidFill>
                  <a:schemeClr val="accent2">
                    <a:lumMod val="75000"/>
                  </a:schemeClr>
                </a:solidFill>
                <a:ea typeface="Times New Roman"/>
              </a:rPr>
              <a:t>تمرين 1</a:t>
            </a:r>
            <a:r>
              <a:rPr lang="en-US" sz="2800" b="1" dirty="0" smtClean="0">
                <a:solidFill>
                  <a:schemeClr val="accent2">
                    <a:lumMod val="75000"/>
                  </a:schemeClr>
                </a:solidFill>
                <a:effectLst/>
                <a:latin typeface="Times New Roman"/>
                <a:ea typeface="Times New Roman"/>
              </a:rPr>
              <a:t>: </a:t>
            </a:r>
            <a:r>
              <a:rPr lang="ar-SA" sz="2800" b="1" dirty="0" smtClean="0">
                <a:solidFill>
                  <a:srgbClr val="000000"/>
                </a:solidFill>
                <a:effectLst/>
                <a:latin typeface="Times New Roman"/>
                <a:ea typeface="Times New Roman"/>
              </a:rPr>
              <a:t>ضع خطاً تحت</a:t>
            </a:r>
            <a:r>
              <a:rPr lang="en-US" sz="2800" b="1" dirty="0" smtClean="0">
                <a:solidFill>
                  <a:srgbClr val="000000"/>
                </a:solidFill>
                <a:effectLst/>
                <a:latin typeface="Times New Roman"/>
                <a:ea typeface="Times New Roman"/>
              </a:rPr>
              <a:t> </a:t>
            </a:r>
            <a:r>
              <a:rPr lang="ar-SA" sz="2800" b="1" dirty="0">
                <a:solidFill>
                  <a:srgbClr val="1E4A5F"/>
                </a:solidFill>
                <a:ea typeface="Times New Roman"/>
                <a:hlinkClick r:id="rId2"/>
              </a:rPr>
              <a:t>المضاف</a:t>
            </a:r>
            <a:r>
              <a:rPr lang="en-US" sz="2800" b="1" u="none" strike="noStrike" dirty="0" smtClean="0">
                <a:solidFill>
                  <a:srgbClr val="1E4A5F"/>
                </a:solidFill>
                <a:effectLst/>
                <a:latin typeface="Times New Roman"/>
                <a:ea typeface="Times New Roman"/>
                <a:cs typeface="Arial"/>
                <a:hlinkClick r:id="rId2"/>
              </a:rPr>
              <a:t> </a:t>
            </a:r>
            <a:r>
              <a:rPr lang="ar-SA" sz="2800" b="1" dirty="0">
                <a:solidFill>
                  <a:srgbClr val="000000"/>
                </a:solidFill>
                <a:ea typeface="Times New Roman"/>
              </a:rPr>
              <a:t>وخطين تحت</a:t>
            </a:r>
            <a:r>
              <a:rPr lang="en-US" sz="2800" b="1" dirty="0" smtClean="0">
                <a:solidFill>
                  <a:srgbClr val="000000"/>
                </a:solidFill>
                <a:effectLst/>
                <a:latin typeface="Times New Roman"/>
                <a:ea typeface="Times New Roman"/>
              </a:rPr>
              <a:t> </a:t>
            </a:r>
            <a:r>
              <a:rPr lang="ar-SA" sz="2800" b="1" dirty="0">
                <a:solidFill>
                  <a:srgbClr val="1E4A5F"/>
                </a:solidFill>
                <a:ea typeface="Times New Roman"/>
                <a:hlinkClick r:id="rId2"/>
              </a:rPr>
              <a:t>المضاف</a:t>
            </a:r>
            <a:r>
              <a:rPr lang="en-US" sz="2800" b="1" u="none" strike="noStrike" dirty="0" smtClean="0">
                <a:solidFill>
                  <a:srgbClr val="1E4A5F"/>
                </a:solidFill>
                <a:effectLst/>
                <a:latin typeface="Times New Roman"/>
                <a:ea typeface="Times New Roman"/>
                <a:cs typeface="Arial"/>
                <a:hlinkClick r:id="rId2"/>
              </a:rPr>
              <a:t> </a:t>
            </a:r>
            <a:r>
              <a:rPr lang="ar-SA" sz="2800" b="1" dirty="0">
                <a:solidFill>
                  <a:srgbClr val="1E4A5F"/>
                </a:solidFill>
                <a:ea typeface="Times New Roman"/>
                <a:hlinkClick r:id="rId2"/>
              </a:rPr>
              <a:t>إليه</a:t>
            </a:r>
            <a:r>
              <a:rPr lang="en-US" sz="2800" b="1" u="none" strike="noStrike" dirty="0" smtClean="0">
                <a:solidFill>
                  <a:srgbClr val="1E4A5F"/>
                </a:solidFill>
                <a:effectLst/>
                <a:latin typeface="Times New Roman"/>
                <a:ea typeface="Times New Roman"/>
                <a:cs typeface="Arial"/>
                <a:hlinkClick r:id="rId2"/>
              </a:rPr>
              <a:t> </a:t>
            </a:r>
            <a:r>
              <a:rPr lang="ar-SA" sz="2800" b="1" dirty="0">
                <a:solidFill>
                  <a:srgbClr val="000000"/>
                </a:solidFill>
                <a:ea typeface="Times New Roman"/>
              </a:rPr>
              <a:t>في الجمل الآتية</a:t>
            </a:r>
            <a:r>
              <a:rPr lang="en-US" sz="2800" b="1" dirty="0" smtClean="0">
                <a:solidFill>
                  <a:srgbClr val="000000"/>
                </a:solidFill>
                <a:effectLst/>
                <a:latin typeface="Times New Roman"/>
                <a:ea typeface="Times New Roman"/>
              </a:rPr>
              <a:t> :</a:t>
            </a:r>
            <a:br>
              <a:rPr lang="en-US" sz="2800" b="1" dirty="0" smtClean="0">
                <a:solidFill>
                  <a:srgbClr val="000000"/>
                </a:solidFill>
                <a:effectLst/>
                <a:latin typeface="Times New Roman"/>
                <a:ea typeface="Times New Roman"/>
              </a:rPr>
            </a:br>
            <a:r>
              <a:rPr lang="en-US" sz="2800" b="1" dirty="0" smtClean="0">
                <a:solidFill>
                  <a:srgbClr val="000000"/>
                </a:solidFill>
                <a:effectLst/>
                <a:latin typeface="Times New Roman"/>
                <a:ea typeface="Times New Roman"/>
              </a:rPr>
              <a:t/>
            </a:r>
            <a:br>
              <a:rPr lang="en-US" sz="2800" b="1" dirty="0" smtClean="0">
                <a:solidFill>
                  <a:srgbClr val="000000"/>
                </a:solidFill>
                <a:effectLst/>
                <a:latin typeface="Times New Roman"/>
                <a:ea typeface="Times New Roman"/>
              </a:rPr>
            </a:br>
            <a:r>
              <a:rPr lang="en-US" sz="2800" b="1" dirty="0" smtClean="0">
                <a:solidFill>
                  <a:schemeClr val="accent2">
                    <a:lumMod val="75000"/>
                  </a:schemeClr>
                </a:solidFill>
                <a:effectLst/>
                <a:latin typeface="Times New Roman"/>
                <a:ea typeface="Times New Roman"/>
              </a:rPr>
              <a:t>1</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 وقف التلميذ على منصة المسرح</a:t>
            </a:r>
            <a:r>
              <a:rPr lang="en-US" sz="2800" b="1" dirty="0" smtClean="0">
                <a:solidFill>
                  <a:srgbClr val="000000"/>
                </a:solidFill>
                <a:effectLst/>
                <a:latin typeface="Times New Roman"/>
                <a:ea typeface="Times New Roman"/>
              </a:rPr>
              <a:t> .</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chemeClr val="accent2">
                    <a:lumMod val="75000"/>
                  </a:schemeClr>
                </a:solidFill>
                <a:effectLst/>
                <a:latin typeface="Times New Roman"/>
                <a:ea typeface="Times New Roman"/>
              </a:rPr>
              <a:t>2- </a:t>
            </a:r>
            <a:r>
              <a:rPr lang="ar-SA" sz="2800" b="1" dirty="0" smtClean="0">
                <a:solidFill>
                  <a:schemeClr val="accent2">
                    <a:lumMod val="75000"/>
                  </a:schemeClr>
                </a:solidFill>
                <a:effectLst/>
                <a:latin typeface="Times New Roman"/>
                <a:ea typeface="Times New Roman"/>
              </a:rPr>
              <a:t> </a:t>
            </a:r>
            <a:r>
              <a:rPr lang="ar-SA" sz="2800" b="1" dirty="0" smtClean="0">
                <a:solidFill>
                  <a:srgbClr val="000000"/>
                </a:solidFill>
                <a:effectLst/>
                <a:latin typeface="Times New Roman"/>
                <a:ea typeface="Times New Roman"/>
              </a:rPr>
              <a:t>وسائل المواصلات متنوعة</a:t>
            </a:r>
            <a:r>
              <a:rPr lang="en-US" sz="2800" b="1" dirty="0" smtClean="0">
                <a:solidFill>
                  <a:srgbClr val="000000"/>
                </a:solidFill>
                <a:effectLst/>
                <a:latin typeface="Times New Roman"/>
                <a:ea typeface="Times New Roman"/>
              </a:rPr>
              <a:t>.</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chemeClr val="accent2">
                    <a:lumMod val="75000"/>
                  </a:schemeClr>
                </a:solidFill>
                <a:effectLst/>
                <a:latin typeface="Times New Roman"/>
                <a:ea typeface="Times New Roman"/>
              </a:rPr>
              <a:t>3-</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 عرضت صحيفة الفصل أمام المعلم</a:t>
            </a:r>
            <a:r>
              <a:rPr lang="en-US" sz="2800" b="1" dirty="0" smtClean="0">
                <a:solidFill>
                  <a:srgbClr val="000000"/>
                </a:solidFill>
                <a:effectLst/>
                <a:latin typeface="Times New Roman"/>
                <a:ea typeface="Times New Roman"/>
              </a:rPr>
              <a:t> .</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chemeClr val="accent2">
                    <a:lumMod val="75000"/>
                  </a:schemeClr>
                </a:solidFill>
                <a:effectLst/>
                <a:latin typeface="Times New Roman"/>
                <a:ea typeface="Times New Roman"/>
              </a:rPr>
              <a:t>4-</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 تقف الطيور على غصونِ الأشجار</a:t>
            </a:r>
            <a:r>
              <a:rPr lang="en-US" sz="2800" b="1" dirty="0" smtClean="0">
                <a:solidFill>
                  <a:srgbClr val="000000"/>
                </a:solidFill>
                <a:effectLst/>
                <a:latin typeface="Times New Roman"/>
                <a:ea typeface="Times New Roman"/>
              </a:rPr>
              <a:t> .</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chemeClr val="accent2">
                    <a:lumMod val="75000"/>
                  </a:schemeClr>
                </a:solidFill>
                <a:effectLst/>
                <a:latin typeface="Times New Roman"/>
                <a:ea typeface="Times New Roman"/>
              </a:rPr>
              <a:t>5- </a:t>
            </a:r>
            <a:r>
              <a:rPr lang="ar-SA" sz="2800" b="1" dirty="0" smtClean="0">
                <a:solidFill>
                  <a:schemeClr val="accent2">
                    <a:lumMod val="75000"/>
                  </a:schemeClr>
                </a:solidFill>
                <a:effectLst/>
                <a:latin typeface="Times New Roman"/>
                <a:ea typeface="Times New Roman"/>
              </a:rPr>
              <a:t> </a:t>
            </a:r>
            <a:r>
              <a:rPr lang="ar-SA" sz="2800" b="1" dirty="0" smtClean="0">
                <a:solidFill>
                  <a:srgbClr val="000000"/>
                </a:solidFill>
                <a:effectLst/>
                <a:latin typeface="Times New Roman"/>
                <a:ea typeface="Times New Roman"/>
              </a:rPr>
              <a:t>أمتعة السفر جاهزة</a:t>
            </a:r>
            <a:r>
              <a:rPr lang="en-US" sz="2800" b="1" dirty="0" smtClean="0">
                <a:solidFill>
                  <a:srgbClr val="000000"/>
                </a:solidFill>
                <a:effectLst/>
                <a:latin typeface="Times New Roman"/>
                <a:ea typeface="Times New Roman"/>
              </a:rPr>
              <a:t> .</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chemeClr val="accent2">
                    <a:lumMod val="75000"/>
                  </a:schemeClr>
                </a:solidFill>
                <a:effectLst/>
                <a:latin typeface="Times New Roman"/>
                <a:ea typeface="Times New Roman"/>
              </a:rPr>
              <a:t>6- </a:t>
            </a:r>
            <a:r>
              <a:rPr lang="ar-SA" sz="2800" b="1" dirty="0" smtClean="0">
                <a:solidFill>
                  <a:schemeClr val="accent2">
                    <a:lumMod val="75000"/>
                  </a:schemeClr>
                </a:solidFill>
                <a:effectLst/>
                <a:latin typeface="Times New Roman"/>
                <a:ea typeface="Times New Roman"/>
              </a:rPr>
              <a:t> </a:t>
            </a:r>
            <a:r>
              <a:rPr lang="ar-SA" sz="2800" b="1" dirty="0" smtClean="0">
                <a:solidFill>
                  <a:srgbClr val="000000"/>
                </a:solidFill>
                <a:effectLst/>
                <a:latin typeface="Times New Roman"/>
                <a:ea typeface="Times New Roman"/>
              </a:rPr>
              <a:t>الإسلام دين العدل</a:t>
            </a:r>
            <a:r>
              <a:rPr lang="en-US" sz="2800" b="1" dirty="0" smtClean="0">
                <a:solidFill>
                  <a:srgbClr val="000000"/>
                </a:solidFill>
                <a:effectLst/>
                <a:latin typeface="Times New Roman"/>
                <a:ea typeface="Times New Roman"/>
              </a:rPr>
              <a:t>.</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chemeClr val="accent2">
                    <a:lumMod val="75000"/>
                  </a:schemeClr>
                </a:solidFill>
                <a:effectLst/>
                <a:latin typeface="Times New Roman"/>
                <a:ea typeface="Times New Roman"/>
              </a:rPr>
              <a:t>7-</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 ارتفع صوت المؤذن</a:t>
            </a:r>
            <a:r>
              <a:rPr lang="en-US" sz="2800" b="1" dirty="0" smtClean="0">
                <a:solidFill>
                  <a:srgbClr val="000000"/>
                </a:solidFill>
                <a:effectLst/>
                <a:latin typeface="Times New Roman"/>
                <a:ea typeface="Times New Roman"/>
              </a:rPr>
              <a:t> .</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chemeClr val="accent2">
                    <a:lumMod val="75000"/>
                  </a:schemeClr>
                </a:solidFill>
                <a:effectLst/>
                <a:latin typeface="Times New Roman"/>
                <a:ea typeface="Times New Roman"/>
              </a:rPr>
              <a:t>8-</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 حبل الكذب قصير</a:t>
            </a:r>
            <a:r>
              <a:rPr lang="en-US" sz="2800" b="1" dirty="0" smtClean="0">
                <a:solidFill>
                  <a:srgbClr val="000000"/>
                </a:solidFill>
                <a:effectLst/>
                <a:latin typeface="Times New Roman"/>
                <a:ea typeface="Times New Roman"/>
              </a:rPr>
              <a:t> .</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endParaRPr lang="he-IL" sz="2800" dirty="0"/>
          </a:p>
        </p:txBody>
      </p:sp>
    </p:spTree>
    <p:extLst>
      <p:ext uri="{BB962C8B-B14F-4D97-AF65-F5344CB8AC3E}">
        <p14:creationId xmlns:p14="http://schemas.microsoft.com/office/powerpoint/2010/main" val="2586730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3546" y="260648"/>
            <a:ext cx="8229600" cy="4968552"/>
          </a:xfrm>
        </p:spPr>
        <p:txBody>
          <a:bodyPr>
            <a:normAutofit/>
          </a:bodyPr>
          <a:lstStyle/>
          <a:p>
            <a:pPr algn="r"/>
            <a:r>
              <a:rPr lang="ar-SA" sz="2800" b="1" dirty="0">
                <a:solidFill>
                  <a:schemeClr val="accent2">
                    <a:lumMod val="75000"/>
                  </a:schemeClr>
                </a:solidFill>
                <a:ea typeface="Times New Roman"/>
              </a:rPr>
              <a:t>تمرين 2</a:t>
            </a:r>
            <a:r>
              <a:rPr lang="en-US" sz="2800" b="1" dirty="0" smtClean="0">
                <a:solidFill>
                  <a:schemeClr val="accent2">
                    <a:lumMod val="75000"/>
                  </a:schemeClr>
                </a:solidFill>
                <a:effectLst/>
                <a:latin typeface="Times New Roman"/>
                <a:ea typeface="Times New Roman"/>
              </a:rPr>
              <a:t>:</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ضع مضاف</a:t>
            </a:r>
            <a:r>
              <a:rPr lang="en-US" sz="2800" b="1" dirty="0" smtClean="0">
                <a:solidFill>
                  <a:srgbClr val="000000"/>
                </a:solidFill>
                <a:effectLst/>
                <a:latin typeface="Times New Roman"/>
                <a:ea typeface="Times New Roman"/>
              </a:rPr>
              <a:t> </a:t>
            </a:r>
            <a:r>
              <a:rPr lang="ar-SA" sz="2800" b="1" dirty="0">
                <a:solidFill>
                  <a:srgbClr val="1E4A5F"/>
                </a:solidFill>
                <a:ea typeface="Times New Roman"/>
                <a:hlinkClick r:id="rId2"/>
              </a:rPr>
              <a:t>إليه</a:t>
            </a:r>
            <a:r>
              <a:rPr lang="en-US" sz="2800" b="1" u="none" strike="noStrike" dirty="0" smtClean="0">
                <a:solidFill>
                  <a:srgbClr val="1E4A5F"/>
                </a:solidFill>
                <a:effectLst/>
                <a:latin typeface="Times New Roman"/>
                <a:ea typeface="Times New Roman"/>
                <a:cs typeface="Arial"/>
                <a:hlinkClick r:id="rId2"/>
              </a:rPr>
              <a:t> </a:t>
            </a:r>
            <a:r>
              <a:rPr lang="ar-SA" sz="2800" b="1" dirty="0">
                <a:solidFill>
                  <a:srgbClr val="000000"/>
                </a:solidFill>
                <a:ea typeface="Times New Roman"/>
              </a:rPr>
              <a:t>مناسب في الفراغ</a:t>
            </a:r>
            <a:r>
              <a:rPr lang="en-US" sz="2800" b="1" dirty="0" smtClean="0">
                <a:solidFill>
                  <a:srgbClr val="000000"/>
                </a:solidFill>
                <a:effectLst/>
                <a:latin typeface="Times New Roman"/>
                <a:ea typeface="Times New Roman"/>
              </a:rPr>
              <a:t>.</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chemeClr val="accent2">
                    <a:lumMod val="75000"/>
                  </a:schemeClr>
                </a:solidFill>
                <a:effectLst/>
                <a:latin typeface="Times New Roman"/>
                <a:ea typeface="Times New Roman"/>
              </a:rPr>
              <a:t>1</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 جذع --------------- طويل</a:t>
            </a:r>
            <a:r>
              <a:rPr lang="en-US" sz="2800" b="1" dirty="0" smtClean="0">
                <a:solidFill>
                  <a:srgbClr val="000000"/>
                </a:solidFill>
                <a:effectLst/>
                <a:latin typeface="Times New Roman"/>
                <a:ea typeface="Times New Roman"/>
              </a:rPr>
              <a:t>.</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t>
            </a:r>
            <a:r>
              <a:rPr lang="en-US" sz="2800" b="1" dirty="0" smtClean="0">
                <a:solidFill>
                  <a:schemeClr val="accent2">
                    <a:lumMod val="75000"/>
                  </a:schemeClr>
                </a:solidFill>
                <a:effectLst/>
                <a:latin typeface="Times New Roman"/>
                <a:ea typeface="Times New Roman"/>
              </a:rPr>
              <a:t>2-</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ثوب --------------- جديد</a:t>
            </a:r>
            <a:r>
              <a:rPr lang="en-US" sz="2800" b="1" dirty="0" smtClean="0">
                <a:solidFill>
                  <a:srgbClr val="000000"/>
                </a:solidFill>
                <a:effectLst/>
                <a:latin typeface="Times New Roman"/>
                <a:ea typeface="Times New Roman"/>
              </a:rPr>
              <a:t>.</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chemeClr val="accent2">
                    <a:lumMod val="75000"/>
                  </a:schemeClr>
                </a:solidFill>
                <a:effectLst/>
                <a:latin typeface="Times New Roman"/>
                <a:ea typeface="Times New Roman"/>
              </a:rPr>
              <a:t>3</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 مدارس ------------- متطورة</a:t>
            </a:r>
            <a:r>
              <a:rPr lang="en-US" sz="2800" b="1" dirty="0" smtClean="0">
                <a:solidFill>
                  <a:srgbClr val="000000"/>
                </a:solidFill>
                <a:effectLst/>
                <a:latin typeface="Times New Roman"/>
                <a:ea typeface="Times New Roman"/>
              </a:rPr>
              <a:t>.</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t>
            </a:r>
            <a:r>
              <a:rPr lang="en-US" sz="2800" b="1" dirty="0" smtClean="0">
                <a:solidFill>
                  <a:schemeClr val="accent2">
                    <a:lumMod val="75000"/>
                  </a:schemeClr>
                </a:solidFill>
                <a:effectLst/>
                <a:latin typeface="Times New Roman"/>
                <a:ea typeface="Times New Roman"/>
              </a:rPr>
              <a:t>4-</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عصير ------------- لذيذ</a:t>
            </a:r>
            <a:r>
              <a:rPr lang="en-US" sz="2800" b="1" dirty="0" smtClean="0">
                <a:solidFill>
                  <a:srgbClr val="000000"/>
                </a:solidFill>
                <a:effectLst/>
                <a:latin typeface="Times New Roman"/>
                <a:ea typeface="Times New Roman"/>
              </a:rPr>
              <a:t>.</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endParaRPr lang="he-IL" sz="2800" dirty="0"/>
          </a:p>
        </p:txBody>
      </p:sp>
      <p:pic>
        <p:nvPicPr>
          <p:cNvPr id="6148" name="Picture 4" descr="صوره متحركه جميله لقطه صغيره "/>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2924944"/>
            <a:ext cx="3743325" cy="3248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1907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7" y="260648"/>
            <a:ext cx="7848873" cy="6048672"/>
          </a:xfrm>
        </p:spPr>
        <p:txBody>
          <a:bodyPr>
            <a:normAutofit fontScale="90000"/>
          </a:bodyPr>
          <a:lstStyle/>
          <a:p>
            <a:pPr algn="r"/>
            <a:r>
              <a:rPr lang="ar-SA" sz="2800" b="1" dirty="0">
                <a:solidFill>
                  <a:srgbClr val="000000"/>
                </a:solidFill>
                <a:ea typeface="Times New Roman"/>
              </a:rPr>
              <a:t/>
            </a:r>
            <a:br>
              <a:rPr lang="ar-SA" sz="2800" b="1" dirty="0">
                <a:solidFill>
                  <a:srgbClr val="000000"/>
                </a:solidFill>
                <a:ea typeface="Times New Roman"/>
              </a:rPr>
            </a:br>
            <a:r>
              <a:rPr lang="ar-SA" sz="2800" b="1" dirty="0" smtClean="0">
                <a:solidFill>
                  <a:srgbClr val="000000"/>
                </a:solidFill>
                <a:ea typeface="Times New Roman"/>
              </a:rPr>
              <a:t/>
            </a:r>
            <a:br>
              <a:rPr lang="ar-SA" sz="2800" b="1" dirty="0" smtClean="0">
                <a:solidFill>
                  <a:srgbClr val="000000"/>
                </a:solidFill>
                <a:ea typeface="Times New Roman"/>
              </a:rPr>
            </a:br>
            <a:r>
              <a:rPr lang="ar-SA" sz="2800" b="1" dirty="0" smtClean="0">
                <a:solidFill>
                  <a:schemeClr val="accent2">
                    <a:lumMod val="75000"/>
                  </a:schemeClr>
                </a:solidFill>
                <a:ea typeface="Times New Roman"/>
              </a:rPr>
              <a:t>تمرين </a:t>
            </a:r>
            <a:r>
              <a:rPr lang="ar-SA" sz="2800" b="1" dirty="0">
                <a:solidFill>
                  <a:schemeClr val="accent2">
                    <a:lumMod val="75000"/>
                  </a:schemeClr>
                </a:solidFill>
                <a:ea typeface="Times New Roman"/>
              </a:rPr>
              <a:t>3</a:t>
            </a:r>
            <a:r>
              <a:rPr lang="en-US" sz="2800" b="1" dirty="0" smtClean="0">
                <a:solidFill>
                  <a:schemeClr val="accent2">
                    <a:lumMod val="75000"/>
                  </a:schemeClr>
                </a:solidFill>
                <a:effectLst/>
                <a:latin typeface="Times New Roman"/>
                <a:ea typeface="Times New Roman"/>
              </a:rPr>
              <a:t>:</a:t>
            </a:r>
            <a:r>
              <a:rPr lang="en-US" sz="2800" b="1" dirty="0" smtClean="0">
                <a:solidFill>
                  <a:srgbClr val="000000"/>
                </a:solidFill>
                <a:effectLst/>
                <a:latin typeface="Times New Roman"/>
                <a:ea typeface="Times New Roman"/>
              </a:rPr>
              <a:t>-</a:t>
            </a:r>
            <a:r>
              <a:rPr lang="ar-SA" sz="2800" b="1" dirty="0" smtClean="0">
                <a:solidFill>
                  <a:srgbClr val="000000"/>
                </a:solidFill>
                <a:effectLst/>
                <a:latin typeface="Times New Roman"/>
                <a:ea typeface="Times New Roman"/>
              </a:rPr>
              <a:t/>
            </a:r>
            <a:br>
              <a:rPr lang="ar-SA" sz="2800" b="1" dirty="0" smtClean="0">
                <a:solidFill>
                  <a:srgbClr val="000000"/>
                </a:solidFill>
                <a:effectLst/>
                <a:latin typeface="Times New Roman"/>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ar-SA" sz="2800" b="1" u="sng" dirty="0">
                <a:solidFill>
                  <a:srgbClr val="000000"/>
                </a:solidFill>
                <a:ea typeface="Times New Roman"/>
              </a:rPr>
              <a:t>إعراب</a:t>
            </a:r>
            <a:r>
              <a:rPr lang="en-US" sz="2800" b="1" u="sng" dirty="0" smtClean="0">
                <a:solidFill>
                  <a:schemeClr val="tx1"/>
                </a:solidFill>
                <a:effectLst/>
                <a:latin typeface="Times New Roman"/>
                <a:ea typeface="Times New Roman"/>
              </a:rPr>
              <a:t> </a:t>
            </a:r>
            <a:r>
              <a:rPr lang="ar-SA" sz="2800" b="1" dirty="0">
                <a:solidFill>
                  <a:schemeClr val="tx1"/>
                </a:solidFill>
                <a:ea typeface="Times New Roman"/>
                <a:hlinkClick r:id="rId2"/>
              </a:rPr>
              <a:t>المضاف</a:t>
            </a:r>
            <a:r>
              <a:rPr lang="en-US" sz="2800" b="1" u="none" strike="noStrike" dirty="0" smtClean="0">
                <a:solidFill>
                  <a:schemeClr val="tx1"/>
                </a:solidFill>
                <a:effectLst/>
                <a:latin typeface="Times New Roman"/>
                <a:ea typeface="Times New Roman"/>
                <a:cs typeface="Arial"/>
                <a:hlinkClick r:id="rId2"/>
              </a:rPr>
              <a:t> </a:t>
            </a:r>
            <a:r>
              <a:rPr lang="ar-SA" sz="2800" b="1" dirty="0">
                <a:solidFill>
                  <a:schemeClr val="tx1"/>
                </a:solidFill>
                <a:ea typeface="Times New Roman"/>
                <a:hlinkClick r:id="rId2"/>
              </a:rPr>
              <a:t>والمضاف</a:t>
            </a:r>
            <a:r>
              <a:rPr lang="en-US" sz="2800" b="1" u="none" strike="noStrike" dirty="0" smtClean="0">
                <a:solidFill>
                  <a:srgbClr val="1E4A5F"/>
                </a:solidFill>
                <a:effectLst/>
                <a:latin typeface="Times New Roman"/>
                <a:ea typeface="Times New Roman"/>
                <a:cs typeface="Arial"/>
                <a:hlinkClick r:id="rId2"/>
              </a:rPr>
              <a:t> </a:t>
            </a:r>
            <a:r>
              <a:rPr lang="ar-SA" sz="2800" b="1" u="sng" dirty="0">
                <a:solidFill>
                  <a:srgbClr val="000000"/>
                </a:solidFill>
                <a:ea typeface="Times New Roman"/>
              </a:rPr>
              <a:t>إليه</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المضاف</a:t>
            </a:r>
            <a:r>
              <a:rPr lang="en-US" sz="2800" b="1" dirty="0" smtClean="0">
                <a:solidFill>
                  <a:srgbClr val="000000"/>
                </a:solidFill>
                <a:effectLst/>
                <a:latin typeface="Times New Roman"/>
                <a:ea typeface="Times New Roman"/>
              </a:rPr>
              <a:t> : </a:t>
            </a:r>
            <a:r>
              <a:rPr lang="ar-SA" sz="2800" b="1" dirty="0" smtClean="0">
                <a:solidFill>
                  <a:srgbClr val="000000"/>
                </a:solidFill>
                <a:effectLst/>
                <a:latin typeface="Times New Roman"/>
                <a:ea typeface="Times New Roman"/>
              </a:rPr>
              <a:t>يعرب حسب موقعه في الجملة</a:t>
            </a:r>
            <a:r>
              <a:rPr lang="en-US" sz="2800" b="1" dirty="0" smtClean="0">
                <a:solidFill>
                  <a:srgbClr val="000000"/>
                </a:solidFill>
                <a:effectLst/>
                <a:latin typeface="Times New Roman"/>
                <a:ea typeface="Times New Roman"/>
              </a:rPr>
              <a:t> . </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Times New Roman"/>
                <a:ea typeface="Times New Roman"/>
              </a:rPr>
              <a:t>*</a:t>
            </a:r>
            <a:r>
              <a:rPr lang="ar-SA" sz="2800" b="1" dirty="0" smtClean="0">
                <a:solidFill>
                  <a:srgbClr val="000000"/>
                </a:solidFill>
                <a:effectLst/>
                <a:latin typeface="Times New Roman"/>
                <a:ea typeface="Times New Roman"/>
              </a:rPr>
              <a:t>المضاف</a:t>
            </a:r>
            <a:r>
              <a:rPr lang="en-US" sz="2800" b="1" dirty="0" smtClean="0">
                <a:solidFill>
                  <a:schemeClr val="tx1"/>
                </a:solidFill>
                <a:effectLst/>
                <a:latin typeface="Times New Roman"/>
                <a:ea typeface="Times New Roman"/>
              </a:rPr>
              <a:t> </a:t>
            </a:r>
            <a:r>
              <a:rPr lang="ar-SA" sz="2800" b="1" dirty="0">
                <a:solidFill>
                  <a:schemeClr val="tx1"/>
                </a:solidFill>
                <a:ea typeface="Times New Roman"/>
                <a:hlinkClick r:id="rId2"/>
              </a:rPr>
              <a:t>إليه</a:t>
            </a:r>
            <a:r>
              <a:rPr lang="en-US" sz="2800" b="1" u="none" strike="noStrike" dirty="0" smtClean="0">
                <a:solidFill>
                  <a:srgbClr val="1E4A5F"/>
                </a:solidFill>
                <a:effectLst/>
                <a:latin typeface="Times New Roman"/>
                <a:ea typeface="Times New Roman"/>
                <a:cs typeface="Arial"/>
                <a:hlinkClick r:id="rId2"/>
              </a:rPr>
              <a:t> </a:t>
            </a:r>
            <a:r>
              <a:rPr lang="en-US" sz="2800" b="1" dirty="0" smtClean="0">
                <a:solidFill>
                  <a:srgbClr val="000000"/>
                </a:solidFill>
                <a:effectLst/>
                <a:latin typeface="Times New Roman"/>
                <a:ea typeface="Times New Roman"/>
              </a:rPr>
              <a:t>: </a:t>
            </a:r>
            <a:r>
              <a:rPr lang="ar-SA" sz="2800" b="1" dirty="0" smtClean="0">
                <a:solidFill>
                  <a:srgbClr val="000000"/>
                </a:solidFill>
                <a:effectLst/>
                <a:latin typeface="Times New Roman"/>
                <a:ea typeface="Times New Roman"/>
              </a:rPr>
              <a:t>يكون مجرور دائمًا</a:t>
            </a:r>
            <a:r>
              <a:rPr lang="en-US" sz="2800" b="1" dirty="0" smtClean="0">
                <a:solidFill>
                  <a:srgbClr val="000000"/>
                </a:solidFill>
                <a:effectLst/>
                <a:latin typeface="Times New Roman"/>
                <a:ea typeface="Times New Roman"/>
              </a:rPr>
              <a:t> .</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ar-SA" sz="2800" b="1" u="sng" dirty="0">
                <a:solidFill>
                  <a:schemeClr val="accent2">
                    <a:lumMod val="75000"/>
                  </a:schemeClr>
                </a:solidFill>
                <a:ea typeface="Times New Roman"/>
              </a:rPr>
              <a:t>نموذج في الإعراب</a:t>
            </a:r>
            <a:r>
              <a:rPr lang="en-US" sz="2800" b="1" u="sng" dirty="0" smtClean="0">
                <a:solidFill>
                  <a:schemeClr val="accent2">
                    <a:lumMod val="75000"/>
                  </a:schemeClr>
                </a:solidFill>
                <a:effectLst/>
                <a:latin typeface="Times New Roman"/>
                <a:ea typeface="Times New Roman"/>
              </a:rPr>
              <a:t>:-</a:t>
            </a:r>
            <a:r>
              <a:rPr lang="en-US" sz="2800" b="1" u="sng" dirty="0" smtClean="0">
                <a:solidFill>
                  <a:schemeClr val="accent2">
                    <a:lumMod val="75000"/>
                  </a:schemeClr>
                </a:solidFill>
                <a:effectLst/>
                <a:latin typeface="Arial"/>
                <a:ea typeface="Times New Roman"/>
              </a:rPr>
              <a:t/>
            </a:r>
            <a:br>
              <a:rPr lang="en-US" sz="2800" b="1" u="sng" dirty="0" smtClean="0">
                <a:solidFill>
                  <a:schemeClr val="accent2">
                    <a:lumMod val="75000"/>
                  </a:schemeClr>
                </a:solidFill>
                <a:effectLst/>
                <a:latin typeface="Arial"/>
                <a:ea typeface="Times New Roman"/>
              </a:rPr>
            </a:br>
            <a:r>
              <a:rPr lang="en-US" sz="2800" b="1" u="sng" dirty="0" smtClean="0">
                <a:solidFill>
                  <a:schemeClr val="accent2">
                    <a:lumMod val="75000"/>
                  </a:schemeClr>
                </a:solidFill>
                <a:effectLst/>
                <a:latin typeface="Arial"/>
                <a:ea typeface="Times New Roman"/>
              </a:rPr>
              <a:t/>
            </a:r>
            <a:br>
              <a:rPr lang="en-US" sz="2800" b="1" u="sng" dirty="0" smtClean="0">
                <a:solidFill>
                  <a:schemeClr val="accent2">
                    <a:lumMod val="75000"/>
                  </a:schemeClr>
                </a:solidFill>
                <a:effectLst/>
                <a:latin typeface="Arial"/>
                <a:ea typeface="Times New Roman"/>
              </a:rPr>
            </a:br>
            <a:r>
              <a:rPr lang="ar-SA" sz="2800" b="1" i="1" dirty="0">
                <a:solidFill>
                  <a:schemeClr val="tx1"/>
                </a:solidFill>
                <a:ea typeface="Times New Roman"/>
              </a:rPr>
              <a:t>أقوال الصالحين مؤثرة </a:t>
            </a:r>
            <a:r>
              <a:rPr lang="ar-SA" sz="2800" b="1" dirty="0">
                <a:solidFill>
                  <a:srgbClr val="000000"/>
                </a:solidFill>
                <a:ea typeface="Times New Roman"/>
              </a:rPr>
              <a:t>2: صور القصة جميلة الألوان</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ar-SA" sz="2800" b="1" dirty="0">
                <a:solidFill>
                  <a:schemeClr val="tx1"/>
                </a:solidFill>
                <a:ea typeface="Times New Roman"/>
              </a:rPr>
              <a:t>أقوالُ:- </a:t>
            </a:r>
            <a:r>
              <a:rPr lang="ar-SA" sz="2800" b="1" dirty="0">
                <a:solidFill>
                  <a:srgbClr val="000000"/>
                </a:solidFill>
                <a:ea typeface="Times New Roman"/>
              </a:rPr>
              <a:t>مبتدأ مرفوع </a:t>
            </a:r>
            <a:r>
              <a:rPr lang="ar-SA" sz="2800" b="1" dirty="0" smtClean="0">
                <a:solidFill>
                  <a:srgbClr val="000000"/>
                </a:solidFill>
                <a:ea typeface="Times New Roman"/>
              </a:rPr>
              <a:t>وعلامة رفعه </a:t>
            </a:r>
            <a:r>
              <a:rPr lang="ar-SA" sz="2800" b="1" dirty="0">
                <a:solidFill>
                  <a:srgbClr val="000000"/>
                </a:solidFill>
                <a:ea typeface="Times New Roman"/>
              </a:rPr>
              <a:t>الضمة وهو مضاف</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ar-SA" sz="2800" b="1" dirty="0">
                <a:solidFill>
                  <a:schemeClr val="tx1"/>
                </a:solidFill>
                <a:ea typeface="Times New Roman"/>
              </a:rPr>
              <a:t>الصالحين:</a:t>
            </a:r>
            <a:r>
              <a:rPr lang="ar-SA" sz="2800" b="1" dirty="0">
                <a:solidFill>
                  <a:srgbClr val="7030A0"/>
                </a:solidFill>
                <a:ea typeface="Times New Roman"/>
              </a:rPr>
              <a:t>- </a:t>
            </a:r>
            <a:r>
              <a:rPr lang="ar-SA" sz="2800" b="1" dirty="0">
                <a:solidFill>
                  <a:srgbClr val="000000"/>
                </a:solidFill>
                <a:ea typeface="Times New Roman"/>
              </a:rPr>
              <a:t>مضاف</a:t>
            </a:r>
            <a:r>
              <a:rPr lang="en-US" sz="2800" b="1" dirty="0" smtClean="0">
                <a:solidFill>
                  <a:srgbClr val="000000"/>
                </a:solidFill>
                <a:effectLst/>
                <a:latin typeface="Times New Roman"/>
                <a:ea typeface="Times New Roman"/>
              </a:rPr>
              <a:t> </a:t>
            </a:r>
            <a:r>
              <a:rPr lang="ar-SA" sz="2800" b="1" dirty="0">
                <a:solidFill>
                  <a:srgbClr val="1E4A5F"/>
                </a:solidFill>
                <a:ea typeface="Times New Roman"/>
                <a:hlinkClick r:id="rId2"/>
              </a:rPr>
              <a:t>إليه</a:t>
            </a:r>
            <a:r>
              <a:rPr lang="en-US" sz="2800" b="1" u="none" strike="noStrike" dirty="0" smtClean="0">
                <a:solidFill>
                  <a:srgbClr val="1E4A5F"/>
                </a:solidFill>
                <a:effectLst/>
                <a:latin typeface="Times New Roman"/>
                <a:ea typeface="Times New Roman"/>
                <a:cs typeface="Arial"/>
                <a:hlinkClick r:id="rId2"/>
              </a:rPr>
              <a:t> </a:t>
            </a:r>
            <a:r>
              <a:rPr lang="ar-SA" sz="2800" b="1" dirty="0">
                <a:solidFill>
                  <a:srgbClr val="000000"/>
                </a:solidFill>
                <a:ea typeface="Times New Roman"/>
              </a:rPr>
              <a:t>مجرور بالياء لأنه جمع </a:t>
            </a:r>
            <a:r>
              <a:rPr lang="ar-SA" sz="2800" b="1" dirty="0" smtClean="0">
                <a:solidFill>
                  <a:srgbClr val="000000"/>
                </a:solidFill>
                <a:ea typeface="Times New Roman"/>
              </a:rPr>
              <a:t>مذكر سالم</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ar-SA" sz="2800" b="1" dirty="0">
                <a:solidFill>
                  <a:schemeClr val="tx1"/>
                </a:solidFill>
                <a:ea typeface="Times New Roman"/>
              </a:rPr>
              <a:t>مؤثرة ٌ :- </a:t>
            </a:r>
            <a:r>
              <a:rPr lang="ar-SA" sz="2800" b="1" dirty="0">
                <a:solidFill>
                  <a:srgbClr val="000000"/>
                </a:solidFill>
                <a:ea typeface="Times New Roman"/>
              </a:rPr>
              <a:t>خبر مرفوع وعلامة رفعه الضمة</a:t>
            </a: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r>
              <a:rPr lang="en-US" sz="2800" b="1" dirty="0" smtClean="0">
                <a:solidFill>
                  <a:srgbClr val="000000"/>
                </a:solidFill>
                <a:effectLst/>
                <a:latin typeface="Arial"/>
                <a:ea typeface="Times New Roman"/>
              </a:rPr>
              <a:t/>
            </a:r>
            <a:br>
              <a:rPr lang="en-US" sz="2800" b="1" dirty="0" smtClean="0">
                <a:solidFill>
                  <a:srgbClr val="000000"/>
                </a:solidFill>
                <a:effectLst/>
                <a:latin typeface="Arial"/>
                <a:ea typeface="Times New Roman"/>
              </a:rPr>
            </a:br>
            <a:endParaRPr lang="he-IL" sz="2800" dirty="0"/>
          </a:p>
        </p:txBody>
      </p:sp>
    </p:spTree>
    <p:extLst>
      <p:ext uri="{BB962C8B-B14F-4D97-AF65-F5344CB8AC3E}">
        <p14:creationId xmlns:p14="http://schemas.microsoft.com/office/powerpoint/2010/main" val="3442400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الصف الاول    الحذر على الطّرق</Template>
  <TotalTime>283</TotalTime>
  <Words>96</Words>
  <Application>Microsoft Office PowerPoint</Application>
  <PresentationFormat>On-screen Show (4:3)</PresentationFormat>
  <Paragraphs>12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ערכת נושא Office</vt:lpstr>
      <vt:lpstr>PowerPoint Presentation</vt:lpstr>
      <vt:lpstr>   *****الإضافة خاصة بالأسماء فقط ، فالحرف لا يكون مضافًا ولا مضافًا إليه ، والفعل كذلك لا يُضاف ولا يُضاف إليه .  فالإضافة من اسم إلى اسم ليس بينهما أي فاصل .</vt:lpstr>
      <vt:lpstr>هناك أسماء ملازمة للإضافة غالبًا أو دائمًا ، فإذا وردت في جملة عرفنا أنها مضافة إلى ما بعدها ، مثل :  كل وبعض وجميع ( إذا لم تنون ) - غير - سوى - مثل - فوق - تحت - يمين - شمال - بين - أمام - خلف - قبل - بعد - مع - عند - لدى - شبه - كلا - كلتا - ذو - سبحان .. </vt:lpstr>
      <vt:lpstr>المضاف إليه مجرور دائمًا ( مع ملاحظة اختلاف علامات الجر المعروفة ) .   أما المضاف فهو ليس إعراب لكلمة ما ولكنه من الممكن أن يكون في أي موقع إعرابي وفي أي حالة إعرابية كالمبتدأ والخبر والفاعل والمفعول به والحال وحتى المضاف إليه نفسه قد يكون مضافًا إلى كلمة أخرى .</vt:lpstr>
      <vt:lpstr>هناك أسماء لا يمكن أن تضاف إلى ما بعدها ، أي أنها إذا وردت في جملة فيستحيل أن يأتي بعدها مضاف إليه ، وهذه الأسماء مثل : الضّمائر - أسماء الإشارة - الأسماء الموصولة - أسماء الشرط - أسماء الاستفهام ( ماعدا أي ) ..</vt:lpstr>
      <vt:lpstr>إذا اتصل اسم ظاهر بأي ضمير من الضمائر المتصلة فالاسم مضاف والضمير في محل جر مضاف إليه :  ( صديق ) اسم ظاهر نستطيع أن نضيفه إلى أي ضمير فنقول : صديقي - صديقك - صديقه - صديقنا .</vt:lpstr>
      <vt:lpstr>تمرين 1: ضع خطاً تحت المضاف وخطين تحت المضاف إليه في الجمل الآتية :  1-  وقف التلميذ على منصة المسرح . 2-  وسائل المواصلات متنوعة. 3-  عرضت صحيفة الفصل أمام المعلم . 4-  تقف الطيور على غصونِ الأشجار . 5-  أمتعة السفر جاهزة . 6-  الإسلام دين العدل. 7-  ارتفع صوت المؤذن . 8-  حبل الكذب قصير . </vt:lpstr>
      <vt:lpstr>تمرين 2: ضع مضاف إليه مناسب في الفراغ.  1-  جذع --------------- طويل.  2- ثوب --------------- جديد. 3-  مدارس ------------- متطورة.  4- عصير ------------- لذيذ. </vt:lpstr>
      <vt:lpstr>  تمرين 3:-  إعراب المضاف والمضاف إليه  * المضاف : يعرب حسب موقعه في الجملة .  *المضاف إليه : يكون مجرور دائمًا .  نموذج في الإعراب:-  أقوال الصالحين مؤثرة 2: صور القصة جميلة الألوان  أقوالُ:- مبتدأ مرفوع وعلامة رفعه الضمة وهو مضاف الصالحين:- مضاف إليه مجرور بالياء لأنه جمع مذكر سالم مؤثرة ٌ :- خبر مرفوع وعلامة رفعه الضمة    </vt:lpstr>
      <vt:lpstr>أعربي ما يلي:-  صورُ القصةِ جميلة ُ الألوانٍ.   قرأ َ هشامُ أسماءَ الناجحين في آخرِ العامِ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Arabic</dc:creator>
  <cp:lastModifiedBy>Ghada_Pc</cp:lastModifiedBy>
  <cp:revision>44</cp:revision>
  <dcterms:created xsi:type="dcterms:W3CDTF">2013-03-24T21:06:55Z</dcterms:created>
  <dcterms:modified xsi:type="dcterms:W3CDTF">2016-04-06T12:43:42Z</dcterms:modified>
</cp:coreProperties>
</file>