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9" d="100"/>
          <a:sy n="49" d="100"/>
        </p:scale>
        <p:origin x="-132" y="-4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C228034D-A36D-472E-8D90-C553B5131E43}" type="datetimeFigureOut">
              <a:rPr lang="en-US" smtClean="0"/>
              <a:t>3/29/2017</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45A7370-7A08-45CE-B459-95D003AC53A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28034D-A36D-472E-8D90-C553B5131E43}"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A7370-7A08-45CE-B459-95D003AC53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28034D-A36D-472E-8D90-C553B5131E43}"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A7370-7A08-45CE-B459-95D003AC53A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228034D-A36D-472E-8D90-C553B5131E43}" type="datetimeFigureOut">
              <a:rPr lang="en-US" smtClean="0"/>
              <a:t>3/29/2017</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A45A7370-7A08-45CE-B459-95D003AC53A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C228034D-A36D-472E-8D90-C553B5131E43}" type="datetimeFigureOut">
              <a:rPr lang="en-US" smtClean="0"/>
              <a:t>3/29/2017</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A45A7370-7A08-45CE-B459-95D003AC53A1}"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228034D-A36D-472E-8D90-C553B5131E43}" type="datetimeFigureOut">
              <a:rPr lang="en-US" smtClean="0"/>
              <a:t>3/29/2017</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A45A7370-7A08-45CE-B459-95D003AC53A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C228034D-A36D-472E-8D90-C553B5131E43}" type="datetimeFigureOut">
              <a:rPr lang="en-US" smtClean="0"/>
              <a:t>3/29/2017</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A45A7370-7A08-45CE-B459-95D003AC53A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228034D-A36D-472E-8D90-C553B5131E43}" type="datetimeFigureOut">
              <a:rPr lang="en-US" smtClean="0"/>
              <a:t>3/29/2017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5A7370-7A08-45CE-B459-95D003AC53A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228034D-A36D-472E-8D90-C553B5131E43}" type="datetimeFigureOut">
              <a:rPr lang="en-US" smtClean="0"/>
              <a:t>3/29/2017</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A45A7370-7A08-45CE-B459-95D003AC53A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C228034D-A36D-472E-8D90-C553B5131E43}" type="datetimeFigureOut">
              <a:rPr lang="en-US" smtClean="0"/>
              <a:t>3/29/2017</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A45A7370-7A08-45CE-B459-95D003AC53A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228034D-A36D-472E-8D90-C553B5131E43}" type="datetimeFigureOut">
              <a:rPr lang="en-US" smtClean="0"/>
              <a:t>3/29/2017</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A45A7370-7A08-45CE-B459-95D003AC53A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228034D-A36D-472E-8D90-C553B5131E43}" type="datetimeFigureOut">
              <a:rPr lang="en-US" smtClean="0"/>
              <a:t>3/29/2017</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45A7370-7A08-45CE-B459-95D003AC53A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1780108"/>
          </a:xfrm>
        </p:spPr>
        <p:txBody>
          <a:bodyPr>
            <a:noAutofit/>
          </a:bodyPr>
          <a:lstStyle/>
          <a:p>
            <a:r>
              <a:rPr lang="ar-JO" sz="11500" b="1" dirty="0" smtClean="0">
                <a:latin typeface="Arabic Typesetting" pitchFamily="66" charset="-78"/>
                <a:cs typeface="Arabic Typesetting" pitchFamily="66" charset="-78"/>
              </a:rPr>
              <a:t>المبادرات الاجتماعية </a:t>
            </a:r>
            <a:endParaRPr lang="en-US" sz="11500" b="1" dirty="0">
              <a:latin typeface="Arabic Typesetting" pitchFamily="66" charset="-78"/>
              <a:cs typeface="Arabic Typesetting" pitchFamily="66" charset="-78"/>
            </a:endParaRPr>
          </a:p>
        </p:txBody>
      </p:sp>
      <p:sp>
        <p:nvSpPr>
          <p:cNvPr id="3" name="Subtitle 2"/>
          <p:cNvSpPr>
            <a:spLocks noGrp="1"/>
          </p:cNvSpPr>
          <p:nvPr>
            <p:ph type="subTitle" idx="1"/>
          </p:nvPr>
        </p:nvSpPr>
        <p:spPr>
          <a:xfrm>
            <a:off x="457200" y="2819400"/>
            <a:ext cx="8153400" cy="1473200"/>
          </a:xfrm>
        </p:spPr>
        <p:txBody>
          <a:bodyPr>
            <a:noAutofit/>
          </a:bodyPr>
          <a:lstStyle/>
          <a:p>
            <a:r>
              <a:rPr lang="ar-JO" sz="3600" b="1" dirty="0" smtClean="0">
                <a:latin typeface="Arabic Typesetting" pitchFamily="66" charset="-78"/>
                <a:cs typeface="Arabic Typesetting" pitchFamily="66" charset="-78"/>
              </a:rPr>
              <a:t>عمل الطالبات:سجى مدرع,فاطمة هلال,اسيل ادريس,دانيا هباهبة,رند ابوعودة</a:t>
            </a:r>
            <a:endParaRPr lang="en-US" sz="3600"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2629023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65564" y="1371600"/>
            <a:ext cx="6781800" cy="3231654"/>
          </a:xfrm>
          <a:prstGeom prst="rect">
            <a:avLst/>
          </a:prstGeom>
          <a:noFill/>
          <a:ln w="3175">
            <a:solidFill>
              <a:schemeClr val="tx1"/>
            </a:solidFill>
          </a:ln>
        </p:spPr>
        <p:txBody>
          <a:bodyPr wrap="square" lIns="91440" tIns="45720" rIns="91440" bIns="45720">
            <a:spAutoFit/>
          </a:bodyPr>
          <a:lstStyle/>
          <a:p>
            <a:pPr algn="r"/>
            <a:r>
              <a:rPr lang="ar-JO" sz="9600" b="1" cap="none" spc="0" dirty="0" smtClean="0">
                <a:ln w="17780" cmpd="sng">
                  <a:solidFill>
                    <a:schemeClr val="tx1"/>
                  </a:solidFill>
                  <a:prstDash val="solid"/>
                  <a:miter lim="800000"/>
                </a:ln>
                <a:solidFill>
                  <a:schemeClr val="accent2"/>
                </a:solidFill>
                <a:latin typeface="Arabic Typesetting" pitchFamily="66" charset="-78"/>
                <a:cs typeface="Arabic Typesetting" pitchFamily="66" charset="-78"/>
              </a:rPr>
              <a:t>سؤال</a:t>
            </a:r>
            <a:r>
              <a:rPr lang="ar-JO" sz="9600" b="1" cap="none" spc="0" dirty="0" smtClean="0">
                <a:ln w="17780" cmpd="sng">
                  <a:solidFill>
                    <a:schemeClr val="tx1"/>
                  </a:solidFill>
                  <a:prstDash val="solid"/>
                  <a:miter lim="800000"/>
                </a:ln>
                <a:solidFill>
                  <a:schemeClr val="accent2"/>
                </a:solidFill>
                <a:latin typeface="Adobe Arabic" pitchFamily="18" charset="-78"/>
                <a:cs typeface="Adobe Arabic" pitchFamily="18" charset="-78"/>
              </a:rPr>
              <a:t> :</a:t>
            </a:r>
          </a:p>
          <a:p>
            <a:pPr algn="ctr"/>
            <a:r>
              <a:rPr lang="ar-JO" sz="5400" b="1" dirty="0" smtClean="0">
                <a:ln w="17780" cmpd="sng">
                  <a:solidFill>
                    <a:schemeClr val="tx1"/>
                  </a:solidFill>
                  <a:prstDash val="solid"/>
                  <a:miter lim="800000"/>
                </a:ln>
                <a:effectLst>
                  <a:outerShdw blurRad="50800" algn="tl" rotWithShape="0">
                    <a:srgbClr val="000000"/>
                  </a:outerShdw>
                </a:effectLst>
                <a:latin typeface="Arabic Typesetting" pitchFamily="66" charset="-78"/>
                <a:cs typeface="Arabic Typesetting" pitchFamily="66" charset="-78"/>
              </a:rPr>
              <a:t>ما أهمية إيلاء جلالة الملك عبدالله الثاني الاهتمام باللياقة البدنية ؟</a:t>
            </a:r>
            <a:endParaRPr lang="en-US" sz="5400" b="1" cap="none" spc="0" dirty="0">
              <a:ln w="17780" cmpd="sng">
                <a:solidFill>
                  <a:schemeClr val="tx1"/>
                </a:solidFill>
                <a:prstDash val="solid"/>
                <a:miter lim="800000"/>
              </a:ln>
              <a:effectLst>
                <a:outerShdw blurRad="50800" algn="tl" rotWithShape="0">
                  <a:srgbClr val="000000"/>
                </a:outerShdw>
              </a:effectLst>
              <a:latin typeface="Arabic Typesetting" pitchFamily="66" charset="-78"/>
              <a:cs typeface="Arabic Typesetting" pitchFamily="66" charset="-78"/>
            </a:endParaRPr>
          </a:p>
        </p:txBody>
      </p:sp>
    </p:spTree>
    <p:extLst>
      <p:ext uri="{BB962C8B-B14F-4D97-AF65-F5344CB8AC3E}">
        <p14:creationId xmlns:p14="http://schemas.microsoft.com/office/powerpoint/2010/main" val="3656755725"/>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par>
                          <p:cTn id="12" fill="hold">
                            <p:stCondLst>
                              <p:cond delay="500"/>
                            </p:stCondLst>
                            <p:childTnLst>
                              <p:par>
                                <p:cTn id="13" presetID="18" presetClass="entr" presetSubtype="12"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strips(downLeft)">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79632" y="2967335"/>
            <a:ext cx="184730"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Rectangle 2"/>
          <p:cNvSpPr/>
          <p:nvPr/>
        </p:nvSpPr>
        <p:spPr>
          <a:xfrm>
            <a:off x="609600" y="797510"/>
            <a:ext cx="8153399" cy="360098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r"/>
            <a:r>
              <a:rPr lang="ar-JO" sz="66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dobe Arabic" pitchFamily="18" charset="-78"/>
                <a:cs typeface="Adobe Arabic" pitchFamily="18" charset="-78"/>
              </a:rPr>
              <a:t>الاجابة :</a:t>
            </a:r>
          </a:p>
          <a:p>
            <a:pPr algn="ctr"/>
            <a:endParaRPr lang="ar-JO"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dobe Arabic" pitchFamily="18" charset="-78"/>
              <a:cs typeface="Adobe Arabic" pitchFamily="18" charset="-78"/>
            </a:endParaRPr>
          </a:p>
          <a:p>
            <a:pPr algn="ctr"/>
            <a:r>
              <a:rPr lang="ar-JO" sz="5400" b="1" cap="all" spc="0" dirty="0" smtClean="0">
                <a:ln/>
                <a:effectLst>
                  <a:reflection blurRad="10000" stA="55000" endPos="48000" dist="500" dir="5400000" sy="-100000" algn="bl" rotWithShape="0"/>
                </a:effectLst>
                <a:latin typeface="Arabic Typesetting" pitchFamily="66" charset="-78"/>
                <a:cs typeface="Arabic Typesetting" pitchFamily="66" charset="-78"/>
              </a:rPr>
              <a:t>لاستثمار طاقات الشباب في بناء وطنهم و النهضة به ،</a:t>
            </a:r>
          </a:p>
          <a:p>
            <a:pPr algn="ctr"/>
            <a:r>
              <a:rPr lang="ar-JO" sz="5400" b="1" cap="all" dirty="0" smtClean="0">
                <a:ln/>
                <a:effectLst>
                  <a:reflection blurRad="10000" stA="55000" endPos="48000" dist="500" dir="5400000" sy="-100000" algn="bl" rotWithShape="0"/>
                </a:effectLst>
                <a:latin typeface="Arabic Typesetting" pitchFamily="66" charset="-78"/>
                <a:cs typeface="Arabic Typesetting" pitchFamily="66" charset="-78"/>
              </a:rPr>
              <a:t>تطوير كل من يملك لياقة بدنية للوصول الى العالمية </a:t>
            </a:r>
            <a:r>
              <a:rPr lang="ar-JO" sz="5400" b="1" cap="all" dirty="0" smtClean="0">
                <a:ln/>
                <a:effectLst>
                  <a:reflection blurRad="10000" stA="55000" endPos="48000" dist="500" dir="5400000" sy="-100000" algn="bl" rotWithShape="0"/>
                </a:effectLst>
                <a:latin typeface="Adobe Arabic" pitchFamily="18" charset="-78"/>
                <a:cs typeface="Adobe Arabic" pitchFamily="18" charset="-78"/>
              </a:rPr>
              <a:t>.  </a:t>
            </a:r>
            <a:endParaRPr lang="ar-JO" sz="5400" b="1" cap="all" dirty="0">
              <a:ln/>
              <a:effectLst>
                <a:reflection blurRad="10000" stA="55000" endPos="48000" dist="500" dir="5400000" sy="-100000" algn="bl" rotWithShape="0"/>
              </a:effectLst>
              <a:latin typeface="Adobe Arabic" pitchFamily="18" charset="-78"/>
              <a:cs typeface="Adobe Arabic" pitchFamily="18" charset="-78"/>
            </a:endParaRPr>
          </a:p>
        </p:txBody>
      </p:sp>
    </p:spTree>
    <p:extLst>
      <p:ext uri="{BB962C8B-B14F-4D97-AF65-F5344CB8AC3E}">
        <p14:creationId xmlns:p14="http://schemas.microsoft.com/office/powerpoint/2010/main" val="458396281"/>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2637" y="249382"/>
            <a:ext cx="8157963" cy="144655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JO" sz="8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abic Typesetting" pitchFamily="66" charset="-78"/>
                <a:cs typeface="Arabic Typesetting" pitchFamily="66" charset="-78"/>
              </a:rPr>
              <a:t>من المبادرات الملكية التعليمية : </a:t>
            </a:r>
            <a:endParaRPr lang="en-US" sz="8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abic Typesetting" pitchFamily="66" charset="-78"/>
              <a:cs typeface="Arabic Typesetting" pitchFamily="66" charset="-78"/>
            </a:endParaRPr>
          </a:p>
        </p:txBody>
      </p:sp>
      <p:sp>
        <p:nvSpPr>
          <p:cNvPr id="3" name="Rectangle 2"/>
          <p:cNvSpPr/>
          <p:nvPr/>
        </p:nvSpPr>
        <p:spPr>
          <a:xfrm>
            <a:off x="3175699" y="1981200"/>
            <a:ext cx="5968301" cy="830997"/>
          </a:xfrm>
          <a:prstGeom prst="rect">
            <a:avLst/>
          </a:prstGeom>
          <a:noFill/>
        </p:spPr>
        <p:txBody>
          <a:bodyPr wrap="none" lIns="91440" tIns="45720" rIns="91440" bIns="45720">
            <a:spAutoFit/>
          </a:bodyPr>
          <a:lstStyle/>
          <a:p>
            <a:pPr algn="r"/>
            <a:r>
              <a:rPr lang="ar-JO" sz="48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1- مشروع تغذية أطفال المدارس عام 1999</a:t>
            </a:r>
            <a:endParaRPr lang="en-US" sz="4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endParaRPr>
          </a:p>
        </p:txBody>
      </p:sp>
      <p:sp>
        <p:nvSpPr>
          <p:cNvPr id="4" name="Rectangle 3"/>
          <p:cNvSpPr/>
          <p:nvPr/>
        </p:nvSpPr>
        <p:spPr>
          <a:xfrm>
            <a:off x="-762000" y="2895600"/>
            <a:ext cx="9906000" cy="830997"/>
          </a:xfrm>
          <a:prstGeom prst="rect">
            <a:avLst/>
          </a:prstGeom>
        </p:spPr>
        <p:txBody>
          <a:bodyPr wrap="square">
            <a:spAutoFit/>
          </a:bodyPr>
          <a:lstStyle/>
          <a:p>
            <a:pPr algn="r"/>
            <a:r>
              <a:rPr lang="ar-JO"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2- مشروع تزويد طلبة المدارس بالفيتامينات عام 2002 </a:t>
            </a:r>
          </a:p>
        </p:txBody>
      </p:sp>
      <p:sp>
        <p:nvSpPr>
          <p:cNvPr id="5" name="Rectangle 4"/>
          <p:cNvSpPr/>
          <p:nvPr/>
        </p:nvSpPr>
        <p:spPr>
          <a:xfrm>
            <a:off x="1676400" y="3810000"/>
            <a:ext cx="7467600" cy="830997"/>
          </a:xfrm>
          <a:prstGeom prst="rect">
            <a:avLst/>
          </a:prstGeom>
        </p:spPr>
        <p:txBody>
          <a:bodyPr wrap="square">
            <a:spAutoFit/>
          </a:bodyPr>
          <a:lstStyle/>
          <a:p>
            <a:pPr algn="r"/>
            <a:r>
              <a:rPr lang="ar-JO" sz="48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3- مبادرة المعاطف الشتوية عام 2004</a:t>
            </a:r>
          </a:p>
        </p:txBody>
      </p:sp>
      <p:sp>
        <p:nvSpPr>
          <p:cNvPr id="6" name="Rectangle 5"/>
          <p:cNvSpPr/>
          <p:nvPr/>
        </p:nvSpPr>
        <p:spPr>
          <a:xfrm>
            <a:off x="3797665" y="4648200"/>
            <a:ext cx="5346335" cy="830997"/>
          </a:xfrm>
          <a:prstGeom prst="rect">
            <a:avLst/>
          </a:prstGeom>
        </p:spPr>
        <p:txBody>
          <a:bodyPr wrap="none">
            <a:spAutoFit/>
          </a:bodyPr>
          <a:lstStyle/>
          <a:p>
            <a:pPr algn="r"/>
            <a:r>
              <a:rPr lang="ar-JO"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abic Typesetting" pitchFamily="66" charset="-78"/>
                <a:cs typeface="Arabic Typesetting" pitchFamily="66" charset="-78"/>
              </a:rPr>
              <a:t>4- مشروع التدفئة المدرسية عام 2007</a:t>
            </a:r>
            <a:endParaRPr lang="en-US" sz="48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2757687883"/>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childTnLst>
                          </p:cTn>
                        </p:par>
                        <p:par>
                          <p:cTn id="8" fill="hold">
                            <p:stCondLst>
                              <p:cond delay="1000"/>
                            </p:stCondLst>
                            <p:childTnLst>
                              <p:par>
                                <p:cTn id="9" presetID="17" presetClass="entr" presetSubtype="1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2000" fill="hold"/>
                                        <p:tgtEl>
                                          <p:spTgt spid="3"/>
                                        </p:tgtEl>
                                        <p:attrNameLst>
                                          <p:attrName>ppt_w</p:attrName>
                                        </p:attrNameLst>
                                      </p:cBhvr>
                                      <p:tavLst>
                                        <p:tav tm="0">
                                          <p:val>
                                            <p:fltVal val="0"/>
                                          </p:val>
                                        </p:tav>
                                        <p:tav tm="100000">
                                          <p:val>
                                            <p:strVal val="#ppt_w"/>
                                          </p:val>
                                        </p:tav>
                                      </p:tavLst>
                                    </p:anim>
                                    <p:anim calcmode="lin" valueType="num">
                                      <p:cBhvr>
                                        <p:cTn id="12" dur="2000" fill="hold"/>
                                        <p:tgtEl>
                                          <p:spTgt spid="3"/>
                                        </p:tgtEl>
                                        <p:attrNameLst>
                                          <p:attrName>ppt_h</p:attrName>
                                        </p:attrNameLst>
                                      </p:cBhvr>
                                      <p:tavLst>
                                        <p:tav tm="0">
                                          <p:val>
                                            <p:strVal val="#ppt_h"/>
                                          </p:val>
                                        </p:tav>
                                        <p:tav tm="100000">
                                          <p:val>
                                            <p:strVal val="#ppt_h"/>
                                          </p:val>
                                        </p:tav>
                                      </p:tavLst>
                                    </p:anim>
                                  </p:childTnLst>
                                </p:cTn>
                              </p:par>
                            </p:childTnLst>
                          </p:cTn>
                        </p:par>
                        <p:par>
                          <p:cTn id="13" fill="hold">
                            <p:stCondLst>
                              <p:cond delay="3000"/>
                            </p:stCondLst>
                            <p:childTnLst>
                              <p:par>
                                <p:cTn id="14" presetID="17" presetClass="entr" presetSubtype="1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2000" fill="hold"/>
                                        <p:tgtEl>
                                          <p:spTgt spid="4"/>
                                        </p:tgtEl>
                                        <p:attrNameLst>
                                          <p:attrName>ppt_w</p:attrName>
                                        </p:attrNameLst>
                                      </p:cBhvr>
                                      <p:tavLst>
                                        <p:tav tm="0">
                                          <p:val>
                                            <p:fltVal val="0"/>
                                          </p:val>
                                        </p:tav>
                                        <p:tav tm="100000">
                                          <p:val>
                                            <p:strVal val="#ppt_w"/>
                                          </p:val>
                                        </p:tav>
                                      </p:tavLst>
                                    </p:anim>
                                    <p:anim calcmode="lin" valueType="num">
                                      <p:cBhvr>
                                        <p:cTn id="17" dur="2000" fill="hold"/>
                                        <p:tgtEl>
                                          <p:spTgt spid="4"/>
                                        </p:tgtEl>
                                        <p:attrNameLst>
                                          <p:attrName>ppt_h</p:attrName>
                                        </p:attrNameLst>
                                      </p:cBhvr>
                                      <p:tavLst>
                                        <p:tav tm="0">
                                          <p:val>
                                            <p:strVal val="#ppt_h"/>
                                          </p:val>
                                        </p:tav>
                                        <p:tav tm="100000">
                                          <p:val>
                                            <p:strVal val="#ppt_h"/>
                                          </p:val>
                                        </p:tav>
                                      </p:tavLst>
                                    </p:anim>
                                  </p:childTnLst>
                                </p:cTn>
                              </p:par>
                            </p:childTnLst>
                          </p:cTn>
                        </p:par>
                        <p:par>
                          <p:cTn id="18" fill="hold">
                            <p:stCondLst>
                              <p:cond delay="5000"/>
                            </p:stCondLst>
                            <p:childTnLst>
                              <p:par>
                                <p:cTn id="19" presetID="17" presetClass="entr" presetSubtype="1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2000" fill="hold"/>
                                        <p:tgtEl>
                                          <p:spTgt spid="5"/>
                                        </p:tgtEl>
                                        <p:attrNameLst>
                                          <p:attrName>ppt_w</p:attrName>
                                        </p:attrNameLst>
                                      </p:cBhvr>
                                      <p:tavLst>
                                        <p:tav tm="0">
                                          <p:val>
                                            <p:fltVal val="0"/>
                                          </p:val>
                                        </p:tav>
                                        <p:tav tm="100000">
                                          <p:val>
                                            <p:strVal val="#ppt_w"/>
                                          </p:val>
                                        </p:tav>
                                      </p:tavLst>
                                    </p:anim>
                                    <p:anim calcmode="lin" valueType="num">
                                      <p:cBhvr>
                                        <p:cTn id="22" dur="2000" fill="hold"/>
                                        <p:tgtEl>
                                          <p:spTgt spid="5"/>
                                        </p:tgtEl>
                                        <p:attrNameLst>
                                          <p:attrName>ppt_h</p:attrName>
                                        </p:attrNameLst>
                                      </p:cBhvr>
                                      <p:tavLst>
                                        <p:tav tm="0">
                                          <p:val>
                                            <p:strVal val="#ppt_h"/>
                                          </p:val>
                                        </p:tav>
                                        <p:tav tm="100000">
                                          <p:val>
                                            <p:strVal val="#ppt_h"/>
                                          </p:val>
                                        </p:tav>
                                      </p:tavLst>
                                    </p:anim>
                                  </p:childTnLst>
                                </p:cTn>
                              </p:par>
                            </p:childTnLst>
                          </p:cTn>
                        </p:par>
                        <p:par>
                          <p:cTn id="23" fill="hold">
                            <p:stCondLst>
                              <p:cond delay="7000"/>
                            </p:stCondLst>
                            <p:childTnLst>
                              <p:par>
                                <p:cTn id="24" presetID="17" presetClass="entr" presetSubtype="10"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2000" fill="hold"/>
                                        <p:tgtEl>
                                          <p:spTgt spid="6"/>
                                        </p:tgtEl>
                                        <p:attrNameLst>
                                          <p:attrName>ppt_w</p:attrName>
                                        </p:attrNameLst>
                                      </p:cBhvr>
                                      <p:tavLst>
                                        <p:tav tm="0">
                                          <p:val>
                                            <p:fltVal val="0"/>
                                          </p:val>
                                        </p:tav>
                                        <p:tav tm="100000">
                                          <p:val>
                                            <p:strVal val="#ppt_w"/>
                                          </p:val>
                                        </p:tav>
                                      </p:tavLst>
                                    </p:anim>
                                    <p:anim calcmode="lin" valueType="num">
                                      <p:cBhvr>
                                        <p:cTn id="27"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62000" y="457200"/>
            <a:ext cx="7772400" cy="1470025"/>
          </a:xfrm>
        </p:spPr>
        <p:txBody>
          <a:bodyPr>
            <a:normAutofit/>
          </a:bodyPr>
          <a:lstStyle/>
          <a:p>
            <a:pPr rtl="1"/>
            <a:r>
              <a:rPr lang="ar-JO" sz="6000" i="1" dirty="0" smtClean="0"/>
              <a:t>مبادرات في التعليم</a:t>
            </a:r>
            <a:endParaRPr lang="en-US" sz="6000" i="1" dirty="0"/>
          </a:p>
        </p:txBody>
      </p:sp>
      <p:sp>
        <p:nvSpPr>
          <p:cNvPr id="3" name="عنوان فرعي 2"/>
          <p:cNvSpPr>
            <a:spLocks noGrp="1"/>
          </p:cNvSpPr>
          <p:nvPr>
            <p:ph type="subTitle" idx="1"/>
          </p:nvPr>
        </p:nvSpPr>
        <p:spPr>
          <a:xfrm>
            <a:off x="1219200" y="2362200"/>
            <a:ext cx="6400800" cy="3429000"/>
          </a:xfrm>
        </p:spPr>
        <p:txBody>
          <a:bodyPr>
            <a:normAutofit fontScale="85000" lnSpcReduction="20000"/>
          </a:bodyPr>
          <a:lstStyle/>
          <a:p>
            <a:pPr rtl="1"/>
            <a:r>
              <a:rPr lang="ar-JO" sz="4400" b="1" dirty="0" smtClean="0">
                <a:solidFill>
                  <a:schemeClr val="tx1"/>
                </a:solidFill>
              </a:rPr>
              <a:t>1)مبادرة التعليم الأردنية:</a:t>
            </a:r>
          </a:p>
          <a:p>
            <a:pPr rtl="1"/>
            <a:r>
              <a:rPr lang="ar-JO" sz="3600" dirty="0" smtClean="0">
                <a:solidFill>
                  <a:srgbClr val="0070C0"/>
                </a:solidFill>
              </a:rPr>
              <a:t>أطلقها جلالة الملك عبدا لله الثاني في فعاليات المنتدى الاقتصادي العالمي الذي عقد في منطقة البحر الميت  في عام 2003بهدف تحقيق الإصلاح ألتعلمي عن طريق تبني تكنولوجيا المعلومات والاتصالات,وتوظيفها بالصورة المثلى في قطاع التعليم</a:t>
            </a:r>
            <a:endParaRPr lang="en-US" sz="3600" dirty="0">
              <a:solidFill>
                <a:srgbClr val="0070C0"/>
              </a:solidFill>
            </a:endParaRPr>
          </a:p>
        </p:txBody>
      </p:sp>
    </p:spTree>
    <p:extLst>
      <p:ext uri="{BB962C8B-B14F-4D97-AF65-F5344CB8AC3E}">
        <p14:creationId xmlns:p14="http://schemas.microsoft.com/office/powerpoint/2010/main" val="1868298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JO" sz="6000" b="1" dirty="0" smtClean="0"/>
              <a:t>التعليم الالكتروني:</a:t>
            </a:r>
            <a:endParaRPr lang="en-US" sz="6000" b="1" dirty="0"/>
          </a:p>
        </p:txBody>
      </p:sp>
      <p:sp>
        <p:nvSpPr>
          <p:cNvPr id="3" name="عنصر نائب للمحتوى 2"/>
          <p:cNvSpPr>
            <a:spLocks noGrp="1"/>
          </p:cNvSpPr>
          <p:nvPr>
            <p:ph idx="1"/>
          </p:nvPr>
        </p:nvSpPr>
        <p:spPr/>
        <p:txBody>
          <a:bodyPr>
            <a:normAutofit/>
          </a:bodyPr>
          <a:lstStyle/>
          <a:p>
            <a:pPr algn="r" rtl="1"/>
            <a:r>
              <a:rPr lang="ar-JO" sz="3600" dirty="0" smtClean="0">
                <a:solidFill>
                  <a:srgbClr val="0070C0"/>
                </a:solidFill>
              </a:rPr>
              <a:t>أوعز جلال الملك عبد لله الثاني في 1999 إلى الحكومة بإدخال تعليم مهارات الحاسوب إلى المدارس الحكومية للحد من الفجوة الرقمية في مجال استخدام الحاسوب بين المدينة والريف من جهة لتحقيق مبدأ تكافؤ الفرص. وفي عام 2005تمت حوسبة المدارس الحكومية وربها الكترونيا </a:t>
            </a:r>
            <a:endParaRPr lang="en-US" sz="3600" dirty="0">
              <a:solidFill>
                <a:srgbClr val="0070C0"/>
              </a:solidFill>
            </a:endParaRPr>
          </a:p>
        </p:txBody>
      </p:sp>
    </p:spTree>
    <p:extLst>
      <p:ext uri="{BB962C8B-B14F-4D97-AF65-F5344CB8AC3E}">
        <p14:creationId xmlns:p14="http://schemas.microsoft.com/office/powerpoint/2010/main" val="287991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rtl="1"/>
            <a:r>
              <a:rPr lang="ar-JO" sz="6000" b="1" dirty="0" smtClean="0"/>
              <a:t>جائزة الملك عبد لله للياقة البدنية:</a:t>
            </a:r>
            <a:endParaRPr lang="en-US" sz="6000" b="1" dirty="0"/>
          </a:p>
        </p:txBody>
      </p:sp>
      <p:sp>
        <p:nvSpPr>
          <p:cNvPr id="3" name="عنصر نائب للمحتوى 2"/>
          <p:cNvSpPr>
            <a:spLocks noGrp="1"/>
          </p:cNvSpPr>
          <p:nvPr>
            <p:ph idx="1"/>
          </p:nvPr>
        </p:nvSpPr>
        <p:spPr/>
        <p:txBody>
          <a:bodyPr>
            <a:normAutofit/>
          </a:bodyPr>
          <a:lstStyle/>
          <a:p>
            <a:pPr algn="r" rtl="1"/>
            <a:r>
              <a:rPr lang="ar-JO" sz="4000" dirty="0" smtClean="0">
                <a:solidFill>
                  <a:srgbClr val="0070C0"/>
                </a:solidFill>
              </a:rPr>
              <a:t>وجه جلالته وزاره التربية والتعليم لاستحداث جائزة للطالب  المتميز في مجال اللياقة البدنية ,عن طريق برنامج لممارسه نشاطات مقترحه تطبق على طلبه المدارس ,ويمارس فيها الطالب النشاط الرياضي مدة ساعة واحده يوميا</a:t>
            </a:r>
            <a:endParaRPr lang="en-US" sz="4000" dirty="0">
              <a:solidFill>
                <a:srgbClr val="0070C0"/>
              </a:solidFill>
            </a:endParaRPr>
          </a:p>
        </p:txBody>
      </p:sp>
    </p:spTree>
    <p:extLst>
      <p:ext uri="{BB962C8B-B14F-4D97-AF65-F5344CB8AC3E}">
        <p14:creationId xmlns:p14="http://schemas.microsoft.com/office/powerpoint/2010/main" val="1010945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3505200"/>
            <a:ext cx="7086600" cy="2133600"/>
          </a:xfrm>
        </p:spPr>
        <p:txBody>
          <a:bodyPr>
            <a:noAutofit/>
          </a:bodyPr>
          <a:lstStyle/>
          <a:p>
            <a:r>
              <a:rPr lang="ar-JO" sz="4000" dirty="0" smtClean="0">
                <a:solidFill>
                  <a:schemeClr val="tx1">
                    <a:lumMod val="95000"/>
                    <a:lumOff val="5000"/>
                  </a:schemeClr>
                </a:solidFill>
              </a:rPr>
              <a:t>اطلق جلالة الملك عبد الله الثاني منذ تسلمه سلطاته الدستورية مبادرات اجتماعية منها :</a:t>
            </a:r>
            <a:endParaRPr lang="ar-JO" sz="4000" dirty="0">
              <a:solidFill>
                <a:schemeClr val="tx1">
                  <a:lumMod val="95000"/>
                  <a:lumOff val="5000"/>
                </a:schemeClr>
              </a:solidFill>
            </a:endParaRPr>
          </a:p>
        </p:txBody>
      </p:sp>
      <p:sp>
        <p:nvSpPr>
          <p:cNvPr id="2" name="Title 1"/>
          <p:cNvSpPr>
            <a:spLocks noGrp="1"/>
          </p:cNvSpPr>
          <p:nvPr>
            <p:ph type="ctrTitle"/>
          </p:nvPr>
        </p:nvSpPr>
        <p:spPr>
          <a:xfrm>
            <a:off x="838200" y="1524000"/>
            <a:ext cx="7772400" cy="1470025"/>
          </a:xfrm>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ar-JO" sz="8800" b="1" cap="all" dirty="0" smtClean="0">
                <a:ln>
                  <a:solidFill>
                    <a:schemeClr val="tx1">
                      <a:lumMod val="95000"/>
                      <a:lumOff val="5000"/>
                    </a:schemeClr>
                  </a:solidFill>
                </a:ln>
                <a:solidFill>
                  <a:schemeClr val="tx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abic Typesetting" pitchFamily="66" charset="-78"/>
                <a:cs typeface="Arabic Typesetting" pitchFamily="66" charset="-78"/>
              </a:rPr>
              <a:t>ثالثا : مبادرات اجتماعية</a:t>
            </a:r>
            <a:endParaRPr lang="ar-JO" sz="8800" b="1" cap="all" dirty="0">
              <a:ln>
                <a:solidFill>
                  <a:schemeClr val="tx1">
                    <a:lumMod val="95000"/>
                    <a:lumOff val="5000"/>
                  </a:schemeClr>
                </a:solidFill>
              </a:ln>
              <a:solidFill>
                <a:schemeClr val="tx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abic Typesetting" pitchFamily="66" charset="-78"/>
              <a:cs typeface="Arabic Typesetting" pitchFamily="66" charset="-78"/>
            </a:endParaRPr>
          </a:p>
        </p:txBody>
      </p:sp>
    </p:spTree>
    <p:extLst>
      <p:ext uri="{BB962C8B-B14F-4D97-AF65-F5344CB8AC3E}">
        <p14:creationId xmlns:p14="http://schemas.microsoft.com/office/powerpoint/2010/main" val="3819132863"/>
      </p:ext>
    </p:extLst>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JO" sz="5400" b="1" dirty="0" smtClean="0">
                <a:latin typeface="Arabic Typesetting" pitchFamily="66" charset="-78"/>
                <a:cs typeface="Arabic Typesetting" pitchFamily="66" charset="-78"/>
              </a:rPr>
              <a:t>1- تأمين السكن المناسب لأبناء المجتمع الأردني :</a:t>
            </a:r>
            <a:endParaRPr lang="ar-JO" sz="5400" b="1" dirty="0">
              <a:latin typeface="Arabic Typesetting" pitchFamily="66" charset="-78"/>
              <a:cs typeface="Arabic Typesetting" pitchFamily="66" charset="-78"/>
            </a:endParaRPr>
          </a:p>
        </p:txBody>
      </p:sp>
      <p:sp>
        <p:nvSpPr>
          <p:cNvPr id="3" name="Content Placeholder 2"/>
          <p:cNvSpPr>
            <a:spLocks noGrp="1"/>
          </p:cNvSpPr>
          <p:nvPr>
            <p:ph sz="quarter" idx="1"/>
          </p:nvPr>
        </p:nvSpPr>
        <p:spPr>
          <a:xfrm>
            <a:off x="609600" y="1447800"/>
            <a:ext cx="8077200" cy="4572000"/>
          </a:xfrm>
        </p:spPr>
        <p:txBody>
          <a:bodyPr>
            <a:normAutofit fontScale="92500" lnSpcReduction="20000"/>
          </a:bodyPr>
          <a:lstStyle/>
          <a:p>
            <a:r>
              <a:rPr lang="ar-JO" sz="3200" dirty="0" smtClean="0"/>
              <a:t>عن طريق:-</a:t>
            </a:r>
          </a:p>
          <a:p>
            <a:pPr>
              <a:buNone/>
            </a:pPr>
            <a:r>
              <a:rPr lang="ar-JO" sz="3200" dirty="0" smtClean="0"/>
              <a:t>1- إسكان منتسبي القوات المسلحة الأردنية والأجهزة الأمنية.</a:t>
            </a:r>
          </a:p>
          <a:p>
            <a:pPr>
              <a:buNone/>
            </a:pPr>
            <a:r>
              <a:rPr lang="ar-JO" sz="3200" dirty="0" smtClean="0"/>
              <a:t>2- إسكان ذوي الدخل المحدود: أطلق جلالة الملك عبد الله الثاني في 26 من شباط من عام 2008م مبادرة وطنية للإسكان اطلق عليها اسم (سكن كريم لعيش كريم) من اجل تامين شريحة واسعة من المواطنين بالمساكن الملائمة في المحافظات جميعها.</a:t>
            </a:r>
          </a:p>
          <a:p>
            <a:pPr>
              <a:buNone/>
            </a:pPr>
            <a:r>
              <a:rPr lang="ar-JO" sz="3200" dirty="0" smtClean="0"/>
              <a:t>3- مشروع الملك عبد الله الثاني لإسكان الأسر العفيفة .</a:t>
            </a:r>
            <a:endParaRPr lang="ar-JO" sz="3200" dirty="0"/>
          </a:p>
        </p:txBody>
      </p:sp>
    </p:spTree>
    <p:extLst>
      <p:ext uri="{BB962C8B-B14F-4D97-AF65-F5344CB8AC3E}">
        <p14:creationId xmlns:p14="http://schemas.microsoft.com/office/powerpoint/2010/main" val="962641653"/>
      </p:ext>
    </p:extLst>
  </p:cSld>
  <p:clrMapOvr>
    <a:masterClrMapping/>
  </p:clrMapOvr>
  <p:transition>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JO" sz="6000" b="1" dirty="0" smtClean="0">
                <a:latin typeface="Arabic Typesetting" pitchFamily="66" charset="-78"/>
                <a:cs typeface="Arabic Typesetting" pitchFamily="66" charset="-78"/>
              </a:rPr>
              <a:t>2- مبادرات لفئة الشباب :-</a:t>
            </a:r>
            <a:endParaRPr lang="ar-JO" sz="6000" b="1" dirty="0"/>
          </a:p>
        </p:txBody>
      </p:sp>
      <p:sp>
        <p:nvSpPr>
          <p:cNvPr id="3" name="Content Placeholder 2"/>
          <p:cNvSpPr>
            <a:spLocks noGrp="1"/>
          </p:cNvSpPr>
          <p:nvPr>
            <p:ph sz="quarter" idx="1"/>
          </p:nvPr>
        </p:nvSpPr>
        <p:spPr>
          <a:xfrm>
            <a:off x="838200" y="1371600"/>
            <a:ext cx="7848600" cy="5029200"/>
          </a:xfrm>
        </p:spPr>
        <p:txBody>
          <a:bodyPr>
            <a:normAutofit/>
          </a:bodyPr>
          <a:lstStyle/>
          <a:p>
            <a:r>
              <a:rPr lang="ar-JO" sz="2800" b="1" dirty="0" smtClean="0">
                <a:solidFill>
                  <a:schemeClr val="accent3">
                    <a:lumMod val="75000"/>
                  </a:schemeClr>
                </a:solidFill>
              </a:rPr>
              <a:t>مشروع الشركة الأردنية للتشغيل والتدريب </a:t>
            </a:r>
            <a:r>
              <a:rPr lang="ar-JO" sz="2800" dirty="0" smtClean="0"/>
              <a:t>: هو من أهم المبادرات الملكية لفئة الشباب الذي أطلقه جلالة الملك في الرابع من تشرين الثاني من عام 2007 من الأهداف الاتية :</a:t>
            </a:r>
          </a:p>
          <a:p>
            <a:pPr>
              <a:buNone/>
            </a:pPr>
            <a:r>
              <a:rPr lang="ar-JO" sz="2800" dirty="0" smtClean="0">
                <a:solidFill>
                  <a:schemeClr val="accent3"/>
                </a:solidFill>
              </a:rPr>
              <a:t>1-</a:t>
            </a:r>
            <a:r>
              <a:rPr lang="ar-JO" sz="2800" dirty="0" smtClean="0"/>
              <a:t> تأكيد أهمية قطاع الشباب ومشاركتهم والتواصل معهم وتنمية قدراتهم ورعايتهم وترسيخ جذور الثقة لديهم.</a:t>
            </a:r>
          </a:p>
          <a:p>
            <a:pPr>
              <a:buNone/>
            </a:pPr>
            <a:r>
              <a:rPr lang="ar-JO" sz="2800" dirty="0" smtClean="0">
                <a:solidFill>
                  <a:schemeClr val="accent3"/>
                </a:solidFill>
              </a:rPr>
              <a:t>2-</a:t>
            </a:r>
            <a:r>
              <a:rPr lang="ar-JO" sz="2800" dirty="0" smtClean="0"/>
              <a:t> تعزيز دور الشباب في التنمية الاقتصادية والاجتماعية والسياسية. </a:t>
            </a:r>
          </a:p>
          <a:p>
            <a:pPr>
              <a:buNone/>
            </a:pPr>
            <a:r>
              <a:rPr lang="ar-JO" sz="2800" dirty="0" smtClean="0">
                <a:solidFill>
                  <a:schemeClr val="accent3"/>
                </a:solidFill>
              </a:rPr>
              <a:t>3-</a:t>
            </a:r>
            <a:r>
              <a:rPr lang="ar-JO" sz="2800" dirty="0" smtClean="0"/>
              <a:t> تعليم فئة الشباب وتدريبهم وتأهيلهم وحثهم على التفكير والتحليل والابداع و التميز.</a:t>
            </a:r>
          </a:p>
          <a:p>
            <a:pPr>
              <a:buNone/>
            </a:pPr>
            <a:r>
              <a:rPr lang="ar-JO" sz="2800" dirty="0" smtClean="0">
                <a:solidFill>
                  <a:schemeClr val="accent3"/>
                </a:solidFill>
              </a:rPr>
              <a:t>4-</a:t>
            </a:r>
            <a:r>
              <a:rPr lang="ar-JO" sz="2800" dirty="0" smtClean="0"/>
              <a:t> تعزيز انتماء الشباب الوطني وممارسة دورهم الفاعل والجاد في شؤون الوطن وشجونة.</a:t>
            </a:r>
            <a:endParaRPr lang="ar-JO" sz="2800" dirty="0"/>
          </a:p>
        </p:txBody>
      </p:sp>
    </p:spTree>
    <p:extLst>
      <p:ext uri="{BB962C8B-B14F-4D97-AF65-F5344CB8AC3E}">
        <p14:creationId xmlns:p14="http://schemas.microsoft.com/office/powerpoint/2010/main" val="2586756834"/>
      </p:ext>
    </p:extLst>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sz="6600" b="1" dirty="0" smtClean="0">
                <a:effectLst>
                  <a:outerShdw blurRad="38100" dist="38100" dir="2700000" algn="tl">
                    <a:srgbClr val="000000">
                      <a:alpha val="43137"/>
                    </a:srgbClr>
                  </a:outerShdw>
                </a:effectLst>
                <a:latin typeface="Arabic Typesetting" pitchFamily="66" charset="-78"/>
                <a:cs typeface="Arabic Typesetting" pitchFamily="66" charset="-78"/>
              </a:rPr>
              <a:t>مبادرات الرعاية الصحية </a:t>
            </a:r>
            <a:endParaRPr lang="en-US" sz="6600" b="1" dirty="0">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3" name="Content Placeholder 2"/>
          <p:cNvSpPr>
            <a:spLocks noGrp="1"/>
          </p:cNvSpPr>
          <p:nvPr>
            <p:ph idx="1"/>
          </p:nvPr>
        </p:nvSpPr>
        <p:spPr>
          <a:xfrm>
            <a:off x="457200" y="1295400"/>
            <a:ext cx="8610599" cy="4449763"/>
          </a:xfrm>
        </p:spPr>
        <p:txBody>
          <a:bodyPr>
            <a:noAutofit/>
          </a:bodyPr>
          <a:lstStyle/>
          <a:p>
            <a:pPr marL="0" indent="0" algn="r" rtl="1">
              <a:buNone/>
            </a:pPr>
            <a:r>
              <a:rPr lang="ar-JO" sz="3600" b="1" dirty="0" smtClean="0">
                <a:latin typeface="Arabic Typesetting" pitchFamily="66" charset="-78"/>
                <a:cs typeface="Arabic Typesetting" pitchFamily="66" charset="-78"/>
              </a:rPr>
              <a:t>كيف حرص الملك عبد الله الثاني على رعاية صحة المواطن؟</a:t>
            </a:r>
          </a:p>
          <a:p>
            <a:pPr marL="0" indent="0" algn="r" rtl="1">
              <a:buNone/>
            </a:pPr>
            <a:r>
              <a:rPr lang="ar-JO" sz="3600" dirty="0">
                <a:latin typeface="Arabic Typesetting" pitchFamily="66" charset="-78"/>
                <a:cs typeface="Arabic Typesetting" pitchFamily="66" charset="-78"/>
              </a:rPr>
              <a:t> </a:t>
            </a:r>
            <a:r>
              <a:rPr lang="ar-JO" sz="3600" dirty="0" smtClean="0">
                <a:latin typeface="Arabic Typesetting" pitchFamily="66" charset="-78"/>
                <a:cs typeface="Arabic Typesetting" pitchFamily="66" charset="-78"/>
              </a:rPr>
              <a:t>1- حرص على استمرار توجيهات للحكومة </a:t>
            </a:r>
          </a:p>
          <a:p>
            <a:pPr marL="0" indent="0" algn="r" rtl="1">
              <a:buNone/>
            </a:pPr>
            <a:r>
              <a:rPr lang="ar-JO" sz="3600" dirty="0" smtClean="0">
                <a:latin typeface="Arabic Typesetting" pitchFamily="66" charset="-78"/>
                <a:cs typeface="Arabic Typesetting" pitchFamily="66" charset="-78"/>
              </a:rPr>
              <a:t>2- زيارته الميدانية لتطوير خدمات البنية التحتية لمؤسسات الرعاية الصحية</a:t>
            </a:r>
          </a:p>
          <a:p>
            <a:pPr marL="0" indent="0" algn="r" rtl="1">
              <a:buNone/>
            </a:pPr>
            <a:r>
              <a:rPr lang="ar-JO" sz="3600" dirty="0" smtClean="0">
                <a:latin typeface="Arabic Typesetting" pitchFamily="66" charset="-78"/>
                <a:cs typeface="Arabic Typesetting" pitchFamily="66" charset="-78"/>
              </a:rPr>
              <a:t>3-انشاء مؤسسات الرعاية الصحية في مختلف مناطق المملكة  وخاصة في المناطق الجديدة</a:t>
            </a:r>
          </a:p>
          <a:p>
            <a:pPr marL="0" indent="0" algn="r" rtl="1">
              <a:buNone/>
            </a:pPr>
            <a:r>
              <a:rPr lang="ar-JO" sz="3600" dirty="0" smtClean="0">
                <a:latin typeface="Arabic Typesetting" pitchFamily="66" charset="-78"/>
                <a:cs typeface="Arabic Typesetting" pitchFamily="66" charset="-78"/>
              </a:rPr>
              <a:t>4-تحسين مستوى الخدمات وذلك توفير الكوادر الطبيبة البشرية والتمريضية والادارية</a:t>
            </a:r>
          </a:p>
          <a:p>
            <a:pPr marL="0" indent="0" algn="r" rtl="1">
              <a:buNone/>
            </a:pPr>
            <a:r>
              <a:rPr lang="ar-JO" sz="3600" dirty="0" smtClean="0">
                <a:latin typeface="Arabic Typesetting" pitchFamily="66" charset="-78"/>
                <a:cs typeface="Arabic Typesetting" pitchFamily="66" charset="-78"/>
              </a:rPr>
              <a:t>5-تحسين مستوى المعيشة.</a:t>
            </a:r>
          </a:p>
        </p:txBody>
      </p:sp>
    </p:spTree>
    <p:extLst>
      <p:ext uri="{BB962C8B-B14F-4D97-AF65-F5344CB8AC3E}">
        <p14:creationId xmlns:p14="http://schemas.microsoft.com/office/powerpoint/2010/main" val="186032618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ar-JO" sz="6000" b="1" dirty="0" smtClean="0">
                <a:effectLst>
                  <a:outerShdw blurRad="38100" dist="38100" dir="2700000" algn="tl">
                    <a:srgbClr val="000000">
                      <a:alpha val="43137"/>
                    </a:srgbClr>
                  </a:outerShdw>
                </a:effectLst>
                <a:latin typeface="Arabic Typesetting" pitchFamily="66" charset="-78"/>
                <a:cs typeface="Arabic Typesetting" pitchFamily="66" charset="-78"/>
              </a:rPr>
              <a:t>ماذا شملت الرعاية الملكية؟</a:t>
            </a:r>
            <a:endParaRPr lang="en-US" sz="6000" b="1" dirty="0">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2" name="Content Placeholder 1"/>
          <p:cNvSpPr>
            <a:spLocks noGrp="1"/>
          </p:cNvSpPr>
          <p:nvPr>
            <p:ph idx="1"/>
          </p:nvPr>
        </p:nvSpPr>
        <p:spPr>
          <a:xfrm>
            <a:off x="685800" y="2133600"/>
            <a:ext cx="7890933" cy="4297363"/>
          </a:xfrm>
        </p:spPr>
        <p:txBody>
          <a:bodyPr>
            <a:normAutofit/>
          </a:bodyPr>
          <a:lstStyle/>
          <a:p>
            <a:pPr marL="0" indent="0" algn="r" rtl="1">
              <a:buNone/>
            </a:pPr>
            <a:r>
              <a:rPr lang="ar-JO" sz="4000" b="1" dirty="0" smtClean="0">
                <a:latin typeface="Arabic Typesetting" pitchFamily="66" charset="-78"/>
                <a:cs typeface="Arabic Typesetting" pitchFamily="66" charset="-78"/>
              </a:rPr>
              <a:t>توسيع مظلة الامن التأمين الصحي:حيث </a:t>
            </a:r>
            <a:r>
              <a:rPr lang="ar-JO" sz="4000" dirty="0" smtClean="0">
                <a:latin typeface="Arabic Typesetting" pitchFamily="66" charset="-78"/>
                <a:cs typeface="Arabic Typesetting" pitchFamily="66" charset="-78"/>
              </a:rPr>
              <a:t>اصبحت تشمل شرائح اوسع: مثل : </a:t>
            </a:r>
          </a:p>
          <a:p>
            <a:pPr marL="0" indent="0" algn="r" rtl="1">
              <a:buNone/>
            </a:pPr>
            <a:r>
              <a:rPr lang="ar-JO" sz="4000" dirty="0" smtClean="0">
                <a:latin typeface="Arabic Typesetting" pitchFamily="66" charset="-78"/>
                <a:cs typeface="Arabic Typesetting" pitchFamily="66" charset="-78"/>
              </a:rPr>
              <a:t>,المكرمة الملكية (الاشد فقرا و عائلاتهم</a:t>
            </a:r>
          </a:p>
          <a:p>
            <a:pPr marL="0" indent="0" algn="r" rtl="1">
              <a:buNone/>
            </a:pPr>
            <a:r>
              <a:rPr lang="ar-JO" sz="4000" dirty="0" smtClean="0">
                <a:latin typeface="Arabic Typesetting" pitchFamily="66" charset="-78"/>
                <a:cs typeface="Arabic Typesetting" pitchFamily="66" charset="-78"/>
              </a:rPr>
              <a:t>الفقراء والاطفال وكبار السن واتاحة الفرص للتأمين الاختياري لباقي شرائح المواطنين القادرين وغير مؤمنين.</a:t>
            </a:r>
          </a:p>
          <a:p>
            <a:pPr marL="0" indent="0" algn="r" rtl="1">
              <a:buNone/>
            </a:pPr>
            <a:endParaRPr lang="ar-JO" sz="4000" dirty="0" smtClean="0">
              <a:latin typeface="Arabic Typesetting" pitchFamily="66" charset="-78"/>
              <a:cs typeface="Arabic Typesetting" pitchFamily="66" charset="-78"/>
            </a:endParaRPr>
          </a:p>
        </p:txBody>
      </p:sp>
    </p:spTree>
    <p:extLst>
      <p:ext uri="{BB962C8B-B14F-4D97-AF65-F5344CB8AC3E}">
        <p14:creationId xmlns:p14="http://schemas.microsoft.com/office/powerpoint/2010/main" val="2269995940"/>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ar-JO" sz="6000" b="1" dirty="0" smtClean="0">
                <a:effectLst>
                  <a:outerShdw blurRad="38100" dist="38100" dir="2700000" algn="tl">
                    <a:srgbClr val="000000">
                      <a:alpha val="43137"/>
                    </a:srgbClr>
                  </a:outerShdw>
                </a:effectLst>
                <a:latin typeface="Arabic Typesetting" pitchFamily="66" charset="-78"/>
                <a:cs typeface="Arabic Typesetting" pitchFamily="66" charset="-78"/>
              </a:rPr>
              <a:t>رعاية ذو الاعاقة</a:t>
            </a:r>
            <a:endParaRPr lang="en-US" sz="6000" b="1" dirty="0">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2" name="Content Placeholder 1"/>
          <p:cNvSpPr>
            <a:spLocks noGrp="1"/>
          </p:cNvSpPr>
          <p:nvPr>
            <p:ph idx="1"/>
          </p:nvPr>
        </p:nvSpPr>
        <p:spPr>
          <a:xfrm>
            <a:off x="457201" y="2675466"/>
            <a:ext cx="8153400" cy="3496733"/>
          </a:xfrm>
        </p:spPr>
        <p:txBody>
          <a:bodyPr>
            <a:normAutofit/>
          </a:bodyPr>
          <a:lstStyle/>
          <a:p>
            <a:pPr marL="0" indent="0" algn="r" rtl="1">
              <a:buNone/>
            </a:pPr>
            <a:r>
              <a:rPr lang="ar-JO" sz="4000" b="1" dirty="0" smtClean="0">
                <a:latin typeface="Arabic Typesetting" pitchFamily="66" charset="-78"/>
                <a:cs typeface="Arabic Typesetting" pitchFamily="66" charset="-78"/>
              </a:rPr>
              <a:t>ماذا احدثت او اثرت مبادرات الملك عبد الله الثاني ؟</a:t>
            </a:r>
          </a:p>
          <a:p>
            <a:pPr marL="0" indent="0" algn="r" rtl="1">
              <a:buNone/>
            </a:pPr>
            <a:r>
              <a:rPr lang="ar-JO" sz="4000" dirty="0" smtClean="0">
                <a:latin typeface="Arabic Typesetting" pitchFamily="66" charset="-78"/>
                <a:cs typeface="Arabic Typesetting" pitchFamily="66" charset="-78"/>
              </a:rPr>
              <a:t>1) دعم برامج الاشخاص ذوي الاعاقة وانشطتهم</a:t>
            </a:r>
          </a:p>
          <a:p>
            <a:pPr marL="0" indent="0" algn="r" rtl="1">
              <a:buNone/>
            </a:pPr>
            <a:r>
              <a:rPr lang="ar-JO" sz="4000" dirty="0" smtClean="0">
                <a:latin typeface="Arabic Typesetting" pitchFamily="66" charset="-78"/>
                <a:cs typeface="Arabic Typesetting" pitchFamily="66" charset="-78"/>
              </a:rPr>
              <a:t>2) نقلة نوعية حيث ادت الى تحسين مستوى حياتهم من خلال وضع طريق استراتيجي وطني في عام 2006.</a:t>
            </a:r>
            <a:endParaRPr lang="en-US" sz="40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1349796285"/>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ar-JO" sz="4800" b="1" dirty="0" smtClean="0">
                <a:effectLst>
                  <a:outerShdw blurRad="38100" dist="38100" dir="2700000" algn="tl">
                    <a:srgbClr val="000000">
                      <a:alpha val="43137"/>
                    </a:srgbClr>
                  </a:outerShdw>
                </a:effectLst>
                <a:latin typeface="Arabic Typesetting" pitchFamily="66" charset="-78"/>
                <a:cs typeface="Arabic Typesetting" pitchFamily="66" charset="-78"/>
              </a:rPr>
              <a:t>من مبادرات رعاية </a:t>
            </a:r>
            <a:r>
              <a:rPr lang="ar-JO" sz="4800" b="1" dirty="0">
                <a:effectLst>
                  <a:outerShdw blurRad="38100" dist="38100" dir="2700000" algn="tl">
                    <a:srgbClr val="000000">
                      <a:alpha val="43137"/>
                    </a:srgbClr>
                  </a:outerShdw>
                </a:effectLst>
                <a:latin typeface="Arabic Typesetting" pitchFamily="66" charset="-78"/>
                <a:cs typeface="Arabic Typesetting" pitchFamily="66" charset="-78"/>
              </a:rPr>
              <a:t>ذو </a:t>
            </a:r>
            <a:r>
              <a:rPr lang="ar-JO" sz="4800" b="1" dirty="0" smtClean="0">
                <a:effectLst>
                  <a:outerShdw blurRad="38100" dist="38100" dir="2700000" algn="tl">
                    <a:srgbClr val="000000">
                      <a:alpha val="43137"/>
                    </a:srgbClr>
                  </a:outerShdw>
                </a:effectLst>
                <a:latin typeface="Arabic Typesetting" pitchFamily="66" charset="-78"/>
                <a:cs typeface="Arabic Typesetting" pitchFamily="66" charset="-78"/>
              </a:rPr>
              <a:t>الاعاقة</a:t>
            </a:r>
            <a:endParaRPr lang="en-US" sz="4800" b="1" dirty="0">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2" name="Content Placeholder 1"/>
          <p:cNvSpPr>
            <a:spLocks noGrp="1"/>
          </p:cNvSpPr>
          <p:nvPr>
            <p:ph idx="1"/>
          </p:nvPr>
        </p:nvSpPr>
        <p:spPr>
          <a:xfrm>
            <a:off x="533400" y="2438400"/>
            <a:ext cx="8305800" cy="4297363"/>
          </a:xfrm>
        </p:spPr>
        <p:txBody>
          <a:bodyPr>
            <a:normAutofit/>
          </a:bodyPr>
          <a:lstStyle/>
          <a:p>
            <a:pPr algn="r" rtl="1"/>
            <a:r>
              <a:rPr lang="ar-JO" sz="3200" b="1" dirty="0" smtClean="0">
                <a:latin typeface="Arabic Typesetting" pitchFamily="66" charset="-78"/>
                <a:cs typeface="Arabic Typesetting" pitchFamily="66" charset="-78"/>
              </a:rPr>
              <a:t>قام الملك عبد لله الثاني بعدد من المبادرات:</a:t>
            </a:r>
          </a:p>
          <a:p>
            <a:pPr algn="r" rtl="1"/>
            <a:r>
              <a:rPr lang="ar-JO" sz="3200" dirty="0" smtClean="0">
                <a:latin typeface="Arabic Typesetting" pitchFamily="66" charset="-78"/>
                <a:cs typeface="Arabic Typesetting" pitchFamily="66" charset="-78"/>
              </a:rPr>
              <a:t>1- انشاء اكاديمية مكفوفين يقدم خدمات تعليم وتأهيل وتدريب لهم واحتوائها على مكتبة نموذجية وملاعب ومسرح ومسبح رياضي .</a:t>
            </a:r>
          </a:p>
          <a:p>
            <a:pPr algn="r" rtl="1"/>
            <a:r>
              <a:rPr lang="ar-JO" sz="3200" dirty="0" smtClean="0">
                <a:latin typeface="Arabic Typesetting" pitchFamily="66" charset="-78"/>
                <a:cs typeface="Arabic Typesetting" pitchFamily="66" charset="-78"/>
              </a:rPr>
              <a:t>2- انشاء 11 مركز ومؤسسة تعليمية في مختلف المناطق.</a:t>
            </a:r>
          </a:p>
          <a:p>
            <a:pPr algn="r" rtl="1"/>
            <a:r>
              <a:rPr lang="ar-JO" sz="3200" dirty="0" smtClean="0">
                <a:latin typeface="Arabic Typesetting" pitchFamily="66" charset="-78"/>
                <a:cs typeface="Arabic Typesetting" pitchFamily="66" charset="-78"/>
              </a:rPr>
              <a:t>3-توفير برنامج ناطق (للمكفوفيين) في الجامعات وساعد في دعم استقلالية الشخص الكفيف ويعزز اعتماده على نفسه في تحصيله العلمي.</a:t>
            </a:r>
            <a:endParaRPr lang="en-US" sz="32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175690037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143250" y="3263900"/>
            <a:ext cx="2857500" cy="180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577195"/>
            <a:ext cx="2095500"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90355" y="2209800"/>
            <a:ext cx="397510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564993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ar-JO" sz="6000" b="1" dirty="0" smtClean="0">
                <a:effectLst>
                  <a:outerShdw blurRad="38100" dist="38100" dir="2700000" algn="tl">
                    <a:srgbClr val="000000">
                      <a:alpha val="43137"/>
                    </a:srgbClr>
                  </a:outerShdw>
                </a:effectLst>
                <a:latin typeface="Arabic Typesetting" pitchFamily="66" charset="-78"/>
                <a:cs typeface="Arabic Typesetting" pitchFamily="66" charset="-78"/>
              </a:rPr>
              <a:t>مبادرات في التعليم</a:t>
            </a:r>
            <a:endParaRPr lang="en-US" sz="6000" b="1" dirty="0">
              <a:effectLst>
                <a:outerShdw blurRad="38100" dist="38100" dir="2700000" algn="tl">
                  <a:srgbClr val="000000">
                    <a:alpha val="43137"/>
                  </a:srgbClr>
                </a:outerShdw>
              </a:effectLst>
              <a:latin typeface="Arabic Typesetting" pitchFamily="66" charset="-78"/>
              <a:cs typeface="Arabic Typesetting" pitchFamily="66" charset="-78"/>
            </a:endParaRPr>
          </a:p>
        </p:txBody>
      </p:sp>
      <p:sp>
        <p:nvSpPr>
          <p:cNvPr id="2" name="Content Placeholder 1"/>
          <p:cNvSpPr>
            <a:spLocks noGrp="1"/>
          </p:cNvSpPr>
          <p:nvPr>
            <p:ph idx="1"/>
          </p:nvPr>
        </p:nvSpPr>
        <p:spPr>
          <a:xfrm>
            <a:off x="228601" y="1905000"/>
            <a:ext cx="8534400" cy="4221163"/>
          </a:xfrm>
        </p:spPr>
        <p:txBody>
          <a:bodyPr>
            <a:noAutofit/>
          </a:bodyPr>
          <a:lstStyle/>
          <a:p>
            <a:pPr algn="r" rtl="1"/>
            <a:r>
              <a:rPr lang="ar-JO" sz="3600" b="1" dirty="0" smtClean="0">
                <a:latin typeface="Arabic Typesetting" pitchFamily="66" charset="-78"/>
                <a:cs typeface="Arabic Typesetting" pitchFamily="66" charset="-78"/>
              </a:rPr>
              <a:t>لماذا ساهم الملك عبد الله الثاني في جعل الاردن بوابة في مجالي التكنولوجيا والاتصالات والتجارة الالكترونية؟</a:t>
            </a:r>
            <a:endParaRPr lang="ar-JO" sz="3600" b="1" dirty="0">
              <a:latin typeface="Arabic Typesetting" pitchFamily="66" charset="-78"/>
              <a:cs typeface="Arabic Typesetting" pitchFamily="66" charset="-78"/>
            </a:endParaRPr>
          </a:p>
          <a:p>
            <a:pPr algn="r" rtl="1"/>
            <a:r>
              <a:rPr lang="ar-JO" sz="3600" dirty="0" smtClean="0">
                <a:latin typeface="Arabic Typesetting" pitchFamily="66" charset="-78"/>
                <a:cs typeface="Arabic Typesetting" pitchFamily="66" charset="-78"/>
              </a:rPr>
              <a:t>لتحويل الاردن الى مجتمع معلوماتي يتمتع بكل ما تتطلبه تحديات الاقتصاد </a:t>
            </a:r>
          </a:p>
          <a:p>
            <a:pPr marL="0" indent="0" algn="r" rtl="1">
              <a:buNone/>
            </a:pPr>
            <a:r>
              <a:rPr lang="ar-JO" sz="3600" dirty="0" smtClean="0">
                <a:latin typeface="Arabic Typesetting" pitchFamily="66" charset="-78"/>
                <a:cs typeface="Arabic Typesetting" pitchFamily="66" charset="-78"/>
              </a:rPr>
              <a:t>ولتمكين الشاب الاردني من الولوج الى المعرفة .</a:t>
            </a:r>
            <a:endParaRPr lang="en-US" sz="36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22826925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6941" y="609600"/>
            <a:ext cx="5328702" cy="2123658"/>
          </a:xfrm>
          <a:prstGeom prst="rect">
            <a:avLst/>
          </a:prstGeom>
          <a:noFill/>
        </p:spPr>
        <p:txBody>
          <a:bodyPr wrap="none" lIns="91440" tIns="45720" rIns="91440" bIns="45720">
            <a:spAutoFit/>
          </a:bodyPr>
          <a:lstStyle/>
          <a:p>
            <a:pPr algn="ctr"/>
            <a:r>
              <a:rPr lang="ar-JO"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abic Typesetting" pitchFamily="66" charset="-78"/>
                <a:cs typeface="Arabic Typesetting" pitchFamily="66" charset="-78"/>
              </a:rPr>
              <a:t>أهداف جائزة الملك </a:t>
            </a:r>
          </a:p>
          <a:p>
            <a:pPr algn="ctr"/>
            <a:r>
              <a:rPr lang="ar-JO"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abic Typesetting" pitchFamily="66" charset="-78"/>
                <a:cs typeface="Arabic Typesetting" pitchFamily="66" charset="-78"/>
              </a:rPr>
              <a:t>عبدالله الثاني للياقة البدنية : </a:t>
            </a:r>
            <a:endParaRPr lang="en-US" sz="6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abic Typesetting" pitchFamily="66" charset="-78"/>
              <a:cs typeface="Arabic Typesetting" pitchFamily="66" charset="-78"/>
            </a:endParaRPr>
          </a:p>
        </p:txBody>
      </p:sp>
      <p:sp>
        <p:nvSpPr>
          <p:cNvPr id="5" name="Down Arrow 4">
            <a:hlinkClick r:id="" action="ppaction://noaction"/>
          </p:cNvPr>
          <p:cNvSpPr/>
          <p:nvPr/>
        </p:nvSpPr>
        <p:spPr>
          <a:xfrm>
            <a:off x="4191000" y="3657600"/>
            <a:ext cx="4572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064937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50" presetClass="entr" presetSubtype="0" decel="10000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p:cTn id="10" dur="1000" fill="hold"/>
                                        <p:tgtEl>
                                          <p:spTgt spid="5"/>
                                        </p:tgtEl>
                                        <p:attrNameLst>
                                          <p:attrName>ppt_w</p:attrName>
                                        </p:attrNameLst>
                                      </p:cBhvr>
                                      <p:tavLst>
                                        <p:tav tm="0">
                                          <p:val>
                                            <p:strVal val="#ppt_w+.3"/>
                                          </p:val>
                                        </p:tav>
                                        <p:tav tm="100000">
                                          <p:val>
                                            <p:strVal val="#ppt_w"/>
                                          </p:val>
                                        </p:tav>
                                      </p:tavLst>
                                    </p:anim>
                                    <p:anim calcmode="lin" valueType="num">
                                      <p:cBhvr>
                                        <p:cTn id="11" dur="1000" fill="hold"/>
                                        <p:tgtEl>
                                          <p:spTgt spid="5"/>
                                        </p:tgtEl>
                                        <p:attrNameLst>
                                          <p:attrName>ppt_h</p:attrName>
                                        </p:attrNameLst>
                                      </p:cBhvr>
                                      <p:tavLst>
                                        <p:tav tm="0">
                                          <p:val>
                                            <p:strVal val="#ppt_h"/>
                                          </p:val>
                                        </p:tav>
                                        <p:tav tm="100000">
                                          <p:val>
                                            <p:strVal val="#ppt_h"/>
                                          </p:val>
                                        </p:tav>
                                      </p:tavLst>
                                    </p:anim>
                                    <p:animEffect transition="in" filter="fade">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1451" y="381000"/>
            <a:ext cx="8036174" cy="5601533"/>
          </a:xfrm>
          <a:prstGeom prst="rect">
            <a:avLst/>
          </a:prstGeom>
          <a:noFill/>
          <a:ln>
            <a:noFill/>
          </a:ln>
        </p:spPr>
        <p:txBody>
          <a:bodyPr wrap="none" lIns="91440" tIns="45720" rIns="91440" bIns="45720">
            <a:spAutoFit/>
          </a:bodyPr>
          <a:lstStyle/>
          <a:p>
            <a:pPr algn="r"/>
            <a:r>
              <a:rPr lang="ar-JO" sz="8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abic Typesetting" pitchFamily="66" charset="-78"/>
                <a:cs typeface="Arabic Typesetting" pitchFamily="66" charset="-78"/>
              </a:rPr>
              <a:t>*****</a:t>
            </a:r>
          </a:p>
          <a:p>
            <a:pPr algn="r"/>
            <a:r>
              <a:rPr lang="ar-JO" sz="5400" b="1" dirty="0">
                <a:ln w="10541" cmpd="sng">
                  <a:solidFill>
                    <a:schemeClr val="accent1">
                      <a:shade val="88000"/>
                      <a:satMod val="110000"/>
                    </a:schemeClr>
                  </a:solidFill>
                  <a:prstDash val="solid"/>
                </a:ln>
                <a:latin typeface="Arabic Typesetting" pitchFamily="66" charset="-78"/>
                <a:cs typeface="Arabic Typesetting" pitchFamily="66" charset="-78"/>
              </a:rPr>
              <a:t>1- رفع </a:t>
            </a:r>
            <a:r>
              <a:rPr lang="ar-JO" sz="5400" dirty="0">
                <a:ln w="10541" cmpd="sng">
                  <a:solidFill>
                    <a:schemeClr val="accent1">
                      <a:shade val="88000"/>
                      <a:satMod val="110000"/>
                    </a:schemeClr>
                  </a:solidFill>
                  <a:prstDash val="solid"/>
                </a:ln>
                <a:latin typeface="Arabic Typesetting" pitchFamily="66" charset="-78"/>
                <a:cs typeface="Arabic Typesetting" pitchFamily="66" charset="-78"/>
              </a:rPr>
              <a:t>مستوى</a:t>
            </a:r>
            <a:r>
              <a:rPr lang="ar-JO" sz="5400" b="1" dirty="0">
                <a:ln w="10541" cmpd="sng">
                  <a:solidFill>
                    <a:schemeClr val="accent1">
                      <a:shade val="88000"/>
                      <a:satMod val="110000"/>
                    </a:schemeClr>
                  </a:solidFill>
                  <a:prstDash val="solid"/>
                </a:ln>
                <a:latin typeface="Arabic Typesetting" pitchFamily="66" charset="-78"/>
                <a:cs typeface="Arabic Typesetting" pitchFamily="66" charset="-78"/>
              </a:rPr>
              <a:t> اللياقة </a:t>
            </a:r>
            <a:r>
              <a:rPr lang="ar-JO" sz="5400" dirty="0">
                <a:ln w="10541" cmpd="sng">
                  <a:solidFill>
                    <a:schemeClr val="accent1">
                      <a:shade val="88000"/>
                      <a:satMod val="110000"/>
                    </a:schemeClr>
                  </a:solidFill>
                  <a:prstDash val="solid"/>
                </a:ln>
                <a:latin typeface="Arabic Typesetting" pitchFamily="66" charset="-78"/>
                <a:cs typeface="Arabic Typesetting" pitchFamily="66" charset="-78"/>
              </a:rPr>
              <a:t>البدنية</a:t>
            </a:r>
            <a:r>
              <a:rPr lang="ar-JO" sz="5400" b="1" dirty="0">
                <a:ln w="10541" cmpd="sng">
                  <a:solidFill>
                    <a:schemeClr val="accent1">
                      <a:shade val="88000"/>
                      <a:satMod val="110000"/>
                    </a:schemeClr>
                  </a:solidFill>
                  <a:prstDash val="solid"/>
                </a:ln>
                <a:latin typeface="Arabic Typesetting" pitchFamily="66" charset="-78"/>
                <a:cs typeface="Arabic Typesetting" pitchFamily="66" charset="-78"/>
              </a:rPr>
              <a:t> و الصحية لدى الطالب </a:t>
            </a:r>
          </a:p>
          <a:p>
            <a:pPr algn="r"/>
            <a:r>
              <a:rPr lang="ar-JO" sz="5400" b="1" dirty="0">
                <a:ln w="10541" cmpd="sng">
                  <a:solidFill>
                    <a:schemeClr val="accent1">
                      <a:shade val="88000"/>
                      <a:satMod val="110000"/>
                    </a:schemeClr>
                  </a:solidFill>
                  <a:prstDash val="solid"/>
                </a:ln>
                <a:latin typeface="Arabic Typesetting" pitchFamily="66" charset="-78"/>
                <a:cs typeface="Arabic Typesetting" pitchFamily="66" charset="-78"/>
              </a:rPr>
              <a:t>2- تحقيق فرص الاندماج الاجتماعي السليم للطلبة</a:t>
            </a:r>
          </a:p>
          <a:p>
            <a:pPr algn="r"/>
            <a:r>
              <a:rPr lang="ar-JO" sz="5400" b="1" dirty="0">
                <a:ln w="10541" cmpd="sng">
                  <a:solidFill>
                    <a:schemeClr val="accent1">
                      <a:shade val="88000"/>
                      <a:satMod val="110000"/>
                    </a:schemeClr>
                  </a:solidFill>
                  <a:prstDash val="solid"/>
                </a:ln>
                <a:latin typeface="Arabic Typesetting" pitchFamily="66" charset="-78"/>
                <a:cs typeface="Arabic Typesetting" pitchFamily="66" charset="-78"/>
              </a:rPr>
              <a:t>3- بناء الثقة بالنفس و تعزيزها</a:t>
            </a:r>
          </a:p>
          <a:p>
            <a:pPr algn="r"/>
            <a:r>
              <a:rPr lang="ar-JO" sz="5400" b="1" dirty="0">
                <a:ln w="10541" cmpd="sng">
                  <a:solidFill>
                    <a:schemeClr val="accent1">
                      <a:shade val="88000"/>
                      <a:satMod val="110000"/>
                    </a:schemeClr>
                  </a:solidFill>
                  <a:prstDash val="solid"/>
                </a:ln>
                <a:latin typeface="Arabic Typesetting" pitchFamily="66" charset="-78"/>
                <a:cs typeface="Arabic Typesetting" pitchFamily="66" charset="-78"/>
              </a:rPr>
              <a:t>4- تكوين ثقافة صحية رياضية و غذائية </a:t>
            </a:r>
          </a:p>
          <a:p>
            <a:pPr algn="r"/>
            <a:r>
              <a:rPr lang="ar-JO" sz="5400" b="1" dirty="0">
                <a:ln w="10541" cmpd="sng">
                  <a:solidFill>
                    <a:schemeClr val="accent1">
                      <a:shade val="88000"/>
                      <a:satMod val="110000"/>
                    </a:schemeClr>
                  </a:solidFill>
                  <a:prstDash val="solid"/>
                </a:ln>
                <a:latin typeface="Arabic Typesetting" pitchFamily="66" charset="-78"/>
                <a:cs typeface="Arabic Typesetting" pitchFamily="66" charset="-78"/>
              </a:rPr>
              <a:t>5- استثمار وقت الفراغ على نحو ايجابي </a:t>
            </a:r>
            <a:endParaRPr lang="en-US" sz="5400" b="1" cap="none" spc="0" dirty="0">
              <a:ln w="10541" cmpd="sng">
                <a:solidFill>
                  <a:schemeClr val="accent1">
                    <a:shade val="88000"/>
                    <a:satMod val="110000"/>
                  </a:schemeClr>
                </a:solidFill>
                <a:prstDash val="solid"/>
              </a:ln>
              <a:latin typeface="Arabic Typesetting" pitchFamily="66" charset="-78"/>
              <a:cs typeface="Arabic Typesetting" pitchFamily="66" charset="-78"/>
            </a:endParaRPr>
          </a:p>
        </p:txBody>
      </p:sp>
    </p:spTree>
    <p:extLst>
      <p:ext uri="{BB962C8B-B14F-4D97-AF65-F5344CB8AC3E}">
        <p14:creationId xmlns:p14="http://schemas.microsoft.com/office/powerpoint/2010/main" val="2284145699"/>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par>
                          <p:cTn id="10" fill="hold">
                            <p:stCondLst>
                              <p:cond delay="1000"/>
                            </p:stCondLst>
                            <p:childTnLst>
                              <p:par>
                                <p:cTn id="11" presetID="31" presetClass="entr" presetSubtype="0" fill="hold" nodeType="afterEffect">
                                  <p:stCondLst>
                                    <p:cond delay="0"/>
                                  </p:stCondLst>
                                  <p:iterate type="lt">
                                    <p:tmPct val="5000"/>
                                  </p:iterate>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p:cTn id="13"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5" end="5"/>
                                            </p:txEl>
                                          </p:spTgt>
                                        </p:tgtEl>
                                        <p:attrNameLst>
                                          <p:attrName>ppt_h</p:attrName>
                                        </p:attrNameLst>
                                      </p:cBhvr>
                                      <p:tavLst>
                                        <p:tav tm="0">
                                          <p:val>
                                            <p:fltVal val="0"/>
                                          </p:val>
                                        </p:tav>
                                        <p:tav tm="100000">
                                          <p:val>
                                            <p:strVal val="#ppt_h"/>
                                          </p:val>
                                        </p:tav>
                                      </p:tavLst>
                                    </p:anim>
                                    <p:anim calcmode="lin" valueType="num">
                                      <p:cBhvr>
                                        <p:cTn id="15" dur="5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16" dur="500"/>
                                        <p:tgtEl>
                                          <p:spTgt spid="2">
                                            <p:txEl>
                                              <p:pRg st="5" end="5"/>
                                            </p:txEl>
                                          </p:spTgt>
                                        </p:tgtEl>
                                      </p:cBhvr>
                                    </p:animEffect>
                                  </p:childTnLst>
                                </p:cTn>
                              </p:par>
                            </p:childTnLst>
                          </p:cTn>
                        </p:par>
                        <p:par>
                          <p:cTn id="17" fill="hold">
                            <p:stCondLst>
                              <p:cond delay="2225"/>
                            </p:stCondLst>
                            <p:childTnLst>
                              <p:par>
                                <p:cTn id="18" presetID="31" presetClass="entr" presetSubtype="0" fill="hold" nodeType="afterEffect">
                                  <p:stCondLst>
                                    <p:cond delay="0"/>
                                  </p:stCondLst>
                                  <p:iterate type="lt">
                                    <p:tmPct val="5000"/>
                                  </p:iterate>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p:cTn id="20"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2">
                                            <p:txEl>
                                              <p:pRg st="1" end="1"/>
                                            </p:txEl>
                                          </p:spTgt>
                                        </p:tgtEl>
                                        <p:attrNameLst>
                                          <p:attrName>ppt_h</p:attrName>
                                        </p:attrNameLst>
                                      </p:cBhvr>
                                      <p:tavLst>
                                        <p:tav tm="0">
                                          <p:val>
                                            <p:fltVal val="0"/>
                                          </p:val>
                                        </p:tav>
                                        <p:tav tm="100000">
                                          <p:val>
                                            <p:strVal val="#ppt_h"/>
                                          </p:val>
                                        </p:tav>
                                      </p:tavLst>
                                    </p:anim>
                                    <p:anim calcmode="lin" valueType="num">
                                      <p:cBhvr>
                                        <p:cTn id="22" dur="5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23" dur="500"/>
                                        <p:tgtEl>
                                          <p:spTgt spid="2">
                                            <p:txEl>
                                              <p:pRg st="1" end="1"/>
                                            </p:txEl>
                                          </p:spTgt>
                                        </p:tgtEl>
                                      </p:cBhvr>
                                    </p:animEffect>
                                  </p:childTnLst>
                                </p:cTn>
                              </p:par>
                            </p:childTnLst>
                          </p:cTn>
                        </p:par>
                        <p:par>
                          <p:cTn id="24" fill="hold">
                            <p:stCondLst>
                              <p:cond delay="3700"/>
                            </p:stCondLst>
                            <p:childTnLst>
                              <p:par>
                                <p:cTn id="25" presetID="31" presetClass="entr" presetSubtype="0" fill="hold" nodeType="afterEffect">
                                  <p:stCondLst>
                                    <p:cond delay="0"/>
                                  </p:stCondLst>
                                  <p:iterate type="lt">
                                    <p:tmPct val="5000"/>
                                  </p:iterate>
                                  <p:childTnLst>
                                    <p:set>
                                      <p:cBhvr>
                                        <p:cTn id="26" dur="1" fill="hold">
                                          <p:stCondLst>
                                            <p:cond delay="0"/>
                                          </p:stCondLst>
                                        </p:cTn>
                                        <p:tgtEl>
                                          <p:spTgt spid="2">
                                            <p:txEl>
                                              <p:pRg st="2" end="2"/>
                                            </p:txEl>
                                          </p:spTgt>
                                        </p:tgtEl>
                                        <p:attrNameLst>
                                          <p:attrName>style.visibility</p:attrName>
                                        </p:attrNameLst>
                                      </p:cBhvr>
                                      <p:to>
                                        <p:strVal val="visible"/>
                                      </p:to>
                                    </p:set>
                                    <p:anim calcmode="lin" valueType="num">
                                      <p:cBhvr>
                                        <p:cTn id="2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30" dur="500"/>
                                        <p:tgtEl>
                                          <p:spTgt spid="2">
                                            <p:txEl>
                                              <p:pRg st="2" end="2"/>
                                            </p:txEl>
                                          </p:spTgt>
                                        </p:tgtEl>
                                      </p:cBhvr>
                                    </p:animEffect>
                                  </p:childTnLst>
                                </p:cTn>
                              </p:par>
                            </p:childTnLst>
                          </p:cTn>
                        </p:par>
                        <p:par>
                          <p:cTn id="31" fill="hold">
                            <p:stCondLst>
                              <p:cond delay="5150"/>
                            </p:stCondLst>
                            <p:childTnLst>
                              <p:par>
                                <p:cTn id="32" presetID="31" presetClass="entr" presetSubtype="0" fill="hold" nodeType="afterEffect">
                                  <p:stCondLst>
                                    <p:cond delay="0"/>
                                  </p:stCondLst>
                                  <p:iterate type="lt">
                                    <p:tmPct val="5000"/>
                                  </p:iterate>
                                  <p:childTnLst>
                                    <p:set>
                                      <p:cBhvr>
                                        <p:cTn id="33" dur="1" fill="hold">
                                          <p:stCondLst>
                                            <p:cond delay="0"/>
                                          </p:stCondLst>
                                        </p:cTn>
                                        <p:tgtEl>
                                          <p:spTgt spid="2">
                                            <p:txEl>
                                              <p:pRg st="3" end="3"/>
                                            </p:txEl>
                                          </p:spTgt>
                                        </p:tgtEl>
                                        <p:attrNameLst>
                                          <p:attrName>style.visibility</p:attrName>
                                        </p:attrNameLst>
                                      </p:cBhvr>
                                      <p:to>
                                        <p:strVal val="visible"/>
                                      </p:to>
                                    </p:set>
                                    <p:anim calcmode="lin" valueType="num">
                                      <p:cBhvr>
                                        <p:cTn id="34"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6" dur="5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7" dur="500"/>
                                        <p:tgtEl>
                                          <p:spTgt spid="2">
                                            <p:txEl>
                                              <p:pRg st="3" end="3"/>
                                            </p:txEl>
                                          </p:spTgt>
                                        </p:tgtEl>
                                      </p:cBhvr>
                                    </p:animEffect>
                                  </p:childTnLst>
                                </p:cTn>
                              </p:par>
                            </p:childTnLst>
                          </p:cTn>
                        </p:par>
                        <p:par>
                          <p:cTn id="38" fill="hold">
                            <p:stCondLst>
                              <p:cond delay="6250"/>
                            </p:stCondLst>
                            <p:childTnLst>
                              <p:par>
                                <p:cTn id="39" presetID="31" presetClass="entr" presetSubtype="0" fill="hold" nodeType="afterEffect">
                                  <p:stCondLst>
                                    <p:cond delay="0"/>
                                  </p:stCondLst>
                                  <p:iterate type="lt">
                                    <p:tmPct val="5000"/>
                                  </p:iterate>
                                  <p:childTnLst>
                                    <p:set>
                                      <p:cBhvr>
                                        <p:cTn id="40" dur="1" fill="hold">
                                          <p:stCondLst>
                                            <p:cond delay="0"/>
                                          </p:stCondLst>
                                        </p:cTn>
                                        <p:tgtEl>
                                          <p:spTgt spid="2">
                                            <p:txEl>
                                              <p:pRg st="4" end="4"/>
                                            </p:txEl>
                                          </p:spTgt>
                                        </p:tgtEl>
                                        <p:attrNameLst>
                                          <p:attrName>style.visibility</p:attrName>
                                        </p:attrNameLst>
                                      </p:cBhvr>
                                      <p:to>
                                        <p:strVal val="visible"/>
                                      </p:to>
                                    </p:set>
                                    <p:anim calcmode="lin" valueType="num">
                                      <p:cBhvr>
                                        <p:cTn id="4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3" dur="5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44"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66</TotalTime>
  <Words>671</Words>
  <Application>Microsoft Office PowerPoint</Application>
  <PresentationFormat>On-screen Show (4:3)</PresentationFormat>
  <Paragraphs>65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Verve</vt:lpstr>
      <vt:lpstr>المبادرات الاجتماعية </vt:lpstr>
      <vt:lpstr>مبادرات الرعاية الصحية </vt:lpstr>
      <vt:lpstr>ماذا شملت الرعاية الملكية؟</vt:lpstr>
      <vt:lpstr>رعاية ذو الاعاقة</vt:lpstr>
      <vt:lpstr>من مبادرات رعاية ذو الاعاقة</vt:lpstr>
      <vt:lpstr>PowerPoint Presentation</vt:lpstr>
      <vt:lpstr>مبادرات في التعليم</vt:lpstr>
      <vt:lpstr>PowerPoint Presentation</vt:lpstr>
      <vt:lpstr>PowerPoint Presentation</vt:lpstr>
      <vt:lpstr>PowerPoint Presentation</vt:lpstr>
      <vt:lpstr>PowerPoint Presentation</vt:lpstr>
      <vt:lpstr>PowerPoint Presentation</vt:lpstr>
      <vt:lpstr>مبادرات في التعليم</vt:lpstr>
      <vt:lpstr>التعليم الالكتروني:</vt:lpstr>
      <vt:lpstr>جائزة الملك عبد لله للياقة البدنية:</vt:lpstr>
      <vt:lpstr>ثالثا : مبادرات اجتماعية</vt:lpstr>
      <vt:lpstr>1- تأمين السكن المناسب لأبناء المجتمع الأردني :</vt:lpstr>
      <vt:lpstr>2- مبادرات لفئة الشباب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المبادرات الاجتماعية</dc:title>
  <dc:creator>Acer</dc:creator>
  <cp:lastModifiedBy>Board</cp:lastModifiedBy>
  <cp:revision>8</cp:revision>
  <dcterms:created xsi:type="dcterms:W3CDTF">2017-03-13T13:38:34Z</dcterms:created>
  <dcterms:modified xsi:type="dcterms:W3CDTF">2017-03-29T19:00:01Z</dcterms:modified>
</cp:coreProperties>
</file>