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47" d="100"/>
          <a:sy n="47" d="100"/>
        </p:scale>
        <p:origin x="-806"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429F138-55A2-4BB0-9E95-F5C562431240}" type="datetimeFigureOut">
              <a:rPr lang="ar-JO" smtClean="0"/>
              <a:t>14/08/1438</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4A2621-8B07-47D7-8F31-CF6BEE305FF9}" type="slidenum">
              <a:rPr lang="ar-JO" smtClean="0"/>
              <a:t>‹#›</a:t>
            </a:fld>
            <a:endParaRPr lang="ar-JO"/>
          </a:p>
        </p:txBody>
      </p:sp>
    </p:spTree>
    <p:extLst>
      <p:ext uri="{BB962C8B-B14F-4D97-AF65-F5344CB8AC3E}">
        <p14:creationId xmlns:p14="http://schemas.microsoft.com/office/powerpoint/2010/main" val="32875376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4C4A2621-8B07-47D7-8F31-CF6BEE305FF9}" type="slidenum">
              <a:rPr lang="ar-JO" smtClean="0"/>
              <a:t>1</a:t>
            </a:fld>
            <a:endParaRPr lang="ar-JO"/>
          </a:p>
        </p:txBody>
      </p:sp>
    </p:spTree>
    <p:extLst>
      <p:ext uri="{BB962C8B-B14F-4D97-AF65-F5344CB8AC3E}">
        <p14:creationId xmlns:p14="http://schemas.microsoft.com/office/powerpoint/2010/main" val="66320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BA6A8915-12FF-45DA-BF8F-AFAE2E859785}" type="datetimeFigureOut">
              <a:rPr lang="ar-JO" smtClean="0"/>
              <a:t>14/08/1438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3442069027"/>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BA6A8915-12FF-45DA-BF8F-AFAE2E859785}" type="datetimeFigureOut">
              <a:rPr lang="ar-JO" smtClean="0"/>
              <a:t>14/08/1438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423111254"/>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BA6A8915-12FF-45DA-BF8F-AFAE2E859785}" type="datetimeFigureOut">
              <a:rPr lang="ar-JO" smtClean="0"/>
              <a:t>14/08/1438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81478771"/>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BA6A8915-12FF-45DA-BF8F-AFAE2E859785}" type="datetimeFigureOut">
              <a:rPr lang="ar-JO" smtClean="0"/>
              <a:t>14/08/1438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2480946413"/>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A8915-12FF-45DA-BF8F-AFAE2E859785}" type="datetimeFigureOut">
              <a:rPr lang="ar-JO" smtClean="0"/>
              <a:t>14/08/1438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2732163046"/>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BA6A8915-12FF-45DA-BF8F-AFAE2E859785}" type="datetimeFigureOut">
              <a:rPr lang="ar-JO" smtClean="0"/>
              <a:t>14/08/1438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3163810113"/>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BA6A8915-12FF-45DA-BF8F-AFAE2E859785}" type="datetimeFigureOut">
              <a:rPr lang="ar-JO" smtClean="0"/>
              <a:t>14/08/1438</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3486200777"/>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BA6A8915-12FF-45DA-BF8F-AFAE2E859785}" type="datetimeFigureOut">
              <a:rPr lang="ar-JO" smtClean="0"/>
              <a:t>14/08/1438</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2336231247"/>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A8915-12FF-45DA-BF8F-AFAE2E859785}" type="datetimeFigureOut">
              <a:rPr lang="ar-JO" smtClean="0"/>
              <a:t>14/08/1438</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944430160"/>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A8915-12FF-45DA-BF8F-AFAE2E859785}" type="datetimeFigureOut">
              <a:rPr lang="ar-JO" smtClean="0"/>
              <a:t>14/08/1438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4252594308"/>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A8915-12FF-45DA-BF8F-AFAE2E859785}" type="datetimeFigureOut">
              <a:rPr lang="ar-JO" smtClean="0"/>
              <a:t>14/08/1438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FB38215-F250-4271-95D6-3E95535CF5D2}" type="slidenum">
              <a:rPr lang="ar-JO" smtClean="0"/>
              <a:t>‹#›</a:t>
            </a:fld>
            <a:endParaRPr lang="ar-JO"/>
          </a:p>
        </p:txBody>
      </p:sp>
    </p:spTree>
    <p:extLst>
      <p:ext uri="{BB962C8B-B14F-4D97-AF65-F5344CB8AC3E}">
        <p14:creationId xmlns:p14="http://schemas.microsoft.com/office/powerpoint/2010/main" val="366921681"/>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6A8915-12FF-45DA-BF8F-AFAE2E859785}" type="datetimeFigureOut">
              <a:rPr lang="ar-JO" smtClean="0"/>
              <a:t>14/08/1438</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FB38215-F250-4271-95D6-3E95535CF5D2}" type="slidenum">
              <a:rPr lang="ar-JO" smtClean="0"/>
              <a:t>‹#›</a:t>
            </a:fld>
            <a:endParaRPr lang="ar-JO"/>
          </a:p>
        </p:txBody>
      </p:sp>
    </p:spTree>
    <p:extLst>
      <p:ext uri="{BB962C8B-B14F-4D97-AF65-F5344CB8AC3E}">
        <p14:creationId xmlns:p14="http://schemas.microsoft.com/office/powerpoint/2010/main" val="316920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6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ar-JO" sz="9600" b="1" i="1" dirty="0" smtClean="0">
                <a:effectLst>
                  <a:outerShdw blurRad="38100" dist="38100" dir="2700000" algn="tl">
                    <a:srgbClr val="000000">
                      <a:alpha val="43137"/>
                    </a:srgbClr>
                  </a:outerShdw>
                </a:effectLst>
                <a:latin typeface="Andalus" pitchFamily="18" charset="-78"/>
                <a:cs typeface="Andalus" pitchFamily="18" charset="-78"/>
              </a:rPr>
              <a:t>الكركُ</a:t>
            </a:r>
            <a:endParaRPr lang="ar-JO" sz="9600" b="1" i="1"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Subtitle 2"/>
          <p:cNvSpPr>
            <a:spLocks noGrp="1"/>
          </p:cNvSpPr>
          <p:nvPr>
            <p:ph type="subTitle" idx="1"/>
          </p:nvPr>
        </p:nvSpPr>
        <p:spPr/>
        <p:txBody>
          <a:bodyPr>
            <a:normAutofit/>
          </a:bodyPr>
          <a:lstStyle/>
          <a:p>
            <a:r>
              <a:rPr lang="ar-JO" sz="4000" b="1" dirty="0" smtClean="0">
                <a:solidFill>
                  <a:srgbClr val="FF0000"/>
                </a:solidFill>
                <a:effectLst>
                  <a:outerShdw blurRad="38100" dist="38100" dir="2700000" algn="tl">
                    <a:srgbClr val="000000">
                      <a:alpha val="43137"/>
                    </a:srgbClr>
                  </a:outerShdw>
                </a:effectLst>
              </a:rPr>
              <a:t>مُحافظةُ الكَرَكِ</a:t>
            </a:r>
            <a:endParaRPr lang="ar-JO" sz="4000" b="1" dirty="0">
              <a:solidFill>
                <a:srgbClr val="FF0000"/>
              </a:solidFill>
              <a:effectLst>
                <a:outerShdw blurRad="38100" dist="38100" dir="2700000" algn="tl">
                  <a:srgbClr val="000000">
                    <a:alpha val="43137"/>
                  </a:srgbClr>
                </a:outerShdw>
              </a:effectLst>
            </a:endParaRPr>
          </a:p>
        </p:txBody>
      </p:sp>
      <p:sp>
        <p:nvSpPr>
          <p:cNvPr id="5" name="Heart 4"/>
          <p:cNvSpPr/>
          <p:nvPr/>
        </p:nvSpPr>
        <p:spPr>
          <a:xfrm rot="20415467">
            <a:off x="755576" y="3789040"/>
            <a:ext cx="1800200" cy="2088232"/>
          </a:xfrm>
          <a:prstGeom prst="heart">
            <a:avLst/>
          </a:prstGeom>
        </p:spPr>
        <p:style>
          <a:lnRef idx="1">
            <a:schemeClr val="accent2"/>
          </a:lnRef>
          <a:fillRef idx="2">
            <a:schemeClr val="accent2"/>
          </a:fillRef>
          <a:effectRef idx="1">
            <a:schemeClr val="accent2"/>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ar-JO"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Heart 3"/>
          <p:cNvSpPr/>
          <p:nvPr/>
        </p:nvSpPr>
        <p:spPr>
          <a:xfrm rot="1118739">
            <a:off x="6572616" y="3945845"/>
            <a:ext cx="1800200" cy="1999702"/>
          </a:xfrm>
          <a:prstGeom prst="hear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JO"/>
          </a:p>
        </p:txBody>
      </p:sp>
    </p:spTree>
    <p:extLst>
      <p:ext uri="{BB962C8B-B14F-4D97-AF65-F5344CB8AC3E}">
        <p14:creationId xmlns:p14="http://schemas.microsoft.com/office/powerpoint/2010/main" val="1482031647"/>
      </p:ext>
    </p:extLst>
  </p:cSld>
  <p:clrMapOvr>
    <a:masterClrMapping/>
  </p:clrMapOvr>
  <mc:AlternateContent xmlns:mc="http://schemas.openxmlformats.org/markup-compatibility/2006">
    <mc:Choice xmlns:p14="http://schemas.microsoft.com/office/powerpoint/2010/main" Requires="p14">
      <p:transition spd="slow" p14:dur="4000" advClick="0" advTm="3000">
        <p14:vortex/>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51">
                                          <p:stCondLst>
                                            <p:cond delay="0"/>
                                          </p:stCondLst>
                                        </p:cTn>
                                        <p:tgtEl>
                                          <p:spTgt spid="5"/>
                                        </p:tgtEl>
                                      </p:cBhvr>
                                    </p:animEffect>
                                    <p:anim calcmode="lin" valueType="num">
                                      <p:cBhvr>
                                        <p:cTn id="8" dur="173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31"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31" tmFilter="0, 0; 0.125,0.2665; 0.25,0.4; 0.375,0.465; 0.5,0.5;  0.625,0.535; 0.75,0.6; 0.875,0.7335; 1,1">
                                          <p:stCondLst>
                                            <p:cond delay="631"/>
                                          </p:stCondLst>
                                        </p:cTn>
                                        <p:tgtEl>
                                          <p:spTgt spid="5"/>
                                        </p:tgtEl>
                                        <p:attrNameLst>
                                          <p:attrName>ppt_y</p:attrName>
                                        </p:attrNameLst>
                                      </p:cBhvr>
                                      <p:tavLst>
                                        <p:tav tm="0" fmla="#ppt_y-sin(pi*$)/9">
                                          <p:val>
                                            <p:fltVal val="0"/>
                                          </p:val>
                                        </p:tav>
                                        <p:tav tm="100000">
                                          <p:val>
                                            <p:fltVal val="1"/>
                                          </p:val>
                                        </p:tav>
                                      </p:tavLst>
                                    </p:anim>
                                    <p:anim calcmode="lin" valueType="num">
                                      <p:cBhvr>
                                        <p:cTn id="11" dur="315" tmFilter="0, 0; 0.125,0.2665; 0.25,0.4; 0.375,0.465; 0.5,0.5;  0.625,0.535; 0.75,0.6; 0.875,0.7335; 1,1">
                                          <p:stCondLst>
                                            <p:cond delay="1258"/>
                                          </p:stCondLst>
                                        </p:cTn>
                                        <p:tgtEl>
                                          <p:spTgt spid="5"/>
                                        </p:tgtEl>
                                        <p:attrNameLst>
                                          <p:attrName>ppt_y</p:attrName>
                                        </p:attrNameLst>
                                      </p:cBhvr>
                                      <p:tavLst>
                                        <p:tav tm="0" fmla="#ppt_y-sin(pi*$)/27">
                                          <p:val>
                                            <p:fltVal val="0"/>
                                          </p:val>
                                        </p:tav>
                                        <p:tav tm="100000">
                                          <p:val>
                                            <p:fltVal val="1"/>
                                          </p:val>
                                        </p:tav>
                                      </p:tavLst>
                                    </p:anim>
                                    <p:anim calcmode="lin" valueType="num">
                                      <p:cBhvr>
                                        <p:cTn id="12" dur="156" tmFilter="0, 0; 0.125,0.2665; 0.25,0.4; 0.375,0.465; 0.5,0.5;  0.625,0.535; 0.75,0.6; 0.875,0.7335; 1,1">
                                          <p:stCondLst>
                                            <p:cond delay="1573"/>
                                          </p:stCondLst>
                                        </p:cTn>
                                        <p:tgtEl>
                                          <p:spTgt spid="5"/>
                                        </p:tgtEl>
                                        <p:attrNameLst>
                                          <p:attrName>ppt_y</p:attrName>
                                        </p:attrNameLst>
                                      </p:cBhvr>
                                      <p:tavLst>
                                        <p:tav tm="0" fmla="#ppt_y-sin(pi*$)/81">
                                          <p:val>
                                            <p:fltVal val="0"/>
                                          </p:val>
                                        </p:tav>
                                        <p:tav tm="100000">
                                          <p:val>
                                            <p:fltVal val="1"/>
                                          </p:val>
                                        </p:tav>
                                      </p:tavLst>
                                    </p:anim>
                                    <p:animScale>
                                      <p:cBhvr>
                                        <p:cTn id="13" dur="25">
                                          <p:stCondLst>
                                            <p:cond delay="617"/>
                                          </p:stCondLst>
                                        </p:cTn>
                                        <p:tgtEl>
                                          <p:spTgt spid="5"/>
                                        </p:tgtEl>
                                      </p:cBhvr>
                                      <p:to x="100000" y="60000"/>
                                    </p:animScale>
                                    <p:animScale>
                                      <p:cBhvr>
                                        <p:cTn id="14" dur="158" decel="50000">
                                          <p:stCondLst>
                                            <p:cond delay="642"/>
                                          </p:stCondLst>
                                        </p:cTn>
                                        <p:tgtEl>
                                          <p:spTgt spid="5"/>
                                        </p:tgtEl>
                                      </p:cBhvr>
                                      <p:to x="100000" y="100000"/>
                                    </p:animScale>
                                    <p:animScale>
                                      <p:cBhvr>
                                        <p:cTn id="15" dur="25">
                                          <p:stCondLst>
                                            <p:cond delay="1246"/>
                                          </p:stCondLst>
                                        </p:cTn>
                                        <p:tgtEl>
                                          <p:spTgt spid="5"/>
                                        </p:tgtEl>
                                      </p:cBhvr>
                                      <p:to x="100000" y="80000"/>
                                    </p:animScale>
                                    <p:animScale>
                                      <p:cBhvr>
                                        <p:cTn id="16" dur="158" decel="50000">
                                          <p:stCondLst>
                                            <p:cond delay="1271"/>
                                          </p:stCondLst>
                                        </p:cTn>
                                        <p:tgtEl>
                                          <p:spTgt spid="5"/>
                                        </p:tgtEl>
                                      </p:cBhvr>
                                      <p:to x="100000" y="100000"/>
                                    </p:animScale>
                                    <p:animScale>
                                      <p:cBhvr>
                                        <p:cTn id="17" dur="25">
                                          <p:stCondLst>
                                            <p:cond delay="1560"/>
                                          </p:stCondLst>
                                        </p:cTn>
                                        <p:tgtEl>
                                          <p:spTgt spid="5"/>
                                        </p:tgtEl>
                                      </p:cBhvr>
                                      <p:to x="100000" y="90000"/>
                                    </p:animScale>
                                    <p:animScale>
                                      <p:cBhvr>
                                        <p:cTn id="18" dur="158" decel="50000">
                                          <p:stCondLst>
                                            <p:cond delay="1585"/>
                                          </p:stCondLst>
                                        </p:cTn>
                                        <p:tgtEl>
                                          <p:spTgt spid="5"/>
                                        </p:tgtEl>
                                      </p:cBhvr>
                                      <p:to x="100000" y="100000"/>
                                    </p:animScale>
                                    <p:animScale>
                                      <p:cBhvr>
                                        <p:cTn id="19" dur="25">
                                          <p:stCondLst>
                                            <p:cond delay="1718"/>
                                          </p:stCondLst>
                                        </p:cTn>
                                        <p:tgtEl>
                                          <p:spTgt spid="5"/>
                                        </p:tgtEl>
                                      </p:cBhvr>
                                      <p:to x="100000" y="95000"/>
                                    </p:animScale>
                                    <p:animScale>
                                      <p:cBhvr>
                                        <p:cTn id="20" dur="158" decel="50000">
                                          <p:stCondLst>
                                            <p:cond delay="1742"/>
                                          </p:stCondLst>
                                        </p:cTn>
                                        <p:tgtEl>
                                          <p:spTgt spid="5"/>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22">
                                          <p:stCondLst>
                                            <p:cond delay="0"/>
                                          </p:stCondLst>
                                        </p:cTn>
                                        <p:tgtEl>
                                          <p:spTgt spid="4"/>
                                        </p:tgtEl>
                                      </p:cBhvr>
                                    </p:animEffect>
                                    <p:anim calcmode="lin" valueType="num">
                                      <p:cBhvr>
                                        <p:cTn id="24" dur="164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5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598" tmFilter="0, 0; 0.125,0.2665; 0.25,0.4; 0.375,0.465; 0.5,0.5;  0.625,0.535; 0.75,0.6; 0.875,0.7335; 1,1">
                                          <p:stCondLst>
                                            <p:cond delay="598"/>
                                          </p:stCondLst>
                                        </p:cTn>
                                        <p:tgtEl>
                                          <p:spTgt spid="4"/>
                                        </p:tgtEl>
                                        <p:attrNameLst>
                                          <p:attrName>ppt_y</p:attrName>
                                        </p:attrNameLst>
                                      </p:cBhvr>
                                      <p:tavLst>
                                        <p:tav tm="0" fmla="#ppt_y-sin(pi*$)/9">
                                          <p:val>
                                            <p:fltVal val="0"/>
                                          </p:val>
                                        </p:tav>
                                        <p:tav tm="100000">
                                          <p:val>
                                            <p:fltVal val="1"/>
                                          </p:val>
                                        </p:tav>
                                      </p:tavLst>
                                    </p:anim>
                                    <p:anim calcmode="lin" valueType="num">
                                      <p:cBhvr>
                                        <p:cTn id="27" dur="299" tmFilter="0, 0; 0.125,0.2665; 0.25,0.4; 0.375,0.465; 0.5,0.5;  0.625,0.535; 0.75,0.6; 0.875,0.7335; 1,1">
                                          <p:stCondLst>
                                            <p:cond delay="1192"/>
                                          </p:stCondLst>
                                        </p:cTn>
                                        <p:tgtEl>
                                          <p:spTgt spid="4"/>
                                        </p:tgtEl>
                                        <p:attrNameLst>
                                          <p:attrName>ppt_y</p:attrName>
                                        </p:attrNameLst>
                                      </p:cBhvr>
                                      <p:tavLst>
                                        <p:tav tm="0" fmla="#ppt_y-sin(pi*$)/27">
                                          <p:val>
                                            <p:fltVal val="0"/>
                                          </p:val>
                                        </p:tav>
                                        <p:tav tm="100000">
                                          <p:val>
                                            <p:fltVal val="1"/>
                                          </p:val>
                                        </p:tav>
                                      </p:tavLst>
                                    </p:anim>
                                    <p:anim calcmode="lin" valueType="num">
                                      <p:cBhvr>
                                        <p:cTn id="28" dur="148" tmFilter="0, 0; 0.125,0.2665; 0.25,0.4; 0.375,0.465; 0.5,0.5;  0.625,0.535; 0.75,0.6; 0.875,0.7335; 1,1">
                                          <p:stCondLst>
                                            <p:cond delay="1490"/>
                                          </p:stCondLst>
                                        </p:cTn>
                                        <p:tgtEl>
                                          <p:spTgt spid="4"/>
                                        </p:tgtEl>
                                        <p:attrNameLst>
                                          <p:attrName>ppt_y</p:attrName>
                                        </p:attrNameLst>
                                      </p:cBhvr>
                                      <p:tavLst>
                                        <p:tav tm="0" fmla="#ppt_y-sin(pi*$)/81">
                                          <p:val>
                                            <p:fltVal val="0"/>
                                          </p:val>
                                        </p:tav>
                                        <p:tav tm="100000">
                                          <p:val>
                                            <p:fltVal val="1"/>
                                          </p:val>
                                        </p:tav>
                                      </p:tavLst>
                                    </p:anim>
                                    <p:animScale>
                                      <p:cBhvr>
                                        <p:cTn id="29" dur="23">
                                          <p:stCondLst>
                                            <p:cond delay="585"/>
                                          </p:stCondLst>
                                        </p:cTn>
                                        <p:tgtEl>
                                          <p:spTgt spid="4"/>
                                        </p:tgtEl>
                                      </p:cBhvr>
                                      <p:to x="100000" y="60000"/>
                                    </p:animScale>
                                    <p:animScale>
                                      <p:cBhvr>
                                        <p:cTn id="30" dur="149" decel="50000">
                                          <p:stCondLst>
                                            <p:cond delay="608"/>
                                          </p:stCondLst>
                                        </p:cTn>
                                        <p:tgtEl>
                                          <p:spTgt spid="4"/>
                                        </p:tgtEl>
                                      </p:cBhvr>
                                      <p:to x="100000" y="100000"/>
                                    </p:animScale>
                                    <p:animScale>
                                      <p:cBhvr>
                                        <p:cTn id="31" dur="23">
                                          <p:stCondLst>
                                            <p:cond delay="1181"/>
                                          </p:stCondLst>
                                        </p:cTn>
                                        <p:tgtEl>
                                          <p:spTgt spid="4"/>
                                        </p:tgtEl>
                                      </p:cBhvr>
                                      <p:to x="100000" y="80000"/>
                                    </p:animScale>
                                    <p:animScale>
                                      <p:cBhvr>
                                        <p:cTn id="32" dur="149" decel="50000">
                                          <p:stCondLst>
                                            <p:cond delay="1204"/>
                                          </p:stCondLst>
                                        </p:cTn>
                                        <p:tgtEl>
                                          <p:spTgt spid="4"/>
                                        </p:tgtEl>
                                      </p:cBhvr>
                                      <p:to x="100000" y="100000"/>
                                    </p:animScale>
                                    <p:animScale>
                                      <p:cBhvr>
                                        <p:cTn id="33" dur="23">
                                          <p:stCondLst>
                                            <p:cond delay="1478"/>
                                          </p:stCondLst>
                                        </p:cTn>
                                        <p:tgtEl>
                                          <p:spTgt spid="4"/>
                                        </p:tgtEl>
                                      </p:cBhvr>
                                      <p:to x="100000" y="90000"/>
                                    </p:animScale>
                                    <p:animScale>
                                      <p:cBhvr>
                                        <p:cTn id="34" dur="149" decel="50000">
                                          <p:stCondLst>
                                            <p:cond delay="1501"/>
                                          </p:stCondLst>
                                        </p:cTn>
                                        <p:tgtEl>
                                          <p:spTgt spid="4"/>
                                        </p:tgtEl>
                                      </p:cBhvr>
                                      <p:to x="100000" y="100000"/>
                                    </p:animScale>
                                    <p:animScale>
                                      <p:cBhvr>
                                        <p:cTn id="35" dur="23">
                                          <p:stCondLst>
                                            <p:cond delay="1627"/>
                                          </p:stCondLst>
                                        </p:cTn>
                                        <p:tgtEl>
                                          <p:spTgt spid="4"/>
                                        </p:tgtEl>
                                      </p:cBhvr>
                                      <p:to x="100000" y="95000"/>
                                    </p:animScale>
                                    <p:animScale>
                                      <p:cBhvr>
                                        <p:cTn id="36" dur="149" decel="50000">
                                          <p:stCondLst>
                                            <p:cond delay="16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6792" y="1268760"/>
            <a:ext cx="946448" cy="1143000"/>
          </a:xfrm>
        </p:spPr>
        <p:txBody>
          <a:bodyPr/>
          <a:lstStyle/>
          <a:p>
            <a:endParaRPr lang="ar-JO" dirty="0"/>
          </a:p>
        </p:txBody>
      </p:sp>
      <p:sp>
        <p:nvSpPr>
          <p:cNvPr id="3" name="Content Placeholder 2"/>
          <p:cNvSpPr>
            <a:spLocks noGrp="1"/>
          </p:cNvSpPr>
          <p:nvPr>
            <p:ph idx="1"/>
          </p:nvPr>
        </p:nvSpPr>
        <p:spPr>
          <a:xfrm>
            <a:off x="-108520" y="0"/>
            <a:ext cx="9252520" cy="6858000"/>
          </a:xfrm>
        </p:spPr>
        <p:txBody>
          <a:bodyPr>
            <a:normAutofit/>
          </a:bodyPr>
          <a:lstStyle/>
          <a:p>
            <a:r>
              <a:rPr lang="ar-JO" dirty="0" smtClean="0"/>
              <a:t>و</a:t>
            </a:r>
            <a:r>
              <a:rPr lang="ar-JO" sz="4000" dirty="0" smtClean="0"/>
              <a:t>دخلتها قوات الفتح الإسلامي بقيادة الصحابي الجليل أبي عبيدة عامر بن جرّاح.</a:t>
            </a:r>
          </a:p>
          <a:p>
            <a:pPr marL="0" indent="0">
              <a:buNone/>
            </a:pPr>
            <a:r>
              <a:rPr lang="ar-JO" sz="4000" dirty="0" smtClean="0"/>
              <a:t>ونظراً لأهمية موقع الكرك على طريق التجارة بين الشام والحجاز واليمن ومصر،فكانت محط اهتمام الحكام؛فاحتلها:</a:t>
            </a:r>
          </a:p>
          <a:p>
            <a:pPr marL="742950" indent="-742950">
              <a:buFont typeface="+mj-cs"/>
              <a:buAutoNum type="arabic2Minus"/>
            </a:pPr>
            <a:r>
              <a:rPr lang="ar-JO" sz="4000" dirty="0" smtClean="0"/>
              <a:t>الفرنجة وأسسوا فيها مملكة الكرك.</a:t>
            </a:r>
          </a:p>
          <a:p>
            <a:pPr marL="742950" indent="-742950">
              <a:buFont typeface="+mj-cs"/>
              <a:buAutoNum type="arabic2Minus"/>
            </a:pPr>
            <a:r>
              <a:rPr lang="ar-JO" sz="4000" dirty="0" smtClean="0"/>
              <a:t>في العصر الأيوبيّ وأُطلقَ عليها إمارة الكرك الأيوبيّة وكانت يتبع لها معظم بلاد الشام.</a:t>
            </a:r>
          </a:p>
          <a:p>
            <a:pPr marL="742950" indent="-742950">
              <a:buFont typeface="+mj-cs"/>
              <a:buAutoNum type="arabic2Minus"/>
            </a:pPr>
            <a:r>
              <a:rPr lang="ar-JO" sz="4000" dirty="0" smtClean="0"/>
              <a:t>في العصر المملوكيّ اتخذها السلطان أحمد بن قلاوون عاصمة الدولة المملوكية وأقام فيها.</a:t>
            </a:r>
          </a:p>
          <a:p>
            <a:pPr marL="742950" indent="-742950">
              <a:buFont typeface="+mj-cs"/>
              <a:buAutoNum type="arabic2Minus"/>
            </a:pPr>
            <a:endParaRPr lang="ar-JO" sz="4000" dirty="0" smtClean="0"/>
          </a:p>
          <a:p>
            <a:pPr marL="742950" indent="-742950">
              <a:buFont typeface="+mj-cs"/>
              <a:buAutoNum type="arabic2Minus"/>
            </a:pPr>
            <a:endParaRPr lang="ar-JO" sz="4000" dirty="0" smtClean="0"/>
          </a:p>
          <a:p>
            <a:pPr marL="742950" indent="-742950">
              <a:buFont typeface="+mj-cs"/>
              <a:buAutoNum type="arabic2Minus"/>
            </a:pPr>
            <a:endParaRPr lang="ar-JO" sz="4000" dirty="0" smtClean="0"/>
          </a:p>
        </p:txBody>
      </p:sp>
    </p:spTree>
    <p:extLst>
      <p:ext uri="{BB962C8B-B14F-4D97-AF65-F5344CB8AC3E}">
        <p14:creationId xmlns:p14="http://schemas.microsoft.com/office/powerpoint/2010/main" val="683594587"/>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8840" y="1052736"/>
            <a:ext cx="1018456" cy="1143000"/>
          </a:xfrm>
        </p:spPr>
        <p:txBody>
          <a:bodyPr/>
          <a:lstStyle/>
          <a:p>
            <a:endParaRPr lang="ar-JO" dirty="0"/>
          </a:p>
        </p:txBody>
      </p:sp>
      <p:sp>
        <p:nvSpPr>
          <p:cNvPr id="3" name="Content Placeholder 2"/>
          <p:cNvSpPr>
            <a:spLocks noGrp="1"/>
          </p:cNvSpPr>
          <p:nvPr>
            <p:ph idx="1"/>
          </p:nvPr>
        </p:nvSpPr>
        <p:spPr>
          <a:xfrm>
            <a:off x="0" y="0"/>
            <a:ext cx="9144000" cy="6858000"/>
          </a:xfrm>
        </p:spPr>
        <p:txBody>
          <a:bodyPr/>
          <a:lstStyle/>
          <a:p>
            <a:pPr marL="0" indent="0">
              <a:buNone/>
            </a:pPr>
            <a:r>
              <a:rPr lang="ar-JO" dirty="0" smtClean="0"/>
              <a:t>د-في العصر العثماني أصبحت جزءاً من الدولة العثمانية تعاني من الظلم والطغيان وبقيت كذلك حتّى قدوم الأمير عبد الله بن الحسين إلى معان واستقلال البلاد فحظيت كأخواتها من المدن الاردنية باهتمام القيادة الهاشمية فشهدت :</a:t>
            </a:r>
          </a:p>
          <a:p>
            <a:r>
              <a:rPr lang="ar-JO" dirty="0" smtClean="0"/>
              <a:t>نهضة عمرانية وعلمية.</a:t>
            </a:r>
          </a:p>
          <a:p>
            <a:r>
              <a:rPr lang="ar-JO" dirty="0" smtClean="0"/>
              <a:t>وزاد فيها عدد المدارس بصورة ملحوظة وعدد المستشفيات.</a:t>
            </a:r>
          </a:p>
          <a:p>
            <a:r>
              <a:rPr lang="ar-JO" dirty="0" smtClean="0"/>
              <a:t>تأسست على أرضها جامعة مؤتة.</a:t>
            </a:r>
          </a:p>
          <a:p>
            <a:pPr marL="0" indent="0">
              <a:buNone/>
            </a:pPr>
            <a:r>
              <a:rPr lang="ar-JO" dirty="0" smtClean="0"/>
              <a:t>-وعلى مر التاريخ امتازت الكرك بكونها أنموذجاً للتعايش والتسامح بين السكان المسلمين والمسيحيين يعيشون فيها جنباً إلى جنب،ويتشارك</a:t>
            </a:r>
          </a:p>
          <a:p>
            <a:pPr marL="0" indent="0">
              <a:buNone/>
            </a:pPr>
            <a:r>
              <a:rPr lang="ar-JO" dirty="0" smtClean="0"/>
              <a:t>أهلها في العادات والتقاليد.</a:t>
            </a:r>
          </a:p>
          <a:p>
            <a:pPr marL="0" indent="0">
              <a:buNone/>
            </a:pPr>
            <a:endParaRPr lang="ar-JO" dirty="0"/>
          </a:p>
        </p:txBody>
      </p:sp>
    </p:spTree>
    <p:extLst>
      <p:ext uri="{BB962C8B-B14F-4D97-AF65-F5344CB8AC3E}">
        <p14:creationId xmlns:p14="http://schemas.microsoft.com/office/powerpoint/2010/main" val="3233275499"/>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المعالم الحضارية</a:t>
            </a:r>
            <a:endParaRPr lang="ar-JO" dirty="0"/>
          </a:p>
        </p:txBody>
      </p:sp>
      <p:sp>
        <p:nvSpPr>
          <p:cNvPr id="3" name="Content Placeholder 2"/>
          <p:cNvSpPr>
            <a:spLocks noGrp="1"/>
          </p:cNvSpPr>
          <p:nvPr>
            <p:ph idx="1"/>
          </p:nvPr>
        </p:nvSpPr>
        <p:spPr>
          <a:xfrm>
            <a:off x="-108520" y="1052736"/>
            <a:ext cx="9252520" cy="5805264"/>
          </a:xfrm>
        </p:spPr>
        <p:txBody>
          <a:bodyPr/>
          <a:lstStyle/>
          <a:p>
            <a:pPr marL="514350" indent="-514350">
              <a:buFont typeface="+mj-lt"/>
              <a:buAutoNum type="arabicParenR"/>
            </a:pPr>
            <a:r>
              <a:rPr lang="ar-JO" sz="6600" dirty="0" smtClean="0"/>
              <a:t>قلعة الكرك</a:t>
            </a:r>
          </a:p>
          <a:p>
            <a:pPr marL="0" indent="0">
              <a:buNone/>
            </a:pPr>
            <a:r>
              <a:rPr lang="ar-JO" dirty="0" smtClean="0"/>
              <a:t>تعد من القلاع المهمة في الأردن ،تبلغ مساحتها 25300متر مربع،ويعود تاريخ إنشائها إلى المؤابيين،واستخدمها الأنباط بدليل وجود تماثيل نبطية منقوشة في أساس بناء القلعة.</a:t>
            </a:r>
          </a:p>
          <a:p>
            <a:pPr marL="0" indent="0">
              <a:buNone/>
            </a:pPr>
            <a:r>
              <a:rPr lang="ar-JO" dirty="0" smtClean="0"/>
              <a:t>أسباب هتمام وتطوير الفرنجة لها :</a:t>
            </a:r>
          </a:p>
          <a:p>
            <a:pPr marL="0" indent="0">
              <a:buNone/>
            </a:pPr>
            <a:r>
              <a:rPr lang="ar-JO" dirty="0" smtClean="0"/>
              <a:t>1-حتى تكون حصن يحمي القدس</a:t>
            </a:r>
          </a:p>
          <a:p>
            <a:pPr marL="0" indent="0">
              <a:buNone/>
            </a:pPr>
            <a:r>
              <a:rPr lang="ar-JO" dirty="0" smtClean="0"/>
              <a:t>2-وتقطع الطريق التجاري إلى الحجاز</a:t>
            </a:r>
          </a:p>
          <a:p>
            <a:pPr marL="0" indent="0">
              <a:buNone/>
            </a:pPr>
            <a:r>
              <a:rPr lang="ar-JO" dirty="0" smtClean="0"/>
              <a:t>3-ولفصل مصر عن بلاد الشام</a:t>
            </a:r>
            <a:r>
              <a:rPr lang="ar-JO" dirty="0"/>
              <a:t> </a:t>
            </a:r>
            <a:r>
              <a:rPr lang="ar-JO" dirty="0" smtClean="0"/>
              <a:t>و منع قيام أي اتحاد بينهما</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450"/>
            <a:ext cx="24193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620879"/>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3">
                                            <p:txEl>
                                              <p:pRg st="1" end="1"/>
                                            </p:txEl>
                                          </p:spTgt>
                                        </p:tgtEl>
                                        <p:attrNameLst>
                                          <p:attrName>style.textDecorationUnderline</p:attrName>
                                        </p:attrNameLst>
                                      </p:cBhvr>
                                      <p:to>
                                        <p:strVal val="true"/>
                                      </p:to>
                                    </p:set>
                                  </p:childTnLst>
                                </p:cTn>
                              </p:par>
                              <p:par>
                                <p:cTn id="12" presetID="18" presetClass="emph" presetSubtype="0" fill="hold" nodeType="withEffect">
                                  <p:stCondLst>
                                    <p:cond delay="0"/>
                                  </p:stCondLst>
                                  <p:iterate type="lt">
                                    <p:tmPct val="4000"/>
                                  </p:iterate>
                                  <p:childTnLst>
                                    <p:set>
                                      <p:cBhvr override="childStyle">
                                        <p:cTn id="13" dur="500" fill="hold"/>
                                        <p:tgtEl>
                                          <p:spTgt spid="3">
                                            <p:txEl>
                                              <p:pRg st="2" end="2"/>
                                            </p:txEl>
                                          </p:spTgt>
                                        </p:tgtEl>
                                        <p:attrNameLst>
                                          <p:attrName>style.textDecorationUnderline</p:attrName>
                                        </p:attrNameLst>
                                      </p:cBhvr>
                                      <p:to>
                                        <p:strVal val="true"/>
                                      </p:to>
                                    </p:set>
                                  </p:childTnLst>
                                </p:cTn>
                              </p:par>
                              <p:par>
                                <p:cTn id="14" presetID="18" presetClass="emph" presetSubtype="0" fill="hold" nodeType="withEffect">
                                  <p:stCondLst>
                                    <p:cond delay="0"/>
                                  </p:stCondLst>
                                  <p:iterate type="lt">
                                    <p:tmPct val="4000"/>
                                  </p:iterate>
                                  <p:childTnLst>
                                    <p:set>
                                      <p:cBhvr override="childStyle">
                                        <p:cTn id="15" dur="500" fill="hold"/>
                                        <p:tgtEl>
                                          <p:spTgt spid="3">
                                            <p:txEl>
                                              <p:pRg st="3" end="3"/>
                                            </p:txEl>
                                          </p:spTgt>
                                        </p:tgtEl>
                                        <p:attrNameLst>
                                          <p:attrName>style.textDecorationUnderline</p:attrName>
                                        </p:attrNameLst>
                                      </p:cBhvr>
                                      <p:to>
                                        <p:strVal val="true"/>
                                      </p:to>
                                    </p:set>
                                  </p:childTnLst>
                                </p:cTn>
                              </p:par>
                              <p:par>
                                <p:cTn id="16" presetID="18" presetClass="emph" presetSubtype="0" fill="hold" nodeType="withEffect">
                                  <p:stCondLst>
                                    <p:cond delay="0"/>
                                  </p:stCondLst>
                                  <p:iterate type="lt">
                                    <p:tmPct val="4000"/>
                                  </p:iterate>
                                  <p:childTnLst>
                                    <p:set>
                                      <p:cBhvr override="childStyle">
                                        <p:cTn id="17" dur="500" fill="hold"/>
                                        <p:tgtEl>
                                          <p:spTgt spid="3">
                                            <p:txEl>
                                              <p:pRg st="4" end="4"/>
                                            </p:txEl>
                                          </p:spTgt>
                                        </p:tgtEl>
                                        <p:attrNameLst>
                                          <p:attrName>style.textDecorationUnderline</p:attrName>
                                        </p:attrNameLst>
                                      </p:cBhvr>
                                      <p:to>
                                        <p:strVal val="true"/>
                                      </p:to>
                                    </p:set>
                                  </p:childTnLst>
                                </p:cTn>
                              </p:par>
                              <p:par>
                                <p:cTn id="18" presetID="18" presetClass="emph" presetSubtype="0" fill="hold" nodeType="withEffect">
                                  <p:stCondLst>
                                    <p:cond delay="0"/>
                                  </p:stCondLst>
                                  <p:iterate type="lt">
                                    <p:tmPct val="4000"/>
                                  </p:iterate>
                                  <p:childTnLst>
                                    <p:set>
                                      <p:cBhvr override="childStyle">
                                        <p:cTn id="19"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ar-JO" sz="6600" dirty="0" smtClean="0"/>
              <a:t>2)قرية مدين</a:t>
            </a:r>
          </a:p>
          <a:p>
            <a:pPr marL="0" indent="0">
              <a:buNone/>
            </a:pPr>
            <a:r>
              <a:rPr lang="ar-JO" dirty="0" smtClean="0"/>
              <a:t>تبعد 10 كم جنوب الكرك،وفيها عين ماء جارية.</a:t>
            </a:r>
          </a:p>
          <a:p>
            <a:pPr marL="0" indent="0">
              <a:buNone/>
            </a:pPr>
            <a:r>
              <a:rPr lang="ar-JO" dirty="0" smtClean="0"/>
              <a:t>علل:تمثل أقدم موقع ديني في الأردن و ذكرت في القرآن الكريم.</a:t>
            </a:r>
          </a:p>
          <a:p>
            <a:pPr marL="0" indent="0">
              <a:buNone/>
            </a:pPr>
            <a:r>
              <a:rPr lang="ar-JO" dirty="0" smtClean="0"/>
              <a:t>-أ)سكنها سيدنا شعيب عليه السلام</a:t>
            </a:r>
          </a:p>
          <a:p>
            <a:pPr marL="0" indent="0">
              <a:buNone/>
            </a:pPr>
            <a:r>
              <a:rPr lang="ar-JO" dirty="0" smtClean="0"/>
              <a:t>ب)هاجر إليها سيدنا موسى عليه السلام</a:t>
            </a:r>
          </a:p>
        </p:txBody>
      </p:sp>
    </p:spTree>
    <p:extLst>
      <p:ext uri="{BB962C8B-B14F-4D97-AF65-F5344CB8AC3E}">
        <p14:creationId xmlns:p14="http://schemas.microsoft.com/office/powerpoint/2010/main" val="3924128835"/>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ar-JO" sz="6600" dirty="0" smtClean="0"/>
              <a:t>3)مقامات الصحابة</a:t>
            </a:r>
          </a:p>
          <a:p>
            <a:pPr marL="0" indent="0">
              <a:buNone/>
            </a:pPr>
            <a:r>
              <a:rPr lang="ar-JO" dirty="0" smtClean="0"/>
              <a:t>في لواء المزار الجنوبي توجد أضرحة للصحابة الذين استشهدوا على أرض مؤتة ومنهم رضي الله عنهم:</a:t>
            </a:r>
          </a:p>
          <a:p>
            <a:pPr marL="514350" indent="-514350">
              <a:buFont typeface="+mj-lt"/>
              <a:buAutoNum type="arabicPeriod"/>
            </a:pPr>
            <a:r>
              <a:rPr lang="ar-JO" dirty="0" smtClean="0"/>
              <a:t>زيد بن حارثة</a:t>
            </a:r>
          </a:p>
          <a:p>
            <a:pPr marL="514350" indent="-514350">
              <a:buFont typeface="+mj-lt"/>
              <a:buAutoNum type="arabicPeriod"/>
            </a:pPr>
            <a:endParaRPr lang="ar-JO" dirty="0"/>
          </a:p>
          <a:p>
            <a:pPr marL="514350" indent="-514350">
              <a:buFont typeface="+mj-lt"/>
              <a:buAutoNum type="arabicPeriod"/>
            </a:pPr>
            <a:endParaRPr lang="ar-JO" dirty="0" smtClean="0"/>
          </a:p>
          <a:p>
            <a:pPr marL="514350" indent="-514350">
              <a:buFont typeface="+mj-lt"/>
              <a:buAutoNum type="arabicPeriod"/>
            </a:pPr>
            <a:r>
              <a:rPr lang="ar-JO" dirty="0" smtClean="0"/>
              <a:t>جعفر بن أبي طالب</a:t>
            </a:r>
          </a:p>
          <a:p>
            <a:pPr marL="514350" indent="-514350">
              <a:buFont typeface="+mj-lt"/>
              <a:buAutoNum type="arabicPeriod"/>
            </a:pPr>
            <a:endParaRPr lang="ar-JO" dirty="0"/>
          </a:p>
          <a:p>
            <a:pPr marL="514350" indent="-514350">
              <a:buFont typeface="+mj-lt"/>
              <a:buAutoNum type="arabicPeriod"/>
            </a:pPr>
            <a:endParaRPr lang="ar-JO" dirty="0" smtClean="0"/>
          </a:p>
          <a:p>
            <a:pPr marL="514350" indent="-514350">
              <a:buFont typeface="+mj-lt"/>
              <a:buAutoNum type="arabicPeriod"/>
            </a:pPr>
            <a:r>
              <a:rPr lang="ar-JO" dirty="0" smtClean="0"/>
              <a:t>عبدالله بن رواحة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18" y="1958607"/>
            <a:ext cx="3284562" cy="190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343525"/>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نتيجة بحث الصور عن صور ضريح الصحابي جعفر بن ابي طالب"/>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491" y="349567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077024"/>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buNone/>
            </a:pPr>
            <a:r>
              <a:rPr lang="ar-JO" sz="6600" dirty="0" smtClean="0"/>
              <a:t>4)متحف النبي لوط</a:t>
            </a:r>
          </a:p>
          <a:p>
            <a:pPr marL="0" indent="0">
              <a:buNone/>
            </a:pPr>
            <a:r>
              <a:rPr lang="ar-JO" dirty="0" smtClean="0"/>
              <a:t>هو أخفض متحف في العالم .</a:t>
            </a:r>
          </a:p>
          <a:p>
            <a:pPr marL="0" indent="0">
              <a:buNone/>
            </a:pPr>
            <a:r>
              <a:rPr lang="ar-JO" sz="6600" dirty="0" smtClean="0"/>
              <a:t>5)موقع باب الذراع</a:t>
            </a:r>
          </a:p>
          <a:p>
            <a:pPr marL="0" indent="0">
              <a:buNone/>
            </a:pPr>
            <a:r>
              <a:rPr lang="ar-JO" sz="6600" dirty="0" smtClean="0"/>
              <a:t>6)رجم النميرة</a:t>
            </a:r>
            <a:endParaRPr lang="ar-JO" dirty="0"/>
          </a:p>
          <a:p>
            <a:pPr marL="0" indent="0">
              <a:buNone/>
            </a:pPr>
            <a:r>
              <a:rPr lang="ar-JO" dirty="0" smtClean="0"/>
              <a:t>يعود إلى الحقبة النبطية</a:t>
            </a:r>
          </a:p>
          <a:p>
            <a:pPr marL="0" indent="0">
              <a:buNone/>
            </a:pPr>
            <a:r>
              <a:rPr lang="ar-JO" sz="6600" dirty="0" smtClean="0"/>
              <a:t>7)أدر(أدريانوس)</a:t>
            </a:r>
          </a:p>
          <a:p>
            <a:pPr marL="0" indent="0">
              <a:buNone/>
            </a:pPr>
            <a:r>
              <a:rPr lang="ar-JO" dirty="0" smtClean="0"/>
              <a:t>تظهر فيها بوضوح الاثار الرومانية والابار القديمة واساسات لمعابد رومانية .</a:t>
            </a:r>
            <a:endParaRPr lang="ar-JO"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2646628" cy="200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758598"/>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ar-JO" sz="6600" dirty="0" smtClean="0"/>
              <a:t>8) محمية الموجب</a:t>
            </a:r>
          </a:p>
          <a:p>
            <a:pPr marL="0" indent="0">
              <a:buNone/>
            </a:pPr>
            <a:r>
              <a:rPr lang="ar-JO" dirty="0" smtClean="0"/>
              <a:t>هي تجمع بين أخفض بقاع الدنيا وأعلى مرتفعات الاردن فجزء منها يمتد على البحر الميت والجزء الاخر على جبال الكرك ومادبا .تشكل بيئة غنية ،تنوع لتضاريس الطبيعة و تكويناتها الجيولوجية ،يوجد فيها 300نوع من النباتات و العديد من الطيور البرية المقيمة والمهاجرة و الماعز البري والقطط والحيوانات الجبلية الاخرى كالماعز الجبلي و غيرها. </a:t>
            </a:r>
            <a:endParaRPr lang="ar-JO" dirty="0"/>
          </a:p>
        </p:txBody>
      </p:sp>
    </p:spTree>
    <p:extLst>
      <p:ext uri="{BB962C8B-B14F-4D97-AF65-F5344CB8AC3E}">
        <p14:creationId xmlns:p14="http://schemas.microsoft.com/office/powerpoint/2010/main" val="354073652"/>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lstStyle/>
          <a:p>
            <a:r>
              <a:rPr lang="ar-JO" dirty="0" smtClean="0"/>
              <a:t>الكرك في الوقت الحاضر</a:t>
            </a:r>
            <a:endParaRPr lang="ar-JO" dirty="0"/>
          </a:p>
        </p:txBody>
      </p:sp>
      <p:sp>
        <p:nvSpPr>
          <p:cNvPr id="3" name="Content Placeholder 2"/>
          <p:cNvSpPr>
            <a:spLocks noGrp="1"/>
          </p:cNvSpPr>
          <p:nvPr>
            <p:ph idx="1"/>
          </p:nvPr>
        </p:nvSpPr>
        <p:spPr>
          <a:xfrm>
            <a:off x="0" y="836712"/>
            <a:ext cx="9144000" cy="6021288"/>
          </a:xfrm>
        </p:spPr>
        <p:txBody>
          <a:bodyPr/>
          <a:lstStyle/>
          <a:p>
            <a:pPr marL="0" indent="0">
              <a:buNone/>
            </a:pPr>
            <a:r>
              <a:rPr lang="ar-JO" dirty="0" smtClean="0"/>
              <a:t>ازدهرت الكرك في العصر الحديث من النواحي جميعها:</a:t>
            </a:r>
          </a:p>
          <a:p>
            <a:pPr>
              <a:buFont typeface="Wingdings" pitchFamily="2" charset="2"/>
              <a:buChar char="v"/>
            </a:pPr>
            <a:r>
              <a:rPr lang="ar-JO" dirty="0" smtClean="0"/>
              <a:t>عمرانياً</a:t>
            </a:r>
          </a:p>
          <a:p>
            <a:pPr>
              <a:buFont typeface="Wingdings" pitchFamily="2" charset="2"/>
              <a:buChar char="v"/>
            </a:pPr>
            <a:r>
              <a:rPr lang="ar-JO" dirty="0" smtClean="0"/>
              <a:t>اقتصادياً</a:t>
            </a:r>
          </a:p>
          <a:p>
            <a:pPr>
              <a:buFont typeface="Wingdings" pitchFamily="2" charset="2"/>
              <a:buChar char="v"/>
            </a:pPr>
            <a:r>
              <a:rPr lang="ar-JO" dirty="0" smtClean="0"/>
              <a:t>ثقافياً:انتشرت فيها المدارس والجامعات.</a:t>
            </a:r>
          </a:p>
          <a:p>
            <a:pPr>
              <a:buFont typeface="Wingdings" pitchFamily="2" charset="2"/>
              <a:buChar char="v"/>
            </a:pPr>
            <a:r>
              <a:rPr lang="ar-JO" dirty="0" smtClean="0"/>
              <a:t>صحياً وعلاجياً:انتشرت فيها المستشفيات المراكز الصحية.</a:t>
            </a:r>
          </a:p>
          <a:p>
            <a:pPr>
              <a:buFont typeface="Wingdings" pitchFamily="2" charset="2"/>
              <a:buChar char="v"/>
            </a:pPr>
            <a:r>
              <a:rPr lang="ar-JO" dirty="0" smtClean="0"/>
              <a:t>سياحياً:يوجد فيها العديد من الأماكن الأثرية والطبيعية.</a:t>
            </a:r>
          </a:p>
          <a:p>
            <a:pPr>
              <a:buFont typeface="Wingdings" pitchFamily="2" charset="2"/>
              <a:buChar char="v"/>
            </a:pPr>
            <a:r>
              <a:rPr lang="ar-JO" dirty="0" smtClean="0"/>
              <a:t>عسكرياً:تأسيس جامعة مؤتة على موقع المعركة,وهي من الجامعات الحكومية التي يدرّس فيها العديد من التخصصات,وكما يتخرج منها عدد كبير من ضباط القوات المسلحة.</a:t>
            </a:r>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373217"/>
            <a:ext cx="27432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340950"/>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5" end="5"/>
                                            </p:txEl>
                                          </p:spTgt>
                                        </p:tgtEl>
                                        <p:attrNameLst>
                                          <p:attrName>ppt_x</p:attrName>
                                          <p:attrName>ppt_y</p:attrName>
                                        </p:attrNameLst>
                                      </p:cBhvr>
                                    </p:animMotion>
                                    <p:animRot by="1500000">
                                      <p:cBhvr>
                                        <p:cTn id="37" dur="125" fill="hold">
                                          <p:stCondLst>
                                            <p:cond delay="0"/>
                                          </p:stCondLst>
                                        </p:cTn>
                                        <p:tgtEl>
                                          <p:spTgt spid="3">
                                            <p:txEl>
                                              <p:pRg st="5" end="5"/>
                                            </p:txEl>
                                          </p:spTgt>
                                        </p:tgtEl>
                                        <p:attrNameLst>
                                          <p:attrName>r</p:attrName>
                                        </p:attrNameLst>
                                      </p:cBhvr>
                                    </p:animRot>
                                    <p:animRot by="-1500000">
                                      <p:cBhvr>
                                        <p:cTn id="38" dur="125" fill="hold">
                                          <p:stCondLst>
                                            <p:cond delay="125"/>
                                          </p:stCondLst>
                                        </p:cTn>
                                        <p:tgtEl>
                                          <p:spTgt spid="3">
                                            <p:txEl>
                                              <p:pRg st="5" end="5"/>
                                            </p:txEl>
                                          </p:spTgt>
                                        </p:tgtEl>
                                        <p:attrNameLst>
                                          <p:attrName>r</p:attrName>
                                        </p:attrNameLst>
                                      </p:cBhvr>
                                    </p:animRot>
                                    <p:animRot by="-1500000">
                                      <p:cBhvr>
                                        <p:cTn id="39" dur="125" fill="hold">
                                          <p:stCondLst>
                                            <p:cond delay="250"/>
                                          </p:stCondLst>
                                        </p:cTn>
                                        <p:tgtEl>
                                          <p:spTgt spid="3">
                                            <p:txEl>
                                              <p:pRg st="5" end="5"/>
                                            </p:txEl>
                                          </p:spTgt>
                                        </p:tgtEl>
                                        <p:attrNameLst>
                                          <p:attrName>r</p:attrName>
                                        </p:attrNameLst>
                                      </p:cBhvr>
                                    </p:animRot>
                                    <p:animRot by="1500000">
                                      <p:cBhvr>
                                        <p:cTn id="40" dur="125" fill="hold">
                                          <p:stCondLst>
                                            <p:cond delay="375"/>
                                          </p:stCondLst>
                                        </p:cTn>
                                        <p:tgtEl>
                                          <p:spTgt spid="3">
                                            <p:txEl>
                                              <p:pRg st="5" end="5"/>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6" end="6"/>
                                            </p:txEl>
                                          </p:spTgt>
                                        </p:tgtEl>
                                        <p:attrNameLst>
                                          <p:attrName>ppt_x</p:attrName>
                                          <p:attrName>ppt_y</p:attrName>
                                        </p:attrNameLst>
                                      </p:cBhvr>
                                    </p:animMotion>
                                    <p:animRot by="1500000">
                                      <p:cBhvr>
                                        <p:cTn id="43" dur="125" fill="hold">
                                          <p:stCondLst>
                                            <p:cond delay="0"/>
                                          </p:stCondLst>
                                        </p:cTn>
                                        <p:tgtEl>
                                          <p:spTgt spid="3">
                                            <p:txEl>
                                              <p:pRg st="6" end="6"/>
                                            </p:txEl>
                                          </p:spTgt>
                                        </p:tgtEl>
                                        <p:attrNameLst>
                                          <p:attrName>r</p:attrName>
                                        </p:attrNameLst>
                                      </p:cBhvr>
                                    </p:animRot>
                                    <p:animRot by="-1500000">
                                      <p:cBhvr>
                                        <p:cTn id="44" dur="125" fill="hold">
                                          <p:stCondLst>
                                            <p:cond delay="125"/>
                                          </p:stCondLst>
                                        </p:cTn>
                                        <p:tgtEl>
                                          <p:spTgt spid="3">
                                            <p:txEl>
                                              <p:pRg st="6" end="6"/>
                                            </p:txEl>
                                          </p:spTgt>
                                        </p:tgtEl>
                                        <p:attrNameLst>
                                          <p:attrName>r</p:attrName>
                                        </p:attrNameLst>
                                      </p:cBhvr>
                                    </p:animRot>
                                    <p:animRot by="-1500000">
                                      <p:cBhvr>
                                        <p:cTn id="45" dur="125" fill="hold">
                                          <p:stCondLst>
                                            <p:cond delay="250"/>
                                          </p:stCondLst>
                                        </p:cTn>
                                        <p:tgtEl>
                                          <p:spTgt spid="3">
                                            <p:txEl>
                                              <p:pRg st="6" end="6"/>
                                            </p:txEl>
                                          </p:spTgt>
                                        </p:tgtEl>
                                        <p:attrNameLst>
                                          <p:attrName>r</p:attrName>
                                        </p:attrNameLst>
                                      </p:cBhvr>
                                    </p:animRot>
                                    <p:animRot by="1500000">
                                      <p:cBhvr>
                                        <p:cTn id="46"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512167"/>
          </a:xfrm>
        </p:spPr>
        <p:txBody>
          <a:bodyPr>
            <a:normAutofit/>
          </a:bodyPr>
          <a:lstStyle/>
          <a:p>
            <a:r>
              <a:rPr lang="ar-JO" sz="7200" b="1" dirty="0" smtClean="0">
                <a:solidFill>
                  <a:schemeClr val="accent6">
                    <a:lumMod val="50000"/>
                  </a:schemeClr>
                </a:solidFill>
                <a:effectLst>
                  <a:outerShdw blurRad="38100" dist="38100" dir="2700000" algn="tl">
                    <a:srgbClr val="000000">
                      <a:alpha val="43137"/>
                    </a:srgbClr>
                  </a:outerShdw>
                </a:effectLst>
              </a:rPr>
              <a:t>عمل الطالبة:غنى حسين</a:t>
            </a:r>
            <a:endParaRPr lang="ar-JO" sz="7200" b="1" dirty="0">
              <a:solidFill>
                <a:schemeClr val="accent6">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1916832"/>
            <a:ext cx="6400800" cy="3721968"/>
          </a:xfrm>
        </p:spPr>
        <p:txBody>
          <a:bodyPr>
            <a:normAutofit/>
          </a:bodyPr>
          <a:lstStyle/>
          <a:p>
            <a:r>
              <a:rPr lang="ar-JO" sz="6600" dirty="0" smtClean="0">
                <a:solidFill>
                  <a:srgbClr val="7030A0"/>
                </a:solidFill>
              </a:rPr>
              <a:t>الصف الثامن (ج)</a:t>
            </a:r>
          </a:p>
          <a:p>
            <a:r>
              <a:rPr lang="ar-JO" sz="6600" dirty="0" smtClean="0">
                <a:solidFill>
                  <a:srgbClr val="7030A0"/>
                </a:solidFill>
              </a:rPr>
              <a:t>بإشراف المعلمة:نادين ربّاع</a:t>
            </a:r>
            <a:endParaRPr lang="ar-JO" sz="6600" dirty="0">
              <a:solidFill>
                <a:srgbClr val="7030A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5579"/>
            <a:ext cx="9144000" cy="1482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686611"/>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sz="5400" b="1" i="1" dirty="0" smtClean="0"/>
              <a:t>الموقعُ :</a:t>
            </a:r>
            <a:endParaRPr lang="ar-JO" sz="5400" b="1" i="1" dirty="0"/>
          </a:p>
        </p:txBody>
      </p:sp>
      <p:sp>
        <p:nvSpPr>
          <p:cNvPr id="3" name="Content Placeholder 2"/>
          <p:cNvSpPr>
            <a:spLocks noGrp="1"/>
          </p:cNvSpPr>
          <p:nvPr>
            <p:ph idx="1"/>
          </p:nvPr>
        </p:nvSpPr>
        <p:spPr/>
        <p:txBody>
          <a:bodyPr>
            <a:normAutofit/>
          </a:bodyPr>
          <a:lstStyle/>
          <a:p>
            <a:pPr marL="0" indent="0">
              <a:buNone/>
            </a:pPr>
            <a:r>
              <a:rPr lang="ar-JO" sz="3600" dirty="0" smtClean="0">
                <a:solidFill>
                  <a:schemeClr val="tx1">
                    <a:lumMod val="95000"/>
                    <a:lumOff val="5000"/>
                  </a:schemeClr>
                </a:solidFill>
              </a:rPr>
              <a:t>موقعُ الكرك على الخريطة</a:t>
            </a:r>
            <a:endParaRPr lang="ar-JO" sz="3600" dirty="0">
              <a:solidFill>
                <a:schemeClr val="tx1">
                  <a:lumMod val="95000"/>
                  <a:lumOff val="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211960"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59" y="2259162"/>
            <a:ext cx="4499992"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861048"/>
            <a:ext cx="11763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867461"/>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50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3500"/>
                                  </p:stCondLst>
                                  <p:childTnLst>
                                    <p:set>
                                      <p:cBhvr>
                                        <p:cTn id="12" dur="1" fill="hold">
                                          <p:stCondLst>
                                            <p:cond delay="0"/>
                                          </p:stCondLst>
                                        </p:cTn>
                                        <p:tgtEl>
                                          <p:spTgt spid="2051"/>
                                        </p:tgtEl>
                                        <p:attrNameLst>
                                          <p:attrName>style.visibility</p:attrName>
                                        </p:attrNameLst>
                                      </p:cBhvr>
                                      <p:to>
                                        <p:strVal val="visible"/>
                                      </p:to>
                                    </p:set>
                                    <p:animEffect transition="in" filter="barn(inVertical)">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856" y="3717032"/>
            <a:ext cx="1656184" cy="854968"/>
          </a:xfrm>
        </p:spPr>
        <p:txBody>
          <a:bodyPr/>
          <a:lstStyle/>
          <a:p>
            <a:endParaRPr lang="ar-JO" dirty="0"/>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ar-JO" sz="4800" dirty="0" smtClean="0"/>
              <a:t>تقع الكرك جنوب المملكة الأردنية الهاشمية.</a:t>
            </a:r>
          </a:p>
          <a:p>
            <a:pPr marL="914400" indent="-914400">
              <a:buFont typeface="+mj-lt"/>
              <a:buAutoNum type="arabicPeriod"/>
            </a:pPr>
            <a:r>
              <a:rPr lang="ar-JO" sz="4800" dirty="0" smtClean="0"/>
              <a:t>يحدها من الجنوب الطفيلة</a:t>
            </a:r>
            <a:endParaRPr lang="ar-JO" sz="4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064896" cy="45365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95536" y="4113075"/>
            <a:ext cx="1152128" cy="1188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547561503"/>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1900"/>
                                  </p:stCondLst>
                                  <p:childTnLst>
                                    <p:set>
                                      <p:cBhvr>
                                        <p:cTn id="12" dur="1" fill="hold">
                                          <p:stCondLst>
                                            <p:cond delay="0"/>
                                          </p:stCondLst>
                                        </p:cTn>
                                        <p:tgtEl>
                                          <p:spTgt spid="3075"/>
                                        </p:tgtEl>
                                        <p:attrNameLst>
                                          <p:attrName>style.visibility</p:attrName>
                                        </p:attrNameLst>
                                      </p:cBhvr>
                                      <p:to>
                                        <p:strVal val="visible"/>
                                      </p:to>
                                    </p:set>
                                    <p:animEffect transition="in" filter="barn(inVertical)">
                                      <p:cBhvr>
                                        <p:cTn id="1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24944" y="1196752"/>
            <a:ext cx="1975459" cy="1143000"/>
          </a:xfrm>
        </p:spPr>
        <p:txBody>
          <a:bodyPr/>
          <a:lstStyle/>
          <a:p>
            <a:endParaRPr lang="ar-JO" dirty="0"/>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ar-JO" sz="4800" dirty="0" smtClean="0"/>
              <a:t>2.ويحدها من الشمال مادبا </a:t>
            </a:r>
            <a:endParaRPr lang="ar-JO" sz="48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1296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259632" y="3212976"/>
            <a:ext cx="864096" cy="720080"/>
          </a:xfrm>
          <a:prstGeom prst="righ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664095828"/>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180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28800" y="1412776"/>
            <a:ext cx="1378496" cy="1143000"/>
          </a:xfrm>
        </p:spPr>
        <p:txBody>
          <a:bodyPr/>
          <a:lstStyle/>
          <a:p>
            <a:endParaRPr lang="ar-JO" dirty="0"/>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ar-JO" sz="4800" dirty="0" smtClean="0"/>
              <a:t>3.ويحدها من الغرب الأغوار الجنوبية والبحر الميت</a:t>
            </a:r>
            <a:endParaRPr lang="ar-JO" sz="4800" dirty="0"/>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18" y="1340768"/>
            <a:ext cx="808355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78161" y="3284984"/>
            <a:ext cx="13681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230901575"/>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1800"/>
                                  </p:stCondLst>
                                  <p:childTnLst>
                                    <p:set>
                                      <p:cBhvr>
                                        <p:cTn id="12" dur="1" fill="hold">
                                          <p:stCondLst>
                                            <p:cond delay="0"/>
                                          </p:stCondLst>
                                        </p:cTn>
                                        <p:tgtEl>
                                          <p:spTgt spid="5128"/>
                                        </p:tgtEl>
                                        <p:attrNameLst>
                                          <p:attrName>style.visibility</p:attrName>
                                        </p:attrNameLst>
                                      </p:cBhvr>
                                      <p:to>
                                        <p:strVal val="visible"/>
                                      </p:to>
                                    </p:set>
                                    <p:animEffect transition="in" filter="barn(inVertical)">
                                      <p:cBhvr>
                                        <p:cTn id="13"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6792" y="1628800"/>
            <a:ext cx="1306488" cy="1143000"/>
          </a:xfrm>
        </p:spPr>
        <p:txBody>
          <a:bodyPr/>
          <a:lstStyle/>
          <a:p>
            <a:endParaRPr lang="ar-JO" dirty="0"/>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ar-JO" sz="4800" dirty="0" smtClean="0"/>
              <a:t>4.ويحدها من الشرق محافظة معان</a:t>
            </a:r>
            <a:endParaRPr lang="ar-JO" sz="4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908050"/>
            <a:ext cx="871855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4283968" y="4149080"/>
            <a:ext cx="2304256" cy="1008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303709067"/>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1600"/>
                                  </p:stCondLst>
                                  <p:childTnLst>
                                    <p:set>
                                      <p:cBhvr>
                                        <p:cTn id="12" dur="1" fill="hold">
                                          <p:stCondLst>
                                            <p:cond delay="0"/>
                                          </p:stCondLst>
                                        </p:cTn>
                                        <p:tgtEl>
                                          <p:spTgt spid="6147"/>
                                        </p:tgtEl>
                                        <p:attrNameLst>
                                          <p:attrName>style.visibility</p:attrName>
                                        </p:attrNameLst>
                                      </p:cBhvr>
                                      <p:to>
                                        <p:strVal val="visible"/>
                                      </p:to>
                                    </p:set>
                                    <p:animEffect transition="in" filter="barn(inVertical)">
                                      <p:cBhvr>
                                        <p:cTn id="1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1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lnSpcReduction="10000"/>
          </a:bodyPr>
          <a:lstStyle/>
          <a:p>
            <a:r>
              <a:rPr lang="ar-JO" sz="4400" dirty="0" smtClean="0">
                <a:solidFill>
                  <a:srgbClr val="7030A0"/>
                </a:solidFill>
              </a:rPr>
              <a:t>عرفت الكرك بأسماء عدة منها:</a:t>
            </a:r>
          </a:p>
          <a:p>
            <a:pPr marL="514350" indent="-514350">
              <a:buFont typeface="+mj-cs"/>
              <a:buAutoNum type="arabic2Minus"/>
            </a:pPr>
            <a:r>
              <a:rPr lang="ar-JO" sz="3600" dirty="0" smtClean="0">
                <a:solidFill>
                  <a:schemeClr val="bg2">
                    <a:lumMod val="25000"/>
                  </a:schemeClr>
                </a:solidFill>
              </a:rPr>
              <a:t>قير مؤاب</a:t>
            </a:r>
          </a:p>
          <a:p>
            <a:pPr marL="514350" indent="-514350">
              <a:buFont typeface="+mj-cs"/>
              <a:buAutoNum type="arabic2Minus"/>
            </a:pPr>
            <a:r>
              <a:rPr lang="ar-JO" sz="3600" dirty="0" smtClean="0">
                <a:solidFill>
                  <a:schemeClr val="bg2">
                    <a:lumMod val="25000"/>
                  </a:schemeClr>
                </a:solidFill>
              </a:rPr>
              <a:t>كرك موبا </a:t>
            </a:r>
          </a:p>
          <a:p>
            <a:pPr marL="514350" indent="-514350">
              <a:buFont typeface="+mj-cs"/>
              <a:buAutoNum type="arabic2Minus"/>
            </a:pPr>
            <a:r>
              <a:rPr lang="ar-JO" sz="3600" dirty="0" smtClean="0">
                <a:solidFill>
                  <a:schemeClr val="bg2">
                    <a:lumMod val="25000"/>
                  </a:schemeClr>
                </a:solidFill>
              </a:rPr>
              <a:t>كرخا</a:t>
            </a:r>
          </a:p>
          <a:p>
            <a:pPr marL="514350" indent="-514350">
              <a:buFont typeface="+mj-cs"/>
              <a:buAutoNum type="arabic2Minus"/>
            </a:pPr>
            <a:r>
              <a:rPr lang="ar-JO" sz="3600" dirty="0" smtClean="0">
                <a:solidFill>
                  <a:schemeClr val="bg2">
                    <a:lumMod val="25000"/>
                  </a:schemeClr>
                </a:solidFill>
              </a:rPr>
              <a:t>كاركو</a:t>
            </a:r>
          </a:p>
          <a:p>
            <a:pPr marL="0" indent="0">
              <a:buNone/>
            </a:pPr>
            <a:r>
              <a:rPr lang="ar-JO" sz="3600" dirty="0" smtClean="0">
                <a:solidFill>
                  <a:schemeClr val="accent3">
                    <a:lumMod val="50000"/>
                  </a:schemeClr>
                </a:solidFill>
              </a:rPr>
              <a:t>هذه الأسماء جميعها آرامية الأصل،وتعني القلعة أو المدينة المحصنة.</a:t>
            </a:r>
            <a:endParaRPr lang="ar-JO" sz="3600" dirty="0">
              <a:solidFill>
                <a:schemeClr val="accent3">
                  <a:lumMod val="50000"/>
                </a:schemeClr>
              </a:solidFill>
            </a:endParaRPr>
          </a:p>
        </p:txBody>
      </p:sp>
    </p:spTree>
    <p:extLst>
      <p:ext uri="{BB962C8B-B14F-4D97-AF65-F5344CB8AC3E}">
        <p14:creationId xmlns:p14="http://schemas.microsoft.com/office/powerpoint/2010/main" val="1057672977"/>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7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pPr marL="0" indent="0">
              <a:buNone/>
            </a:pPr>
            <a:r>
              <a:rPr lang="ar-JO" sz="4000" dirty="0" smtClean="0">
                <a:solidFill>
                  <a:srgbClr val="000099"/>
                </a:solidFill>
              </a:rPr>
              <a:t>ويتبع محافظة الكرك الآن لواء قصبة الكرك،ولواء المزار الجنوبي،ولواء عيّ،ولواء فقوع،ولواء الأغوار الجنوبية،ولواء القطرانة.</a:t>
            </a:r>
            <a:endParaRPr lang="ar-JO" sz="4000" dirty="0">
              <a:solidFill>
                <a:srgbClr val="000099"/>
              </a:solidFill>
            </a:endParaRPr>
          </a:p>
        </p:txBody>
      </p:sp>
    </p:spTree>
    <p:extLst>
      <p:ext uri="{BB962C8B-B14F-4D97-AF65-F5344CB8AC3E}">
        <p14:creationId xmlns:p14="http://schemas.microsoft.com/office/powerpoint/2010/main" val="614405029"/>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pPr marL="0" indent="0">
              <a:buNone/>
            </a:pPr>
            <a:r>
              <a:rPr lang="ar-JO" sz="4000" dirty="0" smtClean="0">
                <a:solidFill>
                  <a:schemeClr val="accent1">
                    <a:lumMod val="50000"/>
                  </a:schemeClr>
                </a:solidFill>
              </a:rPr>
              <a:t>دلت الشواهد التاريخية على وجود حضارة للإنسان في الكرك منذ العصر الحجري الحديث ،وعُثِرَ في الكرك آثار يعود تاريخها إلى العصر البرونزي والعصر الحديدي،وتعاقب عليها المؤابيون والآشوريون والأنباط واليونان والرومان والبيزنطيون،وعلى أرضها حدثت معركة مؤتة.</a:t>
            </a:r>
            <a:endParaRPr lang="ar-JO" sz="4000" dirty="0">
              <a:solidFill>
                <a:schemeClr val="accent1">
                  <a:lumMod val="50000"/>
                </a:schemeClr>
              </a:solidFill>
            </a:endParaRPr>
          </a:p>
        </p:txBody>
      </p:sp>
    </p:spTree>
    <p:extLst>
      <p:ext uri="{BB962C8B-B14F-4D97-AF65-F5344CB8AC3E}">
        <p14:creationId xmlns:p14="http://schemas.microsoft.com/office/powerpoint/2010/main" val="1547597062"/>
      </p:ext>
    </p:extLst>
  </p:cSld>
  <p:clrMapOvr>
    <a:masterClrMapping/>
  </p:clrMapOvr>
  <mc:AlternateContent xmlns:mc="http://schemas.openxmlformats.org/markup-compatibility/2006">
    <mc:Choice xmlns:p14="http://schemas.microsoft.com/office/powerpoint/2010/main" Requires="p14">
      <p:transition spd="slow" p14:dur="1200" advClick="0" advTm="3000">
        <p14:prism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3323</TotalTime>
  <Words>536</Words>
  <Application>Microsoft Office PowerPoint</Application>
  <PresentationFormat>On-screen Show (4:3)</PresentationFormat>
  <Paragraphs>71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الكركُ</vt:lpstr>
      <vt:lpstr>الموقعُ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المعالم الحضارية</vt:lpstr>
      <vt:lpstr>PowerPoint Presentation</vt:lpstr>
      <vt:lpstr>PowerPoint Presentation</vt:lpstr>
      <vt:lpstr>PowerPoint Presentation</vt:lpstr>
      <vt:lpstr>PowerPoint Presentation</vt:lpstr>
      <vt:lpstr>الكرك في الوقت الحاضر</vt:lpstr>
      <vt:lpstr>عمل الطالبة:غنى حسين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omaila</dc:creator>
  <cp:lastModifiedBy>omaila</cp:lastModifiedBy>
  <cp:revision>36</cp:revision>
  <dcterms:created xsi:type="dcterms:W3CDTF">2017-03-14T17:36:41Z</dcterms:created>
  <dcterms:modified xsi:type="dcterms:W3CDTF">2017-05-10T19:36:14Z</dcterms:modified>
</cp:coreProperties>
</file>