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1D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D8BD707-D9CF-40AE-B4C6-C98DA3205C09}" type="datetimeFigureOut">
              <a:rPr lang="en-US" smtClean="0"/>
              <a:pPr/>
              <a:t>5/10/2017</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6F15528-21DE-4FAA-801E-634DDDAF4B2B}"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5/10/2017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5/10/2017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5/10/2017</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JO" sz="7200" dirty="0" smtClean="0">
                <a:latin typeface="Arabic Typesetting" pitchFamily="66" charset="-78"/>
                <a:cs typeface="Arabic Typesetting" pitchFamily="66" charset="-78"/>
              </a:rPr>
              <a:t>الكرك </a:t>
            </a:r>
            <a:endParaRPr lang="en-US" sz="7200" dirty="0">
              <a:latin typeface="Arabic Typesetting" pitchFamily="66" charset="-78"/>
              <a:cs typeface="Arabic Typesetting" pitchFamily="66" charset="-78"/>
            </a:endParaRPr>
          </a:p>
        </p:txBody>
      </p:sp>
      <p:sp>
        <p:nvSpPr>
          <p:cNvPr id="3" name="Subtitle 2"/>
          <p:cNvSpPr>
            <a:spLocks noGrp="1"/>
          </p:cNvSpPr>
          <p:nvPr>
            <p:ph type="subTitle" idx="1"/>
          </p:nvPr>
        </p:nvSpPr>
        <p:spPr>
          <a:xfrm>
            <a:off x="1371600" y="3581400"/>
            <a:ext cx="6400800" cy="2057400"/>
          </a:xfrm>
        </p:spPr>
        <p:txBody>
          <a:bodyPr>
            <a:normAutofit/>
          </a:bodyPr>
          <a:lstStyle/>
          <a:p>
            <a:r>
              <a:rPr lang="ar-JO" dirty="0" smtClean="0">
                <a:latin typeface="Arabic Typesetting" pitchFamily="66" charset="-78"/>
                <a:cs typeface="Arabic Typesetting" pitchFamily="66" charset="-78"/>
              </a:rPr>
              <a:t>ان ابرز الاشياء التي اشتهرت بها الكرك هي الجميد الكركي اليوم سنتكلم عن موقع الكرك وسبب التسمية والتطور الحضاري والمعالم الحضارية في الكرك</a:t>
            </a:r>
            <a:endParaRPr lang="en-US" dirty="0">
              <a:latin typeface="Arabic Typesetting" pitchFamily="66" charset="-78"/>
              <a:cs typeface="Arabic Typesetting" pitchFamily="66" charset="-78"/>
            </a:endParaRPr>
          </a:p>
        </p:txBody>
      </p:sp>
    </p:spTree>
    <p:extLst>
      <p:ext uri="{BB962C8B-B14F-4D97-AF65-F5344CB8AC3E}">
        <p14:creationId xmlns:p14="http://schemas.microsoft.com/office/powerpoint/2010/main" val="257053336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JO" dirty="0" smtClean="0"/>
              <a:t>ومن المواقع الاثرية الاخرى في محافظة الكرك متحف نبي لوط وهو اخفض متحف في العالم وموقع (باب الذراع) ورجم النميرة الذي يعود الى الحقبة النبطية ومن المواقع الاثرية ايضا ادر(ادريانوس)حيث تظهر فيها بوضوح الاثار الرومانية والابار القديمة ولا يزال فيها شواهد لاساسات ضخمة يعتقد بأنها اساسات لمعابد رومانية بناها الامبراطور الروماني ادريانوس .وتوجد العديد من بقايا الاثار التاريخية في لواء القصر ولواء الربة </a:t>
            </a:r>
            <a:endParaRPr lang="en-US" dirty="0"/>
          </a:p>
        </p:txBody>
      </p:sp>
      <p:sp>
        <p:nvSpPr>
          <p:cNvPr id="2" name="Title 1"/>
          <p:cNvSpPr>
            <a:spLocks noGrp="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ar-JO"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المعالم الاثرية </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111668600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0" y="152400"/>
            <a:ext cx="3008313" cy="685800"/>
          </a:xfrm>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r" rtl="1"/>
            <a:r>
              <a:rPr lang="ar-JO" sz="4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محمية الموجب </a:t>
            </a:r>
            <a:endPar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57200" y="1066800"/>
            <a:ext cx="27432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 Placeholder 3"/>
          <p:cNvSpPr>
            <a:spLocks noGrp="1"/>
          </p:cNvSpPr>
          <p:nvPr>
            <p:ph type="body" sz="half" idx="2"/>
          </p:nvPr>
        </p:nvSpPr>
        <p:spPr>
          <a:xfrm>
            <a:off x="3352800" y="914400"/>
            <a:ext cx="5410200" cy="5562600"/>
          </a:xfrm>
        </p:spPr>
        <p:txBody>
          <a:bodyPr>
            <a:normAutofit lnSpcReduction="10000"/>
          </a:bodyPr>
          <a:lstStyle/>
          <a:p>
            <a:pPr algn="r" rtl="1"/>
            <a:r>
              <a:rPr lang="ar-JO" sz="2800" dirty="0" smtClean="0"/>
              <a:t>تمتاز هذه المحمية بأنها تجمع بين اخفض بقاع الدنيا واعلى مرتفعات الاردن فهي تمتد من جزء يدخل البحر الميت على انخفاض 410 امتار عن سطح البحر الى جبال الكرك ومادبا شمالا وجنوبا لتصل الى ارتفاع 1000م فوق سطح البحر وهذا الموقع يشكل بيئة غنية وتنوعا لتضاريس الطبيعه وتكويناتها الجيلوجية ويوجد فيها 300 نوع من النباتات فضلا عن العديد من انواع الطيور البرية المقيمة والمهاجرة ولوعورة جبالها وصعوبة الوصول الى بعض مناطقها فقد غدت مكانا امنا لعدد من انواع الماعز البري والقطط والحيوانات الجبلية الاخرى كالماعز الجبلي وغيرها.</a:t>
            </a:r>
            <a:endParaRPr lang="en-US" sz="2800" dirty="0"/>
          </a:p>
        </p:txBody>
      </p:sp>
    </p:spTree>
    <p:extLst>
      <p:ext uri="{BB962C8B-B14F-4D97-AF65-F5344CB8AC3E}">
        <p14:creationId xmlns:p14="http://schemas.microsoft.com/office/powerpoint/2010/main" val="338238624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2"/>
                                        </p:tgtEl>
                                        <p:attrNameLst>
                                          <p:attrName>style.color</p:attrName>
                                        </p:attrNameLst>
                                      </p:cBhvr>
                                      <p:to>
                                        <a:schemeClr val="bg1"/>
                                      </p:to>
                                    </p:animClr>
                                    <p:animClr clrSpc="rgb" dir="cw">
                                      <p:cBhvr>
                                        <p:cTn id="7" dur="250" autoRev="1" fill="remove"/>
                                        <p:tgtEl>
                                          <p:spTgt spid="2"/>
                                        </p:tgtEl>
                                        <p:attrNameLst>
                                          <p:attrName>fillcolor</p:attrName>
                                        </p:attrNameLst>
                                      </p:cBhvr>
                                      <p:to>
                                        <a:schemeClr val="bg1"/>
                                      </p:to>
                                    </p:animClr>
                                    <p:set>
                                      <p:cBhvr>
                                        <p:cTn id="8" dur="250" autoRev="1" fill="remove"/>
                                        <p:tgtEl>
                                          <p:spTgt spid="2"/>
                                        </p:tgtEl>
                                        <p:attrNameLst>
                                          <p:attrName>fill.type</p:attrName>
                                        </p:attrNameLst>
                                      </p:cBhvr>
                                      <p:to>
                                        <p:strVal val="solid"/>
                                      </p:to>
                                    </p:set>
                                    <p:set>
                                      <p:cBhvr>
                                        <p:cTn id="9" dur="250" autoRev="1" fill="remove"/>
                                        <p:tgtEl>
                                          <p:spTgt spid="2"/>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grpId="0" nodeType="clickEffect">
                                  <p:stCondLst>
                                    <p:cond delay="0"/>
                                  </p:stCondLst>
                                  <p:childTnLst>
                                    <p:animRot by="21600000">
                                      <p:cBhvr>
                                        <p:cTn id="13" dur="2000" fill="hold"/>
                                        <p:tgtEl>
                                          <p:spTgt spid="4">
                                            <p:txEl>
                                              <p:pRg st="0" end="0"/>
                                            </p:txEl>
                                          </p:spTgt>
                                        </p:tgtEl>
                                        <p:attrNameLst>
                                          <p:attrName>r</p:attrName>
                                        </p:attrNameLst>
                                      </p:cBhvr>
                                    </p:animRo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098"/>
                                        </p:tgtEl>
                                        <p:attrNameLst>
                                          <p:attrName>style.visibility</p:attrName>
                                        </p:attrNameLst>
                                      </p:cBhvr>
                                      <p:to>
                                        <p:strVal val="visible"/>
                                      </p:to>
                                    </p:set>
                                    <p:anim calcmode="lin" valueType="num">
                                      <p:cBhvr additive="base">
                                        <p:cTn id="18" dur="500" fill="hold"/>
                                        <p:tgtEl>
                                          <p:spTgt spid="4098"/>
                                        </p:tgtEl>
                                        <p:attrNameLst>
                                          <p:attrName>ppt_x</p:attrName>
                                        </p:attrNameLst>
                                      </p:cBhvr>
                                      <p:tavLst>
                                        <p:tav tm="0">
                                          <p:val>
                                            <p:strVal val="#ppt_x"/>
                                          </p:val>
                                        </p:tav>
                                        <p:tav tm="100000">
                                          <p:val>
                                            <p:strVal val="#ppt_x"/>
                                          </p:val>
                                        </p:tav>
                                      </p:tavLst>
                                    </p:anim>
                                    <p:anim calcmode="lin" valueType="num">
                                      <p:cBhvr additive="base">
                                        <p:cTn id="19"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r" rtl="1">
              <a:buNone/>
            </a:pPr>
            <a:r>
              <a:rPr lang="ar-JO" dirty="0" smtClean="0"/>
              <a:t>نمت الكرك وازدهرت في العصر الحديث من النواحي جميعها حيث شهدت تطورا عمرانيا واقتصاديا وثقافيا مميزا وانتشرت فيها المدارس والجامعات والمستشفيات والمراكز الصحية والعلاجية ويوجد فيها العديد من الاماكن الاثرية والطبيعة التي اصبحت احدى محطات الحركة السياحية في الاردن .</a:t>
            </a:r>
          </a:p>
          <a:p>
            <a:pPr marL="0" indent="0" algn="r" rtl="1">
              <a:buNone/>
            </a:pPr>
            <a:r>
              <a:rPr lang="ar-JO" dirty="0" smtClean="0"/>
              <a:t>وعلى موقع معركة مؤته تأسست جامعة مؤته وهي من الجامعات الحكومية التي يدرس فيها العديد من التخصصات ويوجد بها جناح عسكري يتخرج فيه عدد كبير من ضباط القوات المسلحه الذي قدم عدد منهم </a:t>
            </a:r>
            <a:endParaRPr lang="en-US" dirty="0"/>
          </a:p>
        </p:txBody>
      </p:sp>
      <p:sp>
        <p:nvSpPr>
          <p:cNvPr id="2" name="Title 1"/>
          <p:cNvSpPr>
            <a:spLocks noGrp="1"/>
          </p:cNvSpPr>
          <p:nvPr>
            <p:ph type="title"/>
          </p:nvPr>
        </p:nvSpPr>
        <p:spPr/>
        <p:txBody>
          <a:bodyPr/>
          <a:lstStyle/>
          <a:p>
            <a:pPr algn="r" rtl="1"/>
            <a:r>
              <a:rPr lang="ar-JO"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رابعا:الكرك في الوقت الحاضر </a:t>
            </a:r>
            <a:endParaRPr lang="en-US"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210019324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490" y="570156"/>
            <a:ext cx="7756263" cy="5297244"/>
          </a:xfrm>
          <a:blipFill>
            <a:blip r:embed="rId2"/>
            <a:stretch>
              <a:fillRect/>
            </a:stretch>
          </a:blipFill>
        </p:spPr>
        <p:txBody>
          <a:bodyPr/>
          <a:lstStyle/>
          <a:p>
            <a:r>
              <a:rPr lang="ar-JO" dirty="0" smtClean="0"/>
              <a:t>عمل الطالباتان :سارا المجالي </a:t>
            </a:r>
            <a:br>
              <a:rPr lang="ar-JO" dirty="0" smtClean="0"/>
            </a:br>
            <a:r>
              <a:rPr lang="ar-JO" dirty="0" smtClean="0"/>
              <a:t>رغد عربيات </a:t>
            </a:r>
            <a:br>
              <a:rPr lang="ar-JO" dirty="0" smtClean="0"/>
            </a:br>
            <a:r>
              <a:rPr lang="ar-JO" dirty="0" smtClean="0"/>
              <a:t>باشراف المعلمة :نادين </a:t>
            </a:r>
            <a:endParaRPr lang="en-US" dirty="0"/>
          </a:p>
        </p:txBody>
      </p:sp>
    </p:spTree>
    <p:extLst>
      <p:ext uri="{BB962C8B-B14F-4D97-AF65-F5344CB8AC3E}">
        <p14:creationId xmlns:p14="http://schemas.microsoft.com/office/powerpoint/2010/main" val="4232686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40">
          <a:fgClr>
            <a:schemeClr val="accent1"/>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4525963"/>
          </a:xfrm>
        </p:spPr>
        <p:txBody>
          <a:bodyPr>
            <a:normAutofit/>
          </a:bodyPr>
          <a:lstStyle/>
          <a:p>
            <a:pPr marL="0" indent="0" algn="r" rtl="1">
              <a:buNone/>
            </a:pPr>
            <a:r>
              <a:rPr lang="ar-JO" sz="3200" dirty="0" smtClean="0">
                <a:solidFill>
                  <a:srgbClr val="002060"/>
                </a:solidFill>
              </a:rPr>
              <a:t>تقع الكرك جنوب المملكة الاردنية الهاشمية وتبعد عن العاصمة عمان 180 كيلوميتر و يحدها من الجنوب محافظة الطفيلة ومن الشمال محافظة مأدبا ومن الغرب الاغوار الجنوبية والبحر الميت ومن الشرق محافظة معان .تبلغ مساحتها   3217 كيلوميتر مربعا ويبلغ عدد سكانها عام 2015 (316)نسمة .</a:t>
            </a:r>
            <a:endParaRPr lang="en-US" sz="3200" dirty="0">
              <a:solidFill>
                <a:srgbClr val="002060"/>
              </a:solidFill>
            </a:endParaRPr>
          </a:p>
        </p:txBody>
      </p:sp>
      <p:sp>
        <p:nvSpPr>
          <p:cNvPr id="2" name="Title 1"/>
          <p:cNvSpPr>
            <a:spLocks noGrp="1"/>
          </p:cNvSpPr>
          <p:nvPr>
            <p:ph type="title"/>
          </p:nvPr>
        </p:nvSpPr>
        <p:spPr>
          <a:xfrm>
            <a:off x="4572000" y="381000"/>
            <a:ext cx="4114800" cy="1219200"/>
          </a:xfrm>
        </p:spPr>
        <p:txBody>
          <a:bodyPr/>
          <a:lstStyle/>
          <a:p>
            <a:pPr algn="r" rtl="1"/>
            <a:r>
              <a:rPr lang="ar-JO"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اولا:الموقع والتسمية  </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66704541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867400"/>
          </a:xfrm>
        </p:spPr>
        <p:txBody>
          <a:bodyPr>
            <a:normAutofit/>
          </a:bodyPr>
          <a:lstStyle/>
          <a:p>
            <a:pPr algn="r" rtl="1"/>
            <a:r>
              <a:rPr lang="ar-JO" dirty="0" smtClean="0">
                <a:solidFill>
                  <a:schemeClr val="tx2">
                    <a:lumMod val="50000"/>
                  </a:schemeClr>
                </a:solidFill>
              </a:rPr>
              <a:t>عرفت الكرك باسماء عدة منها :(قير مؤاب , كرك موبا , كرخا , كاركو )وهذه الاسماء جميعها ارامية الاصل وتعني القلعهاو المدينة المحصنة ويتبع محافظة الكرك الان </a:t>
            </a:r>
          </a:p>
          <a:p>
            <a:pPr algn="r" rtl="1"/>
            <a:r>
              <a:rPr lang="ar-JO" dirty="0" smtClean="0">
                <a:solidFill>
                  <a:schemeClr val="accent5">
                    <a:lumMod val="50000"/>
                  </a:schemeClr>
                </a:solidFill>
              </a:rPr>
              <a:t>1-لواء قصبة الكرك </a:t>
            </a:r>
          </a:p>
          <a:p>
            <a:pPr algn="r" rtl="1"/>
            <a:r>
              <a:rPr lang="ar-JO" dirty="0" smtClean="0">
                <a:solidFill>
                  <a:schemeClr val="accent5">
                    <a:lumMod val="50000"/>
                  </a:schemeClr>
                </a:solidFill>
              </a:rPr>
              <a:t>2-لواء القصر </a:t>
            </a:r>
          </a:p>
          <a:p>
            <a:pPr algn="r" rtl="1"/>
            <a:r>
              <a:rPr lang="ar-JO" dirty="0" smtClean="0">
                <a:solidFill>
                  <a:schemeClr val="accent5">
                    <a:lumMod val="50000"/>
                  </a:schemeClr>
                </a:solidFill>
              </a:rPr>
              <a:t>3-لواء المزار الجنوبي</a:t>
            </a:r>
          </a:p>
          <a:p>
            <a:pPr algn="r" rtl="1"/>
            <a:r>
              <a:rPr lang="ar-JO" dirty="0" smtClean="0">
                <a:solidFill>
                  <a:schemeClr val="accent5">
                    <a:lumMod val="50000"/>
                  </a:schemeClr>
                </a:solidFill>
              </a:rPr>
              <a:t>4-لواء عي </a:t>
            </a:r>
          </a:p>
          <a:p>
            <a:pPr algn="r" rtl="1"/>
            <a:r>
              <a:rPr lang="ar-JO" dirty="0" smtClean="0">
                <a:solidFill>
                  <a:schemeClr val="accent5">
                    <a:lumMod val="50000"/>
                  </a:schemeClr>
                </a:solidFill>
              </a:rPr>
              <a:t>5-لواء فقوع </a:t>
            </a:r>
          </a:p>
          <a:p>
            <a:pPr algn="r" rtl="1"/>
            <a:r>
              <a:rPr lang="ar-JO" dirty="0" smtClean="0">
                <a:solidFill>
                  <a:schemeClr val="accent5">
                    <a:lumMod val="50000"/>
                  </a:schemeClr>
                </a:solidFill>
              </a:rPr>
              <a:t>6- لواء الاغوار الجنوبية </a:t>
            </a:r>
          </a:p>
          <a:p>
            <a:pPr algn="r" rtl="1"/>
            <a:r>
              <a:rPr lang="ar-JO" dirty="0" smtClean="0">
                <a:solidFill>
                  <a:schemeClr val="accent5">
                    <a:lumMod val="50000"/>
                  </a:schemeClr>
                </a:solidFill>
              </a:rPr>
              <a:t>7-لواء القطرانة</a:t>
            </a:r>
            <a:endParaRPr lang="en-US" dirty="0">
              <a:solidFill>
                <a:schemeClr val="accent5">
                  <a:lumMod val="50000"/>
                </a:schemeClr>
              </a:solidFill>
            </a:endParaRPr>
          </a:p>
        </p:txBody>
      </p:sp>
      <p:sp>
        <p:nvSpPr>
          <p:cNvPr id="2" name="Title 1"/>
          <p:cNvSpPr>
            <a:spLocks noGrp="1"/>
          </p:cNvSpPr>
          <p:nvPr>
            <p:ph type="title"/>
          </p:nvPr>
        </p:nvSpPr>
        <p:spPr>
          <a:xfrm>
            <a:off x="688490" y="152400"/>
            <a:ext cx="7756263" cy="533400"/>
          </a:xfrm>
        </p:spPr>
        <p:txBody>
          <a:bodyPr/>
          <a:lstStyle/>
          <a:p>
            <a:pPr algn="r" rtl="1"/>
            <a:r>
              <a:rPr lang="ar-JO" dirty="0" smtClean="0"/>
              <a:t>التسمية </a:t>
            </a:r>
            <a:endParaRPr lang="en-US" dirty="0"/>
          </a:p>
        </p:txBody>
      </p:sp>
    </p:spTree>
    <p:extLst>
      <p:ext uri="{BB962C8B-B14F-4D97-AF65-F5344CB8AC3E}">
        <p14:creationId xmlns:p14="http://schemas.microsoft.com/office/powerpoint/2010/main" val="123725667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randombar(horizontal)">
                                      <p:cBhvr>
                                        <p:cTn id="33" dur="500"/>
                                        <p:tgtEl>
                                          <p:spTgt spid="3">
                                            <p:txEl>
                                              <p:pRg st="1" end="1"/>
                                            </p:txEl>
                                          </p:spTgt>
                                        </p:tgtEl>
                                      </p:cBhvr>
                                    </p:animEffect>
                                  </p:childTnLst>
                                </p:cTn>
                              </p:par>
                              <p:par>
                                <p:cTn id="34" presetID="14" presetClass="entr" presetSubtype="10" fill="hold" nodeType="with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randombar(horizontal)">
                                      <p:cBhvr>
                                        <p:cTn id="36" dur="500"/>
                                        <p:tgtEl>
                                          <p:spTgt spid="3">
                                            <p:txEl>
                                              <p:pRg st="2" end="2"/>
                                            </p:txEl>
                                          </p:spTgt>
                                        </p:tgtEl>
                                      </p:cBhvr>
                                    </p:animEffect>
                                  </p:childTnLst>
                                </p:cTn>
                              </p:par>
                              <p:par>
                                <p:cTn id="37" presetID="14" presetClass="entr" presetSubtype="10" fill="hold" nodeType="with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9" dur="500"/>
                                        <p:tgtEl>
                                          <p:spTgt spid="3">
                                            <p:txEl>
                                              <p:pRg st="3" end="3"/>
                                            </p:txEl>
                                          </p:spTgt>
                                        </p:tgtEl>
                                      </p:cBhvr>
                                    </p:animEffect>
                                  </p:childTnLst>
                                </p:cTn>
                              </p:par>
                              <p:par>
                                <p:cTn id="40" presetID="14" presetClass="entr" presetSubtype="10" fill="hold" nodeType="with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42" dur="500"/>
                                        <p:tgtEl>
                                          <p:spTgt spid="3">
                                            <p:txEl>
                                              <p:pRg st="4" end="4"/>
                                            </p:txEl>
                                          </p:spTgt>
                                        </p:tgtEl>
                                      </p:cBhvr>
                                    </p:animEffect>
                                  </p:childTnLst>
                                </p:cTn>
                              </p:par>
                              <p:par>
                                <p:cTn id="43" presetID="14" presetClass="entr" presetSubtype="10" fill="hold"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randombar(horizontal)">
                                      <p:cBhvr>
                                        <p:cTn id="45" dur="500"/>
                                        <p:tgtEl>
                                          <p:spTgt spid="3">
                                            <p:txEl>
                                              <p:pRg st="5" end="5"/>
                                            </p:txEl>
                                          </p:spTgt>
                                        </p:tgtEl>
                                      </p:cBhvr>
                                    </p:animEffect>
                                  </p:childTnLst>
                                </p:cTn>
                              </p:par>
                              <p:par>
                                <p:cTn id="46" presetID="14" presetClass="entr" presetSubtype="10" fill="hold" nodeType="with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8" dur="500"/>
                                        <p:tgtEl>
                                          <p:spTgt spid="3">
                                            <p:txEl>
                                              <p:pRg st="6" end="6"/>
                                            </p:txEl>
                                          </p:spTgt>
                                        </p:tgtEl>
                                      </p:cBhvr>
                                    </p:animEffect>
                                  </p:childTnLst>
                                </p:cTn>
                              </p:par>
                              <p:par>
                                <p:cTn id="49" presetID="14" presetClass="entr" presetSubtype="10" fill="hold" nodeType="with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Effect transition="in" filter="randombar(horizontal)">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JO" dirty="0" smtClean="0"/>
              <a:t>دلت الشواهد التاريخية على وجود حضارة للانسان في الكرك منذ العصر الحجري الحديث وعثر فيها على اثار يعود تاريخها الى العصر البرونزي والعصر الحديدي وتعاقب عليها المؤبيون والاشوريون والانباط واليونان والرومان والبيزنطيون وعلى ارضها حدثت معركة مؤتة </a:t>
            </a:r>
          </a:p>
          <a:p>
            <a:pPr algn="r" rtl="1"/>
            <a:endParaRPr lang="en-US" dirty="0"/>
          </a:p>
        </p:txBody>
      </p:sp>
      <p:sp>
        <p:nvSpPr>
          <p:cNvPr id="2" name="Title 1"/>
          <p:cNvSpPr>
            <a:spLocks noGrp="1"/>
          </p:cNvSpPr>
          <p:nvPr>
            <p:ph type="title"/>
          </p:nvPr>
        </p:nvSpPr>
        <p:spPr/>
        <p:txBody>
          <a:bodyPr/>
          <a:lstStyle/>
          <a:p>
            <a:pPr algn="r" rtl="1"/>
            <a:r>
              <a:rPr lang="ar-JO" dirty="0" smtClean="0"/>
              <a:t>ثانيا:التطور الحضاري </a:t>
            </a:r>
            <a:endParaRPr lang="en-US" dirty="0"/>
          </a:p>
        </p:txBody>
      </p:sp>
    </p:spTree>
    <p:extLst>
      <p:ext uri="{BB962C8B-B14F-4D97-AF65-F5344CB8AC3E}">
        <p14:creationId xmlns:p14="http://schemas.microsoft.com/office/powerpoint/2010/main" val="399436459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JO" dirty="0" smtClean="0"/>
              <a:t>ودخلتها قوات الفتح الاسلامي بقيادة الصحابي الجليل ابي عبيدة عامر بن الجراح .ونظرا الى اهمية موقع الكرك على طريق التجارة بين الشام و الحجاز واليمن و مصر فقد كانت دائما محط اهتمام الحكام اذ احتلها الفرنجة عام 537ه 1142م و اسسوا فيها مملكة الكرك وفي العصر الايوبي اطلق عليها امارة الكرك الايوبية وكانت يتبع لها معظم بلاد الشام </a:t>
            </a:r>
            <a:endParaRPr lang="en-US" dirty="0"/>
          </a:p>
        </p:txBody>
      </p:sp>
      <p:sp>
        <p:nvSpPr>
          <p:cNvPr id="2" name="Title 1"/>
          <p:cNvSpPr>
            <a:spLocks noGrp="1"/>
          </p:cNvSpPr>
          <p:nvPr>
            <p:ph type="title"/>
          </p:nvPr>
        </p:nvSpPr>
        <p:spPr/>
        <p:txBody>
          <a:bodyPr/>
          <a:lstStyle/>
          <a:p>
            <a:r>
              <a:rPr lang="ar-JO" dirty="0" smtClean="0"/>
              <a:t>التطور الحضاري </a:t>
            </a:r>
            <a:endParaRPr lang="en-US" dirty="0"/>
          </a:p>
        </p:txBody>
      </p:sp>
    </p:spTree>
    <p:extLst>
      <p:ext uri="{BB962C8B-B14F-4D97-AF65-F5344CB8AC3E}">
        <p14:creationId xmlns:p14="http://schemas.microsoft.com/office/powerpoint/2010/main" val="129292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circle(in)">
                                      <p:cBhvr>
                                        <p:cTn id="25"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4343400"/>
          </a:xfrm>
        </p:spPr>
        <p:txBody>
          <a:bodyPr>
            <a:normAutofit/>
          </a:bodyPr>
          <a:lstStyle/>
          <a:p>
            <a:pPr algn="r" rtl="1"/>
            <a:r>
              <a:rPr lang="ar-JO" dirty="0" smtClean="0"/>
              <a:t>وفي العصر المملوكي اتخذها السلطان احمد بن قلاوون عاصمة الدولة المملوكية واقام فيها وفي العصر العثماني اصبحت جزءا من الدولة العثمانية تعاني من الظلم و الطغيان وبقيت كذلك حتى قدوم الامير عبدلله بن الحسين الى معان عام 1920م واستقلال البلاد فحظيت كأخواتها من المدن الاردنية باهتمام القيادة الاردنية الهاشمية فشهدت نهضة عمرانية وعلمية وزاد فيها عدد المدارس بصورة ملحوظة وعدد المستشفيات وتأسست على اضها جامعة مؤته وعلى مر التاريخ امتازت الكرك بكونها انموذجا للتعايش والتسامح بين السكان المسلمين والمسيحين يعيشون فيها جنبا الى جنب ويشتركون في العادات و التقاليد</a:t>
            </a:r>
            <a:endParaRPr lang="en-US" dirty="0"/>
          </a:p>
        </p:txBody>
      </p:sp>
      <p:sp>
        <p:nvSpPr>
          <p:cNvPr id="2" name="Title 1"/>
          <p:cNvSpPr>
            <a:spLocks noGrp="1"/>
          </p:cNvSpPr>
          <p:nvPr>
            <p:ph type="title"/>
          </p:nvPr>
        </p:nvSpPr>
        <p:spPr>
          <a:xfrm>
            <a:off x="457200" y="274638"/>
            <a:ext cx="8229600" cy="1096962"/>
          </a:xfrm>
        </p:spPr>
        <p:txBody>
          <a:bodyPr/>
          <a:lstStyle/>
          <a:p>
            <a:r>
              <a:rPr lang="ar-JO" dirty="0" smtClean="0"/>
              <a:t>التطور الحضاري</a:t>
            </a:r>
            <a:endParaRPr lang="en-US" dirty="0"/>
          </a:p>
        </p:txBody>
      </p:sp>
    </p:spTree>
    <p:extLst>
      <p:ext uri="{BB962C8B-B14F-4D97-AF65-F5344CB8AC3E}">
        <p14:creationId xmlns:p14="http://schemas.microsoft.com/office/powerpoint/2010/main" val="39177559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0" y="228600"/>
            <a:ext cx="4800600" cy="1162050"/>
          </a:xfrm>
        </p:spPr>
        <p:txBody>
          <a:bodyPr>
            <a:normAutofit/>
          </a:bodyPr>
          <a:lstStyle/>
          <a:p>
            <a:pPr algn="r" rtl="1"/>
            <a:r>
              <a:rPr lang="ar-JO" sz="3600" dirty="0" smtClean="0"/>
              <a:t>ثالثا :المعالم الحضارية </a:t>
            </a:r>
            <a:endParaRPr lang="en-US" sz="3600" dirty="0"/>
          </a:p>
        </p:txBody>
      </p:sp>
      <p:pic>
        <p:nvPicPr>
          <p:cNvPr id="1026" name="Picture 2" descr="C:\Users\admin\AppData\Local\Microsoft\Windows\Temporary Internet Files\Content.IE5\TV3K7RFD\Al-kerak_castle[1].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533400" y="1066800"/>
            <a:ext cx="3657600" cy="5334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half" idx="2"/>
          </p:nvPr>
        </p:nvSpPr>
        <p:spPr>
          <a:xfrm>
            <a:off x="4191000" y="1600200"/>
            <a:ext cx="4800600" cy="4691063"/>
          </a:xfrm>
        </p:spPr>
        <p:txBody>
          <a:bodyPr>
            <a:noAutofit/>
          </a:bodyPr>
          <a:lstStyle/>
          <a:p>
            <a:pPr algn="r" rtl="1"/>
            <a:r>
              <a:rPr lang="ar-JO" sz="2800" dirty="0" smtClean="0">
                <a:solidFill>
                  <a:srgbClr val="FF0000"/>
                </a:solidFill>
              </a:rPr>
              <a:t>قلعة الكرك :</a:t>
            </a:r>
            <a:r>
              <a:rPr lang="ar-JO" sz="2800" dirty="0" smtClean="0">
                <a:solidFill>
                  <a:srgbClr val="002060"/>
                </a:solidFill>
              </a:rPr>
              <a:t>تعد من القلاع المهمة في الاردن تبلغ مساحتها 25300متر مربع وترتفع عن سطح البحر قرابة 1000متر ويعود تاريخ انشائها الى المؤابين وقد استخدمها الانباط بدليل وجود تماثيل نبطية منقوشة في اساس بناء القلعه.اهتم بها الفرنجه وطوروا بناءها بصورتها الحالية لكي تكون حصنا يحمي القدس ويقطع الطريق التجاري الى الحجاز ولفصل مصر عن بلاد الشام ومنع قيام اي اتحاد بينهما.</a:t>
            </a:r>
            <a:endParaRPr lang="en-US" sz="3200" dirty="0">
              <a:solidFill>
                <a:srgbClr val="FF0000"/>
              </a:solidFill>
            </a:endParaRPr>
          </a:p>
        </p:txBody>
      </p:sp>
    </p:spTree>
    <p:extLst>
      <p:ext uri="{BB962C8B-B14F-4D97-AF65-F5344CB8AC3E}">
        <p14:creationId xmlns:p14="http://schemas.microsoft.com/office/powerpoint/2010/main" val="345227206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4" presetClass="emph" presetSubtype="0" fill="hold" grpId="0" nodeType="clickEffect">
                                  <p:stCondLst>
                                    <p:cond delay="0"/>
                                  </p:stCondLst>
                                  <p:iterate type="lt">
                                    <p:tmPct val="10000"/>
                                  </p:iterate>
                                  <p:childTnLst>
                                    <p:animMotion origin="layout" path="M 0.0 0.0 L 0.0 -0.07213" pathEditMode="relative" ptsTypes="">
                                      <p:cBhvr>
                                        <p:cTn id="24" dur="250" accel="50000" decel="50000" autoRev="1" fill="hold">
                                          <p:stCondLst>
                                            <p:cond delay="0"/>
                                          </p:stCondLst>
                                        </p:cTn>
                                        <p:tgtEl>
                                          <p:spTgt spid="4">
                                            <p:txEl>
                                              <p:pRg st="0" end="0"/>
                                            </p:txEl>
                                          </p:spTgt>
                                        </p:tgtEl>
                                        <p:attrNameLst>
                                          <p:attrName>ppt_x</p:attrName>
                                          <p:attrName>ppt_y</p:attrName>
                                        </p:attrNameLst>
                                      </p:cBhvr>
                                    </p:animMotion>
                                    <p:animRot by="1500000">
                                      <p:cBhvr>
                                        <p:cTn id="25" dur="125" fill="hold">
                                          <p:stCondLst>
                                            <p:cond delay="0"/>
                                          </p:stCondLst>
                                        </p:cTn>
                                        <p:tgtEl>
                                          <p:spTgt spid="4">
                                            <p:txEl>
                                              <p:pRg st="0" end="0"/>
                                            </p:txEl>
                                          </p:spTgt>
                                        </p:tgtEl>
                                        <p:attrNameLst>
                                          <p:attrName>r</p:attrName>
                                        </p:attrNameLst>
                                      </p:cBhvr>
                                    </p:animRot>
                                    <p:animRot by="-1500000">
                                      <p:cBhvr>
                                        <p:cTn id="26" dur="125" fill="hold">
                                          <p:stCondLst>
                                            <p:cond delay="125"/>
                                          </p:stCondLst>
                                        </p:cTn>
                                        <p:tgtEl>
                                          <p:spTgt spid="4">
                                            <p:txEl>
                                              <p:pRg st="0" end="0"/>
                                            </p:txEl>
                                          </p:spTgt>
                                        </p:tgtEl>
                                        <p:attrNameLst>
                                          <p:attrName>r</p:attrName>
                                        </p:attrNameLst>
                                      </p:cBhvr>
                                    </p:animRot>
                                    <p:animRot by="-1500000">
                                      <p:cBhvr>
                                        <p:cTn id="27" dur="125" fill="hold">
                                          <p:stCondLst>
                                            <p:cond delay="250"/>
                                          </p:stCondLst>
                                        </p:cTn>
                                        <p:tgtEl>
                                          <p:spTgt spid="4">
                                            <p:txEl>
                                              <p:pRg st="0" end="0"/>
                                            </p:txEl>
                                          </p:spTgt>
                                        </p:tgtEl>
                                        <p:attrNameLst>
                                          <p:attrName>r</p:attrName>
                                        </p:attrNameLst>
                                      </p:cBhvr>
                                    </p:animRot>
                                    <p:animRot by="1500000">
                                      <p:cBhvr>
                                        <p:cTn id="28" dur="125" fill="hold">
                                          <p:stCondLst>
                                            <p:cond delay="375"/>
                                          </p:stCondLst>
                                        </p:cTn>
                                        <p:tgtEl>
                                          <p:spTgt spid="4">
                                            <p:txEl>
                                              <p:pRg st="0" end="0"/>
                                            </p:txEl>
                                          </p:spTgt>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1026"/>
                                        </p:tgtEl>
                                        <p:attrNameLst>
                                          <p:attrName>style.visibility</p:attrName>
                                        </p:attrNameLst>
                                      </p:cBhvr>
                                      <p:to>
                                        <p:strVal val="visible"/>
                                      </p:to>
                                    </p:set>
                                    <p:animEffect transition="in" filter="wipe(down)">
                                      <p:cBhvr>
                                        <p:cTn id="33"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228600"/>
            <a:ext cx="3008313" cy="1162050"/>
          </a:xfrm>
        </p:spPr>
        <p:txBody>
          <a:bodyPr>
            <a:normAutofit/>
          </a:bodyPr>
          <a:lstStyle/>
          <a:p>
            <a:pPr algn="ctr" rtl="1"/>
            <a:r>
              <a:rPr lang="ar-JO" sz="3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قرية مدين </a:t>
            </a:r>
            <a:endParaRPr lang="en-US"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4" name="Text Placeholder 3"/>
          <p:cNvSpPr>
            <a:spLocks noGrp="1"/>
          </p:cNvSpPr>
          <p:nvPr>
            <p:ph type="body" sz="half" idx="2"/>
          </p:nvPr>
        </p:nvSpPr>
        <p:spPr>
          <a:xfrm>
            <a:off x="1752600" y="1371600"/>
            <a:ext cx="6096000" cy="4691063"/>
          </a:xfrm>
        </p:spPr>
        <p:txBody>
          <a:bodyPr>
            <a:normAutofit/>
          </a:bodyPr>
          <a:lstStyle/>
          <a:p>
            <a:pPr algn="r" rtl="1"/>
            <a:r>
              <a:rPr lang="ar-JO"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تبعد 10كم جنوب الكرك وفيها عين ماء جار وتمثل اقدم موقع ديني في الاردن وذكرت في القران الكريم حيث سكنها سيدنا شعيب عليه السلام وهاجر اليها سيدنا موسى عليه السلام </a:t>
            </a:r>
            <a:endPar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79478985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heel(1)">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5400" y="457201"/>
            <a:ext cx="3422483" cy="1066800"/>
          </a:xfrm>
        </p:spPr>
        <p:txBody>
          <a:bodyPr>
            <a:normAutofit/>
          </a:bodyPr>
          <a:lstStyle/>
          <a:p>
            <a:r>
              <a:rPr lang="ar-JO" sz="40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مقامات الصحابة </a:t>
            </a:r>
            <a:endParaRPr lang="en-US" sz="4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09600" y="685800"/>
            <a:ext cx="38100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 Placeholder 3"/>
          <p:cNvSpPr>
            <a:spLocks noGrp="1"/>
          </p:cNvSpPr>
          <p:nvPr>
            <p:ph type="body" sz="half" idx="2"/>
          </p:nvPr>
        </p:nvSpPr>
        <p:spPr>
          <a:xfrm>
            <a:off x="5034579" y="2286000"/>
            <a:ext cx="3411725" cy="3835101"/>
          </a:xfrm>
        </p:spPr>
        <p:txBody>
          <a:bodyPr>
            <a:normAutofit/>
          </a:bodyPr>
          <a:lstStyle/>
          <a:p>
            <a:pPr algn="r" rtl="1"/>
            <a:r>
              <a:rPr lang="ar-JO"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في لواء المزار الجنوبي يوجد اضرحه الصحابة رضوان الله عليهم الذين استشهدوا على ارض مؤته وهم  زيد بن حارثه وجعفر بن ابي طالب وعبدلله بن رواحه </a:t>
            </a:r>
            <a:endPar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379239449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1000"/>
                                        <p:tgtEl>
                                          <p:spTgt spid="4">
                                            <p:txEl>
                                              <p:pRg st="0" end="0"/>
                                            </p:txEl>
                                          </p:spTgt>
                                        </p:tgtEl>
                                      </p:cBhvr>
                                    </p:animEffect>
                                    <p:anim calcmode="lin" valueType="num">
                                      <p:cBhvr>
                                        <p:cTn id="26"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074"/>
                                        </p:tgtEl>
                                        <p:attrNameLst>
                                          <p:attrName>style.visibility</p:attrName>
                                        </p:attrNameLst>
                                      </p:cBhvr>
                                      <p:to>
                                        <p:strVal val="visible"/>
                                      </p:to>
                                    </p:set>
                                    <p:animEffect transition="in" filter="randombar(horizontal)">
                                      <p:cBhvr>
                                        <p:cTn id="32"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1437</TotalTime>
  <Words>678</Words>
  <Application>Microsoft Office PowerPoint</Application>
  <PresentationFormat>On-screen Show (4:3)</PresentationFormat>
  <Paragraphs>33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Hardcover</vt:lpstr>
      <vt:lpstr>الكرك </vt:lpstr>
      <vt:lpstr>اولا:الموقع والتسمية  </vt:lpstr>
      <vt:lpstr>التسمية </vt:lpstr>
      <vt:lpstr>ثانيا:التطور الحضاري </vt:lpstr>
      <vt:lpstr>التطور الحضاري </vt:lpstr>
      <vt:lpstr>التطور الحضاري</vt:lpstr>
      <vt:lpstr>ثالثا :المعالم الحضارية </vt:lpstr>
      <vt:lpstr>قرية مدين </vt:lpstr>
      <vt:lpstr>مقامات الصحابة </vt:lpstr>
      <vt:lpstr>المعالم الاثرية </vt:lpstr>
      <vt:lpstr>محمية الموجب </vt:lpstr>
      <vt:lpstr>رابعا:الكرك في الوقت الحاضر </vt:lpstr>
      <vt:lpstr>عمل الطالباتان :سارا المجالي  رغد عربيات  باشراف المعلمة :نادين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الكرك</dc:title>
  <dc:creator>soso majali</dc:creator>
  <cp:lastModifiedBy>admin</cp:lastModifiedBy>
  <cp:revision>17</cp:revision>
  <dcterms:created xsi:type="dcterms:W3CDTF">2006-08-16T00:00:00Z</dcterms:created>
  <dcterms:modified xsi:type="dcterms:W3CDTF">2017-05-10T15:24:31Z</dcterms:modified>
</cp:coreProperties>
</file>