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6"/>
  </p:notesMasterIdLst>
  <p:sldIdLst>
    <p:sldId id="260" r:id="rId2"/>
    <p:sldId id="259" r:id="rId3"/>
    <p:sldId id="261" r:id="rId4"/>
    <p:sldId id="262" r:id="rId5"/>
    <p:sldId id="263" r:id="rId6"/>
    <p:sldId id="264" r:id="rId7"/>
    <p:sldId id="266" r:id="rId8"/>
    <p:sldId id="269" r:id="rId9"/>
    <p:sldId id="270" r:id="rId10"/>
    <p:sldId id="268" r:id="rId11"/>
    <p:sldId id="272" r:id="rId12"/>
    <p:sldId id="267" r:id="rId13"/>
    <p:sldId id="271" r:id="rId14"/>
    <p:sldId id="273" r:id="rId1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FFE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50" d="100"/>
          <a:sy n="50" d="100"/>
        </p:scale>
        <p:origin x="-1020" y="-132"/>
      </p:cViewPr>
      <p:guideLst>
        <p:guide orient="horz" pos="2160"/>
        <p:guide pos="2880"/>
      </p:guideLst>
    </p:cSldViewPr>
  </p:slideViewPr>
  <p:notesTextViewPr>
    <p:cViewPr>
      <p:scale>
        <a:sx n="125" d="100"/>
        <a:sy n="125"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E0AE91C-86E5-4748-981A-37BE0745F848}" type="datetimeFigureOut">
              <a:rPr lang="ar-JO" smtClean="0"/>
              <a:t>14/06/1438</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F1628DC-1979-4E56-9526-2382ABE2A876}" type="slidenum">
              <a:rPr lang="ar-JO" smtClean="0"/>
              <a:t>‹#›</a:t>
            </a:fld>
            <a:endParaRPr lang="ar-JO"/>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ar-JO" dirty="0" smtClean="0">
                <a:solidFill>
                  <a:srgbClr val="FF0000"/>
                </a:solidFill>
              </a:rPr>
              <a:t>الخريطة</a:t>
            </a:r>
            <a:endParaRPr lang="ar-JO" dirty="0">
              <a:solidFill>
                <a:srgbClr val="FF0000"/>
              </a:solidFill>
            </a:endParaRPr>
          </a:p>
        </p:txBody>
      </p:sp>
      <p:sp>
        <p:nvSpPr>
          <p:cNvPr id="4" name="Slide Number Placeholder 3"/>
          <p:cNvSpPr>
            <a:spLocks noGrp="1"/>
          </p:cNvSpPr>
          <p:nvPr>
            <p:ph type="sldNum" sz="quarter" idx="10"/>
          </p:nvPr>
        </p:nvSpPr>
        <p:spPr/>
        <p:txBody>
          <a:bodyPr/>
          <a:lstStyle/>
          <a:p>
            <a:fld id="{1F1628DC-1979-4E56-9526-2382ABE2A876}" type="slidenum">
              <a:rPr lang="ar-JO" smtClean="0"/>
              <a:t>4</a:t>
            </a:fld>
            <a:endParaRPr lang="ar-J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1F1628DC-1979-4E56-9526-2382ABE2A876}" type="slidenum">
              <a:rPr lang="ar-JO" smtClean="0"/>
              <a:t>7</a:t>
            </a:fld>
            <a:endParaRPr lang="ar-J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1F1628DC-1979-4E56-9526-2382ABE2A876}" type="slidenum">
              <a:rPr lang="ar-JO" smtClean="0"/>
              <a:t>8</a:t>
            </a:fld>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1F1628DC-1979-4E56-9526-2382ABE2A876}" type="slidenum">
              <a:rPr lang="ar-JO" smtClean="0"/>
              <a:t>10</a:t>
            </a:fld>
            <a:endParaRPr lang="ar-J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J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JO"/>
          </a:p>
        </p:txBody>
      </p:sp>
      <p:sp>
        <p:nvSpPr>
          <p:cNvPr id="4" name="Date Placeholder 3"/>
          <p:cNvSpPr>
            <a:spLocks noGrp="1"/>
          </p:cNvSpPr>
          <p:nvPr>
            <p:ph type="dt" sz="half" idx="10"/>
          </p:nvPr>
        </p:nvSpPr>
        <p:spPr/>
        <p:txBody>
          <a:bodyPr/>
          <a:lstStyle/>
          <a:p>
            <a:fld id="{EA140F21-82B9-4FB0-AB82-DAC8FE5D6846}" type="datetime8">
              <a:rPr lang="ar-JO" smtClean="0"/>
              <a:t>12 آذار، 17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10"/>
          </p:nvPr>
        </p:nvSpPr>
        <p:spPr/>
        <p:txBody>
          <a:bodyPr/>
          <a:lstStyle/>
          <a:p>
            <a:fld id="{D79DC08F-4997-49FC-9ACC-F161D3247E88}" type="datetime8">
              <a:rPr lang="ar-JO" smtClean="0"/>
              <a:t>12 آذار، 17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J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10"/>
          </p:nvPr>
        </p:nvSpPr>
        <p:spPr/>
        <p:txBody>
          <a:bodyPr/>
          <a:lstStyle/>
          <a:p>
            <a:fld id="{873F2F1A-12F7-4A51-84AD-12975CFCEB7D}" type="datetime8">
              <a:rPr lang="ar-JO" smtClean="0"/>
              <a:t>12 آذار، 17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10"/>
          </p:nvPr>
        </p:nvSpPr>
        <p:spPr/>
        <p:txBody>
          <a:bodyPr/>
          <a:lstStyle/>
          <a:p>
            <a:fld id="{F556477C-2E15-404D-97E6-6BCAD7D081D7}" type="datetime8">
              <a:rPr lang="ar-JO" smtClean="0"/>
              <a:t>12 آذار، 17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J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73CC30-7363-496C-A995-29D2DC12AA92}" type="datetime8">
              <a:rPr lang="ar-JO" smtClean="0"/>
              <a:t>12 آذار، 17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5" name="Date Placeholder 4"/>
          <p:cNvSpPr>
            <a:spLocks noGrp="1"/>
          </p:cNvSpPr>
          <p:nvPr>
            <p:ph type="dt" sz="half" idx="10"/>
          </p:nvPr>
        </p:nvSpPr>
        <p:spPr/>
        <p:txBody>
          <a:bodyPr/>
          <a:lstStyle/>
          <a:p>
            <a:fld id="{D019B81D-E144-4216-A4FD-ACD169F83F05}" type="datetime8">
              <a:rPr lang="ar-JO" smtClean="0"/>
              <a:t>12 آذار، 17</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J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7" name="Date Placeholder 6"/>
          <p:cNvSpPr>
            <a:spLocks noGrp="1"/>
          </p:cNvSpPr>
          <p:nvPr>
            <p:ph type="dt" sz="half" idx="10"/>
          </p:nvPr>
        </p:nvSpPr>
        <p:spPr/>
        <p:txBody>
          <a:bodyPr/>
          <a:lstStyle/>
          <a:p>
            <a:fld id="{8AD6BB82-CE56-468B-88CD-8A890BCA9B8A}" type="datetime8">
              <a:rPr lang="ar-JO" smtClean="0"/>
              <a:t>12 آذار، 17</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Date Placeholder 2"/>
          <p:cNvSpPr>
            <a:spLocks noGrp="1"/>
          </p:cNvSpPr>
          <p:nvPr>
            <p:ph type="dt" sz="half" idx="10"/>
          </p:nvPr>
        </p:nvSpPr>
        <p:spPr/>
        <p:txBody>
          <a:bodyPr/>
          <a:lstStyle/>
          <a:p>
            <a:fld id="{FC334ED5-B598-4D22-AF7C-BF8B62E0BD25}" type="datetime8">
              <a:rPr lang="ar-JO" smtClean="0"/>
              <a:t>12 آذار، 17</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15F4D-5825-4167-9A6D-C158C384145E}" type="datetime8">
              <a:rPr lang="ar-JO" smtClean="0"/>
              <a:t>12 آذار، 17</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J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503DB9-62E4-4C9F-A4A7-0A3F121F41E8}" type="datetime8">
              <a:rPr lang="ar-JO" smtClean="0"/>
              <a:t>12 آذار، 17</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J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D5B45-04F5-46A9-8FF4-B60BC5A2B635}" type="datetime8">
              <a:rPr lang="ar-JO" smtClean="0"/>
              <a:t>12 آذار، 17</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1DDB975B-45A7-4C0D-8A70-010578799E38}" type="slidenum">
              <a:rPr lang="ar-JO" smtClean="0"/>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J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677E037-8D9E-477E-8997-0CDF30A0E34C}" type="datetime8">
              <a:rPr lang="ar-JO" smtClean="0"/>
              <a:t>12 آذار، 17</a:t>
            </a:fld>
            <a:endParaRPr lang="ar-J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DDB975B-45A7-4C0D-8A70-010578799E38}" type="slidenum">
              <a:rPr lang="ar-JO" smtClean="0"/>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ar-JO"/>
          </a:p>
        </p:txBody>
      </p:sp>
      <p:pic>
        <p:nvPicPr>
          <p:cNvPr id="4" name="Picture 3" descr="3.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3568" y="2636912"/>
            <a:ext cx="7772400" cy="1470025"/>
          </a:xfrm>
        </p:spPr>
        <p:txBody>
          <a:bodyPr>
            <a:normAutofit/>
          </a:bodyPr>
          <a:lstStyle/>
          <a:p>
            <a:r>
              <a:rPr lang="ar-JO" sz="6600" dirty="0" smtClean="0">
                <a:ln>
                  <a:solidFill>
                    <a:srgbClr val="7030A0"/>
                  </a:solidFill>
                </a:ln>
                <a:solidFill>
                  <a:srgbClr val="7030A0"/>
                </a:solidFill>
              </a:rPr>
              <a:t>الغزو المغولي</a:t>
            </a:r>
            <a:endParaRPr lang="ar-JO" sz="6600" dirty="0">
              <a:ln>
                <a:solidFill>
                  <a:srgbClr val="7030A0"/>
                </a:solidFill>
              </a:ln>
              <a:solidFill>
                <a:srgbClr val="7030A0"/>
              </a:solidFill>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 name="Picture 2"/>
          <p:cNvPicPr>
            <a:picLocks noGrp="1" noChangeAspect="1" noChangeArrowheads="1"/>
          </p:cNvPicPr>
          <p:nvPr>
            <p:ph idx="1"/>
          </p:nvPr>
        </p:nvPicPr>
        <p:blipFill>
          <a:blip r:embed="rId3" cstate="print"/>
          <a:srcRect/>
          <a:stretch>
            <a:fillRect/>
          </a:stretch>
        </p:blipFill>
        <p:spPr bwMode="auto">
          <a:xfrm>
            <a:off x="0" y="-531440"/>
            <a:ext cx="9143999" cy="8208912"/>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nes-background-239455.jpg"/>
          <p:cNvPicPr>
            <a:picLocks noGrp="1" noChangeAspect="1"/>
          </p:cNvPicPr>
          <p:nvPr>
            <p:ph idx="1"/>
          </p:nvPr>
        </p:nvPicPr>
        <p:blipFill>
          <a:blip r:embed="rId2" cstate="print"/>
          <a:stretch>
            <a:fillRect/>
          </a:stretch>
        </p:blipFill>
        <p:spPr>
          <a:xfrm>
            <a:off x="0" y="0"/>
            <a:ext cx="9144000" cy="6858000"/>
          </a:xfrm>
        </p:spPr>
      </p:pic>
      <p:sp>
        <p:nvSpPr>
          <p:cNvPr id="5" name="Title 4"/>
          <p:cNvSpPr>
            <a:spLocks noGrp="1"/>
          </p:cNvSpPr>
          <p:nvPr>
            <p:ph type="title"/>
          </p:nvPr>
        </p:nvSpPr>
        <p:spPr>
          <a:xfrm>
            <a:off x="0" y="0"/>
            <a:ext cx="9144000" cy="6858000"/>
          </a:xfrm>
        </p:spPr>
        <p:txBody>
          <a:bodyPr>
            <a:normAutofit/>
          </a:bodyPr>
          <a:lstStyle/>
          <a:p>
            <a:pPr algn="r">
              <a:buClr>
                <a:srgbClr val="7030A0"/>
              </a:buClr>
              <a:buFont typeface="Wingdings" pitchFamily="2" charset="2"/>
              <a:buChar char="v"/>
            </a:pPr>
            <a:r>
              <a:rPr lang="ar-JO" sz="3600" dirty="0" smtClean="0">
                <a:latin typeface="Andalus" pitchFamily="18" charset="-78"/>
                <a:cs typeface="Andalus" pitchFamily="18" charset="-78"/>
              </a:rPr>
              <a:t>اتسم حكام الامبراطورية المغولية بالهند بالتسامح والعدل بين الرعية,وأدى ذلك الى اقتراب الناس منهم, ومصاهرتهم, والى انتشار الإسلام في ربوع دولتهم,وقد تجلى هذا التسامح في ابها صورة في عهد السلطان جلالة الدين أكبر, الذي نادى بأن تكون الهند لأهلها من المسلمين والهندوس.</a:t>
            </a:r>
            <a:br>
              <a:rPr lang="ar-JO" sz="3600" dirty="0" smtClean="0">
                <a:latin typeface="Andalus" pitchFamily="18" charset="-78"/>
                <a:cs typeface="Andalus" pitchFamily="18" charset="-78"/>
              </a:rPr>
            </a:br>
            <a:r>
              <a:rPr lang="ar-JO" sz="3600" dirty="0" smtClean="0">
                <a:latin typeface="Andalus" pitchFamily="18" charset="-78"/>
                <a:cs typeface="Andalus" pitchFamily="18" charset="-78"/>
              </a:rPr>
              <a:t>ولعل العمارة كانت من ابرز مظاهر الحضارة في الامبراطورية المغولية في الهند, اذ اهتموا بها اهتماما بالغاً, وعمدوا الى تعمير المدن, وأصبح لهم طرازهم المعماري المميز الذي كان مزيجاً من فنون المسلمين والهندوس, ويعد تاج محل من روائع الفن المعماري,ومن عجائب الدنيا التي أقامها المغول قي الهند.</a:t>
            </a:r>
            <a:br>
              <a:rPr lang="ar-JO" sz="3600" dirty="0" smtClean="0">
                <a:latin typeface="Andalus" pitchFamily="18" charset="-78"/>
                <a:cs typeface="Andalus" pitchFamily="18" charset="-78"/>
              </a:rPr>
            </a:br>
            <a:r>
              <a:rPr lang="ar-JO" sz="3600" dirty="0" smtClean="0">
                <a:ln>
                  <a:solidFill>
                    <a:srgbClr val="7030A0"/>
                  </a:solidFill>
                </a:ln>
                <a:solidFill>
                  <a:schemeClr val="accent4"/>
                </a:solidFill>
                <a:latin typeface="Andalus" pitchFamily="18" charset="-78"/>
                <a:cs typeface="Andalus" pitchFamily="18" charset="-78"/>
              </a:rPr>
              <a:t>(صورة لتاج محل في الهند).</a:t>
            </a:r>
            <a:endParaRPr lang="ar-JO" sz="3600" dirty="0">
              <a:latin typeface="Andalus" pitchFamily="18" charset="-78"/>
              <a:cs typeface="Andalus" pitchFamily="18" charset="-78"/>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Purple-Floral-Backgrounds-1024x768.jpg"/>
          <p:cNvPicPr>
            <a:picLocks noGrp="1" noChangeAspect="1"/>
          </p:cNvPicPr>
          <p:nvPr>
            <p:ph idx="1"/>
          </p:nvPr>
        </p:nvPicPr>
        <p:blipFill>
          <a:blip r:embed="rId2" cstate="print"/>
          <a:stretch>
            <a:fillRect/>
          </a:stretch>
        </p:blipFill>
        <p:spPr>
          <a:xfrm>
            <a:off x="1" y="0"/>
            <a:ext cx="9144000" cy="6858000"/>
          </a:xfrm>
        </p:spPr>
      </p:pic>
      <p:sp>
        <p:nvSpPr>
          <p:cNvPr id="5" name="Title 4"/>
          <p:cNvSpPr>
            <a:spLocks noGrp="1"/>
          </p:cNvSpPr>
          <p:nvPr>
            <p:ph type="title"/>
          </p:nvPr>
        </p:nvSpPr>
        <p:spPr>
          <a:xfrm>
            <a:off x="0" y="0"/>
            <a:ext cx="9144000" cy="6309320"/>
          </a:xfrm>
        </p:spPr>
        <p:txBody>
          <a:bodyPr>
            <a:normAutofit fontScale="90000"/>
          </a:bodyPr>
          <a:lstStyle/>
          <a:p>
            <a:pPr algn="r"/>
            <a:r>
              <a:rPr lang="ar-JO" sz="4800" dirty="0" smtClean="0">
                <a:ln>
                  <a:solidFill>
                    <a:schemeClr val="tx1"/>
                  </a:solidFill>
                </a:ln>
                <a:solidFill>
                  <a:srgbClr val="7030A0"/>
                </a:solidFill>
                <a:latin typeface="Andalus" pitchFamily="18" charset="-78"/>
                <a:cs typeface="+mn-cs"/>
              </a:rPr>
              <a:t>والآن قبل ان ننتهي سوف أخبركم عن ديانات المغول :-</a:t>
            </a:r>
            <a:br>
              <a:rPr lang="ar-JO" sz="4800" dirty="0" smtClean="0">
                <a:ln>
                  <a:solidFill>
                    <a:schemeClr val="tx1"/>
                  </a:solidFill>
                </a:ln>
                <a:solidFill>
                  <a:srgbClr val="7030A0"/>
                </a:solidFill>
                <a:latin typeface="Andalus" pitchFamily="18" charset="-78"/>
                <a:cs typeface="+mn-cs"/>
              </a:rPr>
            </a:br>
            <a:r>
              <a:rPr lang="ar-JO" sz="4800" dirty="0" smtClean="0">
                <a:latin typeface="Andalus" pitchFamily="18" charset="-78"/>
                <a:cs typeface="Andalus" pitchFamily="18" charset="-78"/>
              </a:rPr>
              <a:t>لم يؤمن المغول بديانة واحدة,فأثناء حكم جنكيز خان توزع الشعب المغولي على عدة ديانات, ومنها :الاسلام, والمسيحية, والبوذية, وغيرها, وعمل جنكيز خان على اصدار قانون للحرية الدينية, حيث يحقق لكل شخص اختيار الديانة التي تناسبه, لذلك اتسم عصره بالتسامح الديني بين مكونات الشعب المغولي</a:t>
            </a:r>
            <a:r>
              <a:rPr lang="ar-JO" sz="4800" dirty="0" smtClean="0">
                <a:ln>
                  <a:solidFill>
                    <a:schemeClr val="tx1"/>
                  </a:solidFill>
                </a:ln>
                <a:latin typeface="Andalus" pitchFamily="18" charset="-78"/>
                <a:cs typeface="Andalus" pitchFamily="18" charset="-78"/>
              </a:rPr>
              <a:t>. </a:t>
            </a:r>
            <a:endParaRPr lang="ar-JO" sz="4800" dirty="0">
              <a:ln>
                <a:solidFill>
                  <a:schemeClr val="tx1"/>
                </a:solidFill>
              </a:ln>
              <a:solidFill>
                <a:srgbClr val="7030A0"/>
              </a:solidFill>
              <a:latin typeface="Andalus" pitchFamily="18" charset="-78"/>
              <a:cs typeface="+mn-cs"/>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 (10).jpg"/>
          <p:cNvPicPr>
            <a:picLocks noGrp="1" noChangeAspect="1"/>
          </p:cNvPicPr>
          <p:nvPr>
            <p:ph idx="1"/>
          </p:nvPr>
        </p:nvPicPr>
        <p:blipFill>
          <a:blip r:embed="rId3" cstate="print"/>
          <a:stretch>
            <a:fillRect/>
          </a:stretch>
        </p:blipFill>
        <p:spPr>
          <a:xfrm>
            <a:off x="0" y="0"/>
            <a:ext cx="9144000" cy="6858000"/>
          </a:xfrm>
        </p:spPr>
      </p:pic>
      <p:sp>
        <p:nvSpPr>
          <p:cNvPr id="5" name="Title 4"/>
          <p:cNvSpPr>
            <a:spLocks noGrp="1"/>
          </p:cNvSpPr>
          <p:nvPr>
            <p:ph type="title"/>
          </p:nvPr>
        </p:nvSpPr>
        <p:spPr>
          <a:xfrm rot="971218">
            <a:off x="918204" y="1961150"/>
            <a:ext cx="8229600" cy="1143000"/>
          </a:xfrm>
        </p:spPr>
        <p:txBody>
          <a:bodyPr>
            <a:noAutofit/>
          </a:bodyPr>
          <a:lstStyle/>
          <a:p>
            <a:r>
              <a:rPr lang="ar-JO" sz="4800" dirty="0" smtClean="0">
                <a:ln>
                  <a:solidFill>
                    <a:schemeClr val="accent4"/>
                  </a:solidFill>
                </a:ln>
                <a:solidFill>
                  <a:srgbClr val="7030A0"/>
                </a:solidFill>
              </a:rPr>
              <a:t>عمل الطالبات: وئام العصايرة وبتول الوحوش.</a:t>
            </a:r>
            <a:endParaRPr lang="ar-JO" sz="4800" dirty="0">
              <a:ln>
                <a:solidFill>
                  <a:schemeClr val="accent4"/>
                </a:solidFill>
              </a:ln>
              <a:solidFill>
                <a:srgbClr val="7030A0"/>
              </a:solidFill>
            </a:endParaRPr>
          </a:p>
        </p:txBody>
      </p:sp>
      <p:sp>
        <p:nvSpPr>
          <p:cNvPr id="6" name="TextBox 5"/>
          <p:cNvSpPr txBox="1"/>
          <p:nvPr/>
        </p:nvSpPr>
        <p:spPr>
          <a:xfrm rot="1020780">
            <a:off x="1402754" y="4529535"/>
            <a:ext cx="6696744" cy="830997"/>
          </a:xfrm>
          <a:prstGeom prst="rect">
            <a:avLst/>
          </a:prstGeom>
          <a:noFill/>
        </p:spPr>
        <p:txBody>
          <a:bodyPr wrap="square" rtlCol="1">
            <a:spAutoFit/>
          </a:bodyPr>
          <a:lstStyle/>
          <a:p>
            <a:r>
              <a:rPr lang="ar-JO" sz="4800" dirty="0" smtClean="0">
                <a:ln>
                  <a:solidFill>
                    <a:schemeClr val="tx1"/>
                  </a:solidFill>
                </a:ln>
                <a:solidFill>
                  <a:srgbClr val="7030A0"/>
                </a:solidFill>
              </a:rPr>
              <a:t>باشراف المعلمة:نادين رباع</a:t>
            </a:r>
            <a:endParaRPr lang="ar-JO" sz="4800" dirty="0">
              <a:ln>
                <a:solidFill>
                  <a:schemeClr val="tx1"/>
                </a:solidFill>
              </a:ln>
              <a:solidFill>
                <a:srgbClr val="7030A0"/>
              </a:solidFill>
            </a:endParaRPr>
          </a:p>
        </p:txBody>
      </p:sp>
    </p:spTree>
  </p:cSld>
  <p:clrMapOvr>
    <a:masterClrMapping/>
  </p:clrMapOvr>
  <p:transition spd="slow">
    <p:diamond/>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gif"/>
          <p:cNvPicPr>
            <a:picLocks noGrp="1" noChangeAspect="1"/>
          </p:cNvPicPr>
          <p:nvPr>
            <p:ph idx="1"/>
          </p:nvPr>
        </p:nvPicPr>
        <p:blipFill>
          <a:blip r:embed="rId2" cstate="print"/>
          <a:stretch>
            <a:fillRect/>
          </a:stretch>
        </p:blipFill>
        <p:spPr>
          <a:xfrm>
            <a:off x="0" y="0"/>
            <a:ext cx="9144000" cy="6858000"/>
          </a:xfrm>
        </p:spPr>
      </p:pic>
      <p:sp>
        <p:nvSpPr>
          <p:cNvPr id="5" name="Title 4"/>
          <p:cNvSpPr>
            <a:spLocks noGrp="1"/>
          </p:cNvSpPr>
          <p:nvPr>
            <p:ph type="title"/>
          </p:nvPr>
        </p:nvSpPr>
        <p:spPr>
          <a:xfrm>
            <a:off x="0" y="0"/>
            <a:ext cx="9144000" cy="6858000"/>
          </a:xfrm>
        </p:spPr>
        <p:txBody>
          <a:bodyPr>
            <a:normAutofit fontScale="90000"/>
          </a:bodyPr>
          <a:lstStyle/>
          <a:p>
            <a:pPr algn="r"/>
            <a:r>
              <a:rPr lang="ar-JO" dirty="0" smtClean="0">
                <a:ln w="3175">
                  <a:solidFill>
                    <a:srgbClr val="01FFE7"/>
                  </a:solidFill>
                </a:ln>
                <a:solidFill>
                  <a:srgbClr val="7030A0"/>
                </a:solidFill>
              </a:rPr>
              <a:t>أولا:أصل المغول.</a:t>
            </a:r>
            <a:br>
              <a:rPr lang="ar-JO" dirty="0" smtClean="0">
                <a:ln w="3175">
                  <a:solidFill>
                    <a:srgbClr val="01FFE7"/>
                  </a:solidFill>
                </a:ln>
                <a:solidFill>
                  <a:srgbClr val="7030A0"/>
                </a:solidFill>
              </a:rPr>
            </a:br>
            <a:r>
              <a:rPr lang="ar-JO" dirty="0" smtClean="0">
                <a:solidFill>
                  <a:srgbClr val="01FFE7"/>
                </a:solidFill>
              </a:rPr>
              <a:t/>
            </a:r>
            <a:br>
              <a:rPr lang="ar-JO" dirty="0" smtClean="0">
                <a:solidFill>
                  <a:srgbClr val="01FFE7"/>
                </a:solidFill>
              </a:rPr>
            </a:br>
            <a:r>
              <a:rPr lang="ar-JO" dirty="0" smtClean="0">
                <a:latin typeface="Andalus" pitchFamily="18" charset="-78"/>
                <a:cs typeface="Andalus" pitchFamily="18" charset="-78"/>
              </a:rPr>
              <a:t>المغول(التّتار) قبائل رعوية ذات طابع قبلي كانت تعيش في آسيا الوسطى ونظامهم قائم على طاعة رؤَسائهم, يعبدون الكواكب, ويميلون الى الحروب والسلب والنهب.</a:t>
            </a:r>
            <a:br>
              <a:rPr lang="ar-JO" dirty="0" smtClean="0">
                <a:latin typeface="Andalus" pitchFamily="18" charset="-78"/>
                <a:cs typeface="Andalus" pitchFamily="18" charset="-78"/>
              </a:rPr>
            </a:br>
            <a:r>
              <a:rPr lang="ar-JO" dirty="0">
                <a:latin typeface="Andalus" pitchFamily="18" charset="-78"/>
                <a:cs typeface="Andalus" pitchFamily="18" charset="-78"/>
              </a:rPr>
              <a:t/>
            </a:r>
            <a:br>
              <a:rPr lang="ar-JO" dirty="0">
                <a:latin typeface="Andalus" pitchFamily="18" charset="-78"/>
                <a:cs typeface="Andalus" pitchFamily="18" charset="-78"/>
              </a:rPr>
            </a:br>
            <a:r>
              <a:rPr lang="ar-JO" dirty="0" smtClean="0">
                <a:latin typeface="Andalus" pitchFamily="18" charset="-78"/>
                <a:cs typeface="Andalus" pitchFamily="18" charset="-78"/>
              </a:rPr>
              <a:t/>
            </a:r>
            <a:br>
              <a:rPr lang="ar-JO" dirty="0" smtClean="0">
                <a:latin typeface="Andalus" pitchFamily="18" charset="-78"/>
                <a:cs typeface="Andalus" pitchFamily="18" charset="-78"/>
              </a:rPr>
            </a:br>
            <a:r>
              <a:rPr lang="ar-JO" dirty="0" smtClean="0">
                <a:latin typeface="Andalus" pitchFamily="18" charset="-78"/>
                <a:cs typeface="Andalus" pitchFamily="18" charset="-78"/>
              </a:rPr>
              <a:t/>
            </a:r>
            <a:br>
              <a:rPr lang="ar-JO" dirty="0" smtClean="0">
                <a:latin typeface="Andalus" pitchFamily="18" charset="-78"/>
                <a:cs typeface="Andalus" pitchFamily="18" charset="-78"/>
              </a:rPr>
            </a:br>
            <a:r>
              <a:rPr lang="ar-JO" dirty="0" smtClean="0">
                <a:latin typeface="Andalus" pitchFamily="18" charset="-78"/>
                <a:cs typeface="Andalus" pitchFamily="18" charset="-78"/>
              </a:rPr>
              <a:t/>
            </a:r>
            <a:br>
              <a:rPr lang="ar-JO" dirty="0" smtClean="0">
                <a:latin typeface="Andalus" pitchFamily="18" charset="-78"/>
                <a:cs typeface="Andalus" pitchFamily="18" charset="-78"/>
              </a:rPr>
            </a:br>
            <a:endParaRPr lang="ar-JO" dirty="0">
              <a:solidFill>
                <a:srgbClr val="01FFE7"/>
              </a:solidFill>
              <a:latin typeface="Andalus" pitchFamily="18" charset="-78"/>
              <a:cs typeface="Andalus" pitchFamily="18" charset="-78"/>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07.jpg"/>
          <p:cNvPicPr>
            <a:picLocks noGrp="1" noChangeAspect="1"/>
          </p:cNvPicPr>
          <p:nvPr>
            <p:ph idx="1"/>
          </p:nvPr>
        </p:nvPicPr>
        <p:blipFill>
          <a:blip r:embed="rId2" cstate="print"/>
          <a:stretch>
            <a:fillRect/>
          </a:stretch>
        </p:blipFill>
        <p:spPr>
          <a:xfrm>
            <a:off x="0" y="0"/>
            <a:ext cx="9143999" cy="6858000"/>
          </a:xfrm>
        </p:spPr>
      </p:pic>
      <p:sp>
        <p:nvSpPr>
          <p:cNvPr id="5" name="Title 4"/>
          <p:cNvSpPr>
            <a:spLocks noGrp="1"/>
          </p:cNvSpPr>
          <p:nvPr>
            <p:ph type="title"/>
          </p:nvPr>
        </p:nvSpPr>
        <p:spPr>
          <a:xfrm>
            <a:off x="0" y="0"/>
            <a:ext cx="9144000" cy="6381328"/>
          </a:xfrm>
        </p:spPr>
        <p:txBody>
          <a:bodyPr>
            <a:noAutofit/>
          </a:bodyPr>
          <a:lstStyle/>
          <a:p>
            <a:pPr algn="r">
              <a:tabLst>
                <a:tab pos="4206875" algn="l"/>
              </a:tabLst>
            </a:pPr>
            <a:r>
              <a:rPr lang="ar-JO" sz="3200" dirty="0" smtClean="0">
                <a:ln w="3175">
                  <a:solidFill>
                    <a:srgbClr val="01FFE7"/>
                  </a:solidFill>
                </a:ln>
                <a:solidFill>
                  <a:srgbClr val="7030A0"/>
                </a:solidFill>
              </a:rPr>
              <a:t>ثانيا:التوزع المغولي.</a:t>
            </a:r>
            <a:br>
              <a:rPr lang="ar-JO" sz="3200" dirty="0" smtClean="0">
                <a:ln w="3175">
                  <a:solidFill>
                    <a:srgbClr val="01FFE7"/>
                  </a:solidFill>
                </a:ln>
                <a:solidFill>
                  <a:srgbClr val="7030A0"/>
                </a:solidFill>
              </a:rPr>
            </a:br>
            <a:r>
              <a:rPr lang="ar-JO" sz="3200" dirty="0" smtClean="0">
                <a:ln>
                  <a:solidFill>
                    <a:srgbClr val="7030A0"/>
                  </a:solidFill>
                </a:ln>
                <a:solidFill>
                  <a:srgbClr val="01FFE7"/>
                </a:solidFill>
              </a:rPr>
              <a:t/>
            </a:r>
            <a:br>
              <a:rPr lang="ar-JO" sz="3200" dirty="0" smtClean="0">
                <a:ln>
                  <a:solidFill>
                    <a:srgbClr val="7030A0"/>
                  </a:solidFill>
                </a:ln>
                <a:solidFill>
                  <a:srgbClr val="01FFE7"/>
                </a:solidFill>
              </a:rPr>
            </a:br>
            <a:r>
              <a:rPr lang="ar-JO" sz="3200" dirty="0" smtClean="0">
                <a:ln w="76200">
                  <a:noFill/>
                </a:ln>
                <a:latin typeface="Andalus" pitchFamily="18" charset="-78"/>
                <a:cs typeface="Andalus" pitchFamily="18" charset="-78"/>
              </a:rPr>
              <a:t>استقرت قبائل المغول في آسيا الوسطى شمال الصين ومنغوليا وبدأ تاريخ هم الفعلي بظهــور قائدهم المشهور جنكيز خان-ولمعرفة موقع دولة المغول تأمل الخريطة المجاورة...      تمكنت هذه القبائل من تأسيس امبراطورية في الأجزاء الشمالية من الصين, وفي أوساط آسيا ولرغبتهم في توسيع أنظارهم غرباً نحو الدول العباسية, وقد ساعدهم على ذلك حالة الضعف التي كانت تعيشها الدولة العباسية, وقد ساعدهم على ذلك حالة الضعف التي كانت تعيشها الدولة العباسية وانقسامها الى دويلات اسلامية في المشرق الاسلامي وفي مقدمتها الدولة الخوارزمية خلال القرن(السابع الهجري/الثالث عشر الميلادي).وتمكن القائد المغولي هولاكو من السيطرة على بلاد فارس, وكانت الفرصة مناسبة له لإخضاع الدولة العباسية واحتلال بغداد.</a:t>
            </a:r>
            <a:endParaRPr lang="ar-JO" sz="3200" dirty="0">
              <a:ln w="76200">
                <a:noFill/>
              </a:ln>
            </a:endParaRPr>
          </a:p>
        </p:txBody>
      </p:sp>
      <p:sp>
        <p:nvSpPr>
          <p:cNvPr id="6" name="5-Point Star 5">
            <a:hlinkClick r:id="rId3" action="ppaction://hlinksldjump"/>
          </p:cNvPr>
          <p:cNvSpPr/>
          <p:nvPr/>
        </p:nvSpPr>
        <p:spPr>
          <a:xfrm>
            <a:off x="5724128" y="1916832"/>
            <a:ext cx="720080" cy="576064"/>
          </a:xfrm>
          <a:prstGeom prst="star5">
            <a:avLst>
              <a:gd name="adj" fmla="val 20764"/>
              <a:gd name="hf" fmla="val 105146"/>
              <a:gd name="vf" fmla="val 110557"/>
            </a:avLst>
          </a:prstGeom>
          <a:solidFill>
            <a:srgbClr val="7030A0"/>
          </a:solidFill>
          <a:ln>
            <a:solidFill>
              <a:schemeClr val="tx1"/>
            </a:solidFill>
          </a:ln>
        </p:spPr>
        <p:style>
          <a:lnRef idx="3">
            <a:schemeClr val="lt1"/>
          </a:lnRef>
          <a:fillRef idx="1">
            <a:schemeClr val="accent4"/>
          </a:fillRef>
          <a:effectRef idx="1">
            <a:schemeClr val="accent4"/>
          </a:effectRef>
          <a:fontRef idx="minor">
            <a:schemeClr val="lt1"/>
          </a:fontRef>
        </p:style>
        <p:txBody>
          <a:bodyPr rtlCol="1" anchor="ctr"/>
          <a:lstStyle/>
          <a:p>
            <a:pPr algn="ctr"/>
            <a:endParaRPr lang="ar-JO" dirty="0">
              <a:ln>
                <a:solidFill>
                  <a:srgbClr val="01FFE7"/>
                </a:solidFill>
              </a:ln>
              <a:solidFill>
                <a:srgbClr val="7030A0"/>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1026" name="Picture 2"/>
          <p:cNvPicPr>
            <a:picLocks noGrp="1" noChangeAspect="1" noChangeArrowheads="1"/>
          </p:cNvPicPr>
          <p:nvPr>
            <p:ph idx="1"/>
          </p:nvPr>
        </p:nvPicPr>
        <p:blipFill>
          <a:blip r:embed="rId3" cstate="print"/>
          <a:srcRect/>
          <a:stretch>
            <a:fillRect/>
          </a:stretch>
        </p:blipFill>
        <p:spPr bwMode="auto">
          <a:xfrm>
            <a:off x="0" y="0"/>
            <a:ext cx="9144001" cy="7245424"/>
          </a:xfrm>
          <a:prstGeom prst="rect">
            <a:avLst/>
          </a:prstGeom>
          <a:noFill/>
          <a:ln w="9525">
            <a:noFill/>
            <a:miter lim="800000"/>
            <a:headEnd/>
            <a:tailEnd/>
          </a:ln>
        </p:spPr>
      </p:pic>
      <p:sp>
        <p:nvSpPr>
          <p:cNvPr id="6" name="5-Point Star 5">
            <a:hlinkClick r:id="rId4" action="ppaction://hlinksldjump"/>
          </p:cNvPr>
          <p:cNvSpPr/>
          <p:nvPr/>
        </p:nvSpPr>
        <p:spPr>
          <a:xfrm>
            <a:off x="7956376" y="2276872"/>
            <a:ext cx="936104" cy="936104"/>
          </a:xfrm>
          <a:prstGeom prst="star5">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8572JV.jpg"/>
          <p:cNvPicPr>
            <a:picLocks noGrp="1" noChangeAspect="1"/>
          </p:cNvPicPr>
          <p:nvPr>
            <p:ph idx="1"/>
          </p:nvPr>
        </p:nvPicPr>
        <p:blipFill>
          <a:blip r:embed="rId2" cstate="print"/>
          <a:stretch>
            <a:fillRect/>
          </a:stretch>
        </p:blipFill>
        <p:spPr>
          <a:xfrm>
            <a:off x="0" y="0"/>
            <a:ext cx="9144000" cy="6858000"/>
          </a:xfrm>
        </p:spPr>
      </p:pic>
      <p:sp>
        <p:nvSpPr>
          <p:cNvPr id="7" name="Title 6"/>
          <p:cNvSpPr>
            <a:spLocks noGrp="1"/>
          </p:cNvSpPr>
          <p:nvPr>
            <p:ph type="title"/>
          </p:nvPr>
        </p:nvSpPr>
        <p:spPr>
          <a:xfrm>
            <a:off x="0" y="548680"/>
            <a:ext cx="9144000" cy="6309320"/>
          </a:xfrm>
        </p:spPr>
        <p:txBody>
          <a:bodyPr>
            <a:normAutofit fontScale="90000"/>
          </a:bodyPr>
          <a:lstStyle/>
          <a:p>
            <a:pPr algn="r"/>
            <a:r>
              <a:rPr lang="ar-JO" sz="3600" dirty="0" smtClean="0">
                <a:ln>
                  <a:solidFill>
                    <a:srgbClr val="01FFE7"/>
                  </a:solidFill>
                </a:ln>
                <a:solidFill>
                  <a:srgbClr val="7030A0"/>
                </a:solidFill>
              </a:rPr>
              <a:t>ثالثاً:سقوط بغداد(656هـ/1258م).</a:t>
            </a:r>
            <a:br>
              <a:rPr lang="ar-JO" sz="3600" dirty="0" smtClean="0">
                <a:ln>
                  <a:solidFill>
                    <a:srgbClr val="01FFE7"/>
                  </a:solidFill>
                </a:ln>
                <a:solidFill>
                  <a:srgbClr val="7030A0"/>
                </a:solidFill>
              </a:rPr>
            </a:br>
            <a:r>
              <a:rPr lang="ar-JO" sz="3600" dirty="0" smtClean="0">
                <a:ln>
                  <a:solidFill>
                    <a:srgbClr val="01FFE7"/>
                  </a:solidFill>
                </a:ln>
                <a:solidFill>
                  <a:srgbClr val="7030A0"/>
                </a:solidFill>
              </a:rPr>
              <a:t/>
            </a:r>
            <a:br>
              <a:rPr lang="ar-JO" sz="3600" dirty="0" smtClean="0">
                <a:ln>
                  <a:solidFill>
                    <a:srgbClr val="01FFE7"/>
                  </a:solidFill>
                </a:ln>
                <a:solidFill>
                  <a:srgbClr val="7030A0"/>
                </a:solidFill>
              </a:rPr>
            </a:br>
            <a:r>
              <a:rPr lang="ar-JO" sz="3600" dirty="0" smtClean="0">
                <a:latin typeface="Andalus" pitchFamily="18" charset="-78"/>
                <a:cs typeface="Andalus" pitchFamily="18" charset="-78"/>
              </a:rPr>
              <a:t>بعد أن سيطر هولاكو على بلاد فارس, جرت جرت بينه وبين الخليفة العباسي المستعصم بالله عدة مراسلات لم تسفر عن نتيجة حاسمة. فأرسل هولاكو جزءاًمن جيشه لمحاصرة مدينة بغداد, وكانت الحملة بقيادة أحد قادته ويدعى بيغو الذي سار بنفسه على رأس قوة كبيرة لمحاصرة بغداد من جهة الشرق؛ فتمكن الجيش المغولي من عبور نهر دجلة ومهاجمة بغداد من جهة الغرب فحلت الهزيمة بالجيش العباسي في العاشر من محرم سنة(656هــ/1258م), وتمكن هولاكو من دخول بغداد من جهة الشرق ورفعت رايات المغول على أسوارها, وقتلوا الخليفة العباسي المستعصم بالله, آخر الخلفاء العباسيين لتنتهي بذلك الخلافة العباسية في بغداد الى أن قام السلطان المملوكي الظاهر بيبرس بإحيائها مجدداً بالقاهرة.</a:t>
            </a:r>
            <a:br>
              <a:rPr lang="ar-JO" sz="3600" dirty="0" smtClean="0">
                <a:latin typeface="Andalus" pitchFamily="18" charset="-78"/>
                <a:cs typeface="Andalus" pitchFamily="18" charset="-78"/>
              </a:rPr>
            </a:br>
            <a:r>
              <a:rPr lang="ar-JO" sz="3600" dirty="0">
                <a:latin typeface="Andalus" pitchFamily="18" charset="-78"/>
                <a:cs typeface="Andalus" pitchFamily="18" charset="-78"/>
              </a:rPr>
              <a:t/>
            </a:r>
            <a:br>
              <a:rPr lang="ar-JO" sz="3600" dirty="0">
                <a:latin typeface="Andalus" pitchFamily="18" charset="-78"/>
                <a:cs typeface="Andalus" pitchFamily="18" charset="-78"/>
              </a:rPr>
            </a:br>
            <a:r>
              <a:rPr lang="ar-JO" sz="3600" dirty="0" smtClean="0">
                <a:latin typeface="Andalus" pitchFamily="18" charset="-78"/>
                <a:cs typeface="Andalus" pitchFamily="18" charset="-78"/>
              </a:rPr>
              <a:t/>
            </a:r>
            <a:br>
              <a:rPr lang="ar-JO" sz="3600" dirty="0" smtClean="0">
                <a:latin typeface="Andalus" pitchFamily="18" charset="-78"/>
                <a:cs typeface="Andalus" pitchFamily="18" charset="-78"/>
              </a:rPr>
            </a:br>
            <a:endParaRPr lang="ar-JO" sz="3600" dirty="0">
              <a:ln>
                <a:solidFill>
                  <a:srgbClr val="01FFE7"/>
                </a:solidFill>
              </a:ln>
              <a:solidFill>
                <a:srgbClr val="7030A0"/>
              </a:solidFill>
              <a:latin typeface="Andalus" pitchFamily="18" charset="-78"/>
              <a:cs typeface="Andalus" pitchFamily="18" charset="-78"/>
            </a:endParaRP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9903"/>
          </a:xfrm>
          <a:prstGeom prst="rect">
            <a:avLst/>
          </a:prstGeom>
          <a:noFill/>
          <a:ln w="9525">
            <a:noFill/>
            <a:miter lim="800000"/>
            <a:headEnd/>
            <a:tailEnd/>
          </a:ln>
        </p:spPr>
      </p:pic>
      <p:sp>
        <p:nvSpPr>
          <p:cNvPr id="5" name="Title 4"/>
          <p:cNvSpPr>
            <a:spLocks noGrp="1"/>
          </p:cNvSpPr>
          <p:nvPr>
            <p:ph type="title"/>
          </p:nvPr>
        </p:nvSpPr>
        <p:spPr>
          <a:xfrm>
            <a:off x="0" y="0"/>
            <a:ext cx="9144000" cy="6858000"/>
          </a:xfrm>
        </p:spPr>
        <p:txBody>
          <a:bodyPr>
            <a:normAutofit/>
          </a:bodyPr>
          <a:lstStyle/>
          <a:p>
            <a:pPr algn="r"/>
            <a:r>
              <a:rPr lang="ar-JO" sz="3200" dirty="0" smtClean="0">
                <a:ln>
                  <a:solidFill>
                    <a:srgbClr val="01FFE7"/>
                  </a:solidFill>
                </a:ln>
                <a:solidFill>
                  <a:srgbClr val="7030A0"/>
                </a:solidFill>
              </a:rPr>
              <a:t>رابعاً:سقوط بلاد الشام بيد المغول.</a:t>
            </a:r>
            <a:br>
              <a:rPr lang="ar-JO" sz="3200" dirty="0" smtClean="0">
                <a:ln>
                  <a:solidFill>
                    <a:srgbClr val="01FFE7"/>
                  </a:solidFill>
                </a:ln>
                <a:solidFill>
                  <a:srgbClr val="7030A0"/>
                </a:solidFill>
              </a:rPr>
            </a:br>
            <a:r>
              <a:rPr lang="ar-JO" sz="3200" dirty="0" smtClean="0">
                <a:ln>
                  <a:solidFill>
                    <a:srgbClr val="01FFE7"/>
                  </a:solidFill>
                </a:ln>
                <a:solidFill>
                  <a:srgbClr val="7030A0"/>
                </a:solidFill>
              </a:rPr>
              <a:t/>
            </a:r>
            <a:br>
              <a:rPr lang="ar-JO" sz="3200" dirty="0" smtClean="0">
                <a:ln>
                  <a:solidFill>
                    <a:srgbClr val="01FFE7"/>
                  </a:solidFill>
                </a:ln>
                <a:solidFill>
                  <a:srgbClr val="7030A0"/>
                </a:solidFill>
              </a:rPr>
            </a:br>
            <a:r>
              <a:rPr lang="ar-JO" sz="3200" dirty="0" smtClean="0">
                <a:latin typeface="Andalus" pitchFamily="18" charset="-78"/>
                <a:cs typeface="Andalus" pitchFamily="18" charset="-78"/>
              </a:rPr>
              <a:t>بعد ان احتل هولاكو بغداد توجه نحو بلاد الشام التي كانت تحت حكم السلاطين الأيوبين, الذين فشلو في تأليف جبهة موحدة للتصدي للمغول بسبب انقسامهم وتنافسهم على الحكم. وبعد أن سيطر المغول على عدة مدن, توجهوا الى حلب التي حاصروها مدة شهر, فتمكنوا من احتلالها سنة(658هــــ/1260م), ثم اتجه هولاكو بجيشه الى حمص التي استسلمت ومنها اكمل طريقه الى دمشق. </a:t>
            </a:r>
            <a:br>
              <a:rPr lang="ar-JO" sz="3200" dirty="0" smtClean="0">
                <a:latin typeface="Andalus" pitchFamily="18" charset="-78"/>
                <a:cs typeface="Andalus" pitchFamily="18" charset="-78"/>
              </a:rPr>
            </a:br>
            <a:r>
              <a:rPr lang="ar-JO" sz="3200" dirty="0" smtClean="0">
                <a:latin typeface="Andalus" pitchFamily="18" charset="-78"/>
                <a:cs typeface="Andalus" pitchFamily="18" charset="-78"/>
              </a:rPr>
              <a:t>أخذت دمشق بالإستعداد بقيادة الملك الناصر الأيوبي لمواجهة الغزو المغولي, فالتفَّ حوله عدد كبير من المدافعين, وما ان اقترب هولاكو من دمشق حتى لجأ المدافعون الى قلعة دمشق, فدخل هولاكو مدينة دمشق فعاثو فيها فساداً وقتلاً وتخريباً مثلما فعلو في مدينةحلب. </a:t>
            </a:r>
            <a:br>
              <a:rPr lang="ar-JO" sz="3200" dirty="0" smtClean="0">
                <a:latin typeface="Andalus" pitchFamily="18" charset="-78"/>
                <a:cs typeface="Andalus" pitchFamily="18" charset="-78"/>
              </a:rPr>
            </a:br>
            <a:r>
              <a:rPr lang="ar-JO" sz="3200" dirty="0" smtClean="0">
                <a:latin typeface="Andalus" pitchFamily="18" charset="-78"/>
                <a:cs typeface="Andalus" pitchFamily="18" charset="-78"/>
              </a:rPr>
              <a:t>إنظر الى صورة التالية:-</a:t>
            </a:r>
            <a:endParaRPr lang="ar-JO" sz="3200" dirty="0">
              <a:ln>
                <a:solidFill>
                  <a:srgbClr val="01FFE7"/>
                </a:solidFill>
              </a:ln>
              <a:solidFill>
                <a:srgbClr val="7030A0"/>
              </a:solidFill>
              <a:latin typeface="Andalus" pitchFamily="18" charset="-78"/>
              <a:cs typeface="Andalus" pitchFamily="18" charset="-78"/>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3075" name="Picture 3"/>
          <p:cNvPicPr>
            <a:picLocks noChangeAspect="1" noChangeArrowheads="1"/>
          </p:cNvPicPr>
          <p:nvPr/>
        </p:nvPicPr>
        <p:blipFill>
          <a:blip r:embed="rId3" cstate="print"/>
          <a:srcRect/>
          <a:stretch>
            <a:fillRect/>
          </a:stretch>
        </p:blipFill>
        <p:spPr bwMode="auto">
          <a:xfrm>
            <a:off x="0" y="-1035496"/>
            <a:ext cx="9144000" cy="871296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 (12).jpg"/>
          <p:cNvPicPr>
            <a:picLocks noGrp="1" noChangeAspect="1"/>
          </p:cNvPicPr>
          <p:nvPr>
            <p:ph idx="1"/>
          </p:nvPr>
        </p:nvPicPr>
        <p:blipFill>
          <a:blip r:embed="rId3" cstate="print"/>
          <a:stretch>
            <a:fillRect/>
          </a:stretch>
        </p:blipFill>
        <p:spPr>
          <a:xfrm>
            <a:off x="0" y="0"/>
            <a:ext cx="9144000" cy="6858000"/>
          </a:xfrm>
        </p:spPr>
      </p:pic>
      <p:sp>
        <p:nvSpPr>
          <p:cNvPr id="5" name="Title 4"/>
          <p:cNvSpPr>
            <a:spLocks noGrp="1"/>
          </p:cNvSpPr>
          <p:nvPr>
            <p:ph type="title"/>
          </p:nvPr>
        </p:nvSpPr>
        <p:spPr>
          <a:xfrm>
            <a:off x="0" y="0"/>
            <a:ext cx="9144000" cy="6858000"/>
          </a:xfrm>
        </p:spPr>
        <p:txBody>
          <a:bodyPr/>
          <a:lstStyle/>
          <a:p>
            <a:pPr algn="r"/>
            <a:r>
              <a:rPr lang="ar-JO" dirty="0" smtClean="0">
                <a:latin typeface="Andalus" pitchFamily="18" charset="-78"/>
                <a:cs typeface="Andalus" pitchFamily="18" charset="-78"/>
              </a:rPr>
              <a:t>كان اجتياح المغول للمدن الشامية الواحدة تلوَ الأخرى قد وصل الى السلطان المملوكي في مصر, كما وصل كما وصل خطاب تهديد من هولاكو الى السلطان المملوكي قطز يطلب منه الإستسلام. فرد السلطان قطز بأن جهز جيشه وخرج به الى بلاد الشام, وكان المغول قد وصلواغزة, ولما وصل جيش المماليك غزة انسحب المغول منها ودخلها قطز ومنها اتجه الى طبرية. ودارت بينهم معركة عين جالوت, وهي من المعارك الفاصلة في تاريخ الانسان والعالم, وقد انتهت بانتصار المسلمين,وتوقف الزحف المغولي.</a:t>
            </a:r>
            <a:endParaRPr lang="ar-JO" dirty="0">
              <a:latin typeface="Andalus" pitchFamily="18" charset="-78"/>
              <a:cs typeface="Andalus" pitchFamily="18" charset="-78"/>
            </a:endParaRPr>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ndo-grfico-roxo-e-branco-delicado-62784894.jpg"/>
          <p:cNvPicPr>
            <a:picLocks noGrp="1" noChangeAspect="1"/>
          </p:cNvPicPr>
          <p:nvPr>
            <p:ph idx="1"/>
          </p:nvPr>
        </p:nvPicPr>
        <p:blipFill>
          <a:blip r:embed="rId2" cstate="print"/>
          <a:stretch>
            <a:fillRect/>
          </a:stretch>
        </p:blipFill>
        <p:spPr>
          <a:xfrm>
            <a:off x="0" y="0"/>
            <a:ext cx="9144000" cy="6858000"/>
          </a:xfrm>
        </p:spPr>
      </p:pic>
      <p:sp>
        <p:nvSpPr>
          <p:cNvPr id="6" name="Title 5"/>
          <p:cNvSpPr>
            <a:spLocks noGrp="1"/>
          </p:cNvSpPr>
          <p:nvPr>
            <p:ph type="title"/>
          </p:nvPr>
        </p:nvSpPr>
        <p:spPr>
          <a:xfrm>
            <a:off x="0" y="0"/>
            <a:ext cx="9144000" cy="5373216"/>
          </a:xfrm>
        </p:spPr>
        <p:txBody>
          <a:bodyPr>
            <a:normAutofit fontScale="90000"/>
          </a:bodyPr>
          <a:lstStyle/>
          <a:p>
            <a:pPr algn="r"/>
            <a:r>
              <a:rPr lang="ar-JO" dirty="0" smtClean="0">
                <a:ln>
                  <a:solidFill>
                    <a:srgbClr val="01FFE7"/>
                  </a:solidFill>
                </a:ln>
                <a:solidFill>
                  <a:srgbClr val="7030A0"/>
                </a:solidFill>
              </a:rPr>
              <a:t>وكان من نتائج معركة عين جالوت ما يلي:-</a:t>
            </a:r>
            <a:br>
              <a:rPr lang="ar-JO" dirty="0" smtClean="0">
                <a:ln>
                  <a:solidFill>
                    <a:srgbClr val="01FFE7"/>
                  </a:solidFill>
                </a:ln>
                <a:solidFill>
                  <a:srgbClr val="7030A0"/>
                </a:solidFill>
              </a:rPr>
            </a:br>
            <a:r>
              <a:rPr lang="ar-JO" dirty="0">
                <a:ln>
                  <a:solidFill>
                    <a:srgbClr val="01FFE7"/>
                  </a:solidFill>
                </a:ln>
                <a:solidFill>
                  <a:srgbClr val="7030A0"/>
                </a:solidFill>
              </a:rPr>
              <a:t/>
            </a:r>
            <a:br>
              <a:rPr lang="ar-JO" dirty="0">
                <a:ln>
                  <a:solidFill>
                    <a:srgbClr val="01FFE7"/>
                  </a:solidFill>
                </a:ln>
                <a:solidFill>
                  <a:srgbClr val="7030A0"/>
                </a:solidFill>
              </a:rPr>
            </a:br>
            <a:r>
              <a:rPr lang="ar-JO" dirty="0" smtClean="0">
                <a:ln>
                  <a:solidFill>
                    <a:srgbClr val="01FFE7"/>
                  </a:solidFill>
                </a:ln>
                <a:solidFill>
                  <a:srgbClr val="7030A0"/>
                </a:solidFill>
              </a:rPr>
              <a:t>1-</a:t>
            </a:r>
            <a:r>
              <a:rPr lang="ar-JO" dirty="0" smtClean="0">
                <a:latin typeface="Andalus" pitchFamily="18" charset="-78"/>
                <a:cs typeface="Andalus" pitchFamily="18" charset="-78"/>
              </a:rPr>
              <a:t>انتصار المسلمين وهزيمة المغول.</a:t>
            </a:r>
            <a:r>
              <a:rPr lang="ar-JO" dirty="0" smtClean="0">
                <a:ln>
                  <a:solidFill>
                    <a:srgbClr val="01FFE7"/>
                  </a:solidFill>
                </a:ln>
                <a:solidFill>
                  <a:srgbClr val="7030A0"/>
                </a:solidFill>
              </a:rPr>
              <a:t/>
            </a:r>
            <a:br>
              <a:rPr lang="ar-JO" dirty="0" smtClean="0">
                <a:ln>
                  <a:solidFill>
                    <a:srgbClr val="01FFE7"/>
                  </a:solidFill>
                </a:ln>
                <a:solidFill>
                  <a:srgbClr val="7030A0"/>
                </a:solidFill>
              </a:rPr>
            </a:br>
            <a:r>
              <a:rPr lang="ar-JO" dirty="0" smtClean="0">
                <a:ln>
                  <a:solidFill>
                    <a:srgbClr val="01FFE7"/>
                  </a:solidFill>
                </a:ln>
                <a:solidFill>
                  <a:srgbClr val="7030A0"/>
                </a:solidFill>
              </a:rPr>
              <a:t>2-</a:t>
            </a:r>
            <a:r>
              <a:rPr lang="ar-JO" dirty="0" smtClean="0">
                <a:latin typeface="Andalus" pitchFamily="18" charset="-78"/>
                <a:cs typeface="Andalus" pitchFamily="18" charset="-78"/>
              </a:rPr>
              <a:t>حماية بلاد الشام ومصر من أيدي المغول.</a:t>
            </a:r>
            <a:r>
              <a:rPr lang="ar-JO" dirty="0" smtClean="0">
                <a:ln>
                  <a:solidFill>
                    <a:srgbClr val="01FFE7"/>
                  </a:solidFill>
                </a:ln>
                <a:solidFill>
                  <a:srgbClr val="7030A0"/>
                </a:solidFill>
              </a:rPr>
              <a:t/>
            </a:r>
            <a:br>
              <a:rPr lang="ar-JO" dirty="0" smtClean="0">
                <a:ln>
                  <a:solidFill>
                    <a:srgbClr val="01FFE7"/>
                  </a:solidFill>
                </a:ln>
                <a:solidFill>
                  <a:srgbClr val="7030A0"/>
                </a:solidFill>
              </a:rPr>
            </a:br>
            <a:r>
              <a:rPr lang="ar-JO" dirty="0" smtClean="0">
                <a:ln>
                  <a:solidFill>
                    <a:srgbClr val="01FFE7"/>
                  </a:solidFill>
                </a:ln>
                <a:solidFill>
                  <a:srgbClr val="7030A0"/>
                </a:solidFill>
              </a:rPr>
              <a:t>3-</a:t>
            </a:r>
            <a:r>
              <a:rPr lang="ar-JO" dirty="0" smtClean="0">
                <a:latin typeface="Andalus" pitchFamily="18" charset="-78"/>
                <a:cs typeface="Andalus" pitchFamily="18" charset="-78"/>
              </a:rPr>
              <a:t>اعتناق المغول للدين الاسلامي لاحقاً, ونشأوا دولاً تركت عدداً من المنجزات الحضارية في الغراق وبلاد فارس وجنوب روسيا والهند وأسسوا حضارة مزدهرة في شبه القارة الهندية.</a:t>
            </a:r>
            <a:endParaRPr lang="ar-JO" dirty="0">
              <a:ln>
                <a:solidFill>
                  <a:srgbClr val="01FFE7"/>
                </a:solidFill>
              </a:ln>
              <a:solidFill>
                <a:srgbClr val="7030A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184</Words>
  <Application>Microsoft Office PowerPoint</Application>
  <PresentationFormat>On-screen Show (4:3)</PresentationFormat>
  <Paragraphs>16</Paragraphs>
  <Slides>14</Slides>
  <Notes>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الغزو المغولي</vt:lpstr>
      <vt:lpstr>أولا:أصل المغول.  المغول(التّتار) قبائل رعوية ذات طابع قبلي كانت تعيش في آسيا الوسطى ونظامهم قائم على طاعة رؤَسائهم, يعبدون الكواكب, ويميلون الى الحروب والسلب والنهب.     </vt:lpstr>
      <vt:lpstr>ثانيا:التوزع المغولي.  استقرت قبائل المغول في آسيا الوسطى شمال الصين ومنغوليا وبدأ تاريخ هم الفعلي بظهــور قائدهم المشهور جنكيز خان-ولمعرفة موقع دولة المغول تأمل الخريطة المجاورة...      تمكنت هذه القبائل من تأسيس امبراطورية في الأجزاء الشمالية من الصين, وفي أوساط آسيا ولرغبتهم في توسيع أنظارهم غرباً نحو الدول العباسية, وقد ساعدهم على ذلك حالة الضعف التي كانت تعيشها الدولة العباسية, وقد ساعدهم على ذلك حالة الضعف التي كانت تعيشها الدولة العباسية وانقسامها الى دويلات اسلامية في المشرق الاسلامي وفي مقدمتها الدولة الخوارزمية خلال القرن(السابع الهجري/الثالث عشر الميلادي).وتمكن القائد المغولي هولاكو من السيطرة على بلاد فارس, وكانت الفرصة مناسبة له لإخضاع الدولة العباسية واحتلال بغداد.</vt:lpstr>
      <vt:lpstr>Slide 4</vt:lpstr>
      <vt:lpstr>ثالثاً:سقوط بغداد(656هـ/1258م).  بعد أن سيطر هولاكو على بلاد فارس, جرت جرت بينه وبين الخليفة العباسي المستعصم بالله عدة مراسلات لم تسفر عن نتيجة حاسمة. فأرسل هولاكو جزءاًمن جيشه لمحاصرة مدينة بغداد, وكانت الحملة بقيادة أحد قادته ويدعى بيغو الذي سار بنفسه على رأس قوة كبيرة لمحاصرة بغداد من جهة الشرق؛ فتمكن الجيش المغولي من عبور نهر دجلة ومهاجمة بغداد من جهة الغرب فحلت الهزيمة بالجيش العباسي في العاشر من محرم سنة(656هــ/1258م), وتمكن هولاكو من دخول بغداد من جهة الشرق ورفعت رايات المغول على أسوارها, وقتلوا الخليفة العباسي المستعصم بالله, آخر الخلفاء العباسيين لتنتهي بذلك الخلافة العباسية في بغداد الى أن قام السلطان المملوكي الظاهر بيبرس بإحيائها مجدداً بالقاهرة.   </vt:lpstr>
      <vt:lpstr>رابعاً:سقوط بلاد الشام بيد المغول.  بعد ان احتل هولاكو بغداد توجه نحو بلاد الشام التي كانت تحت حكم السلاطين الأيوبين, الذين فشلو في تأليف جبهة موحدة للتصدي للمغول بسبب انقسامهم وتنافسهم على الحكم. وبعد أن سيطر المغول على عدة مدن, توجهوا الى حلب التي حاصروها مدة شهر, فتمكنوا من احتلالها سنة(658هــــ/1260م), ثم اتجه هولاكو بجيشه الى حمص التي استسلمت ومنها اكمل طريقه الى دمشق.  أخذت دمشق بالإستعداد بقيادة الملك الناصر الأيوبي لمواجهة الغزو المغولي, فالتفَّ حوله عدد كبير من المدافعين, وما ان اقترب هولاكو من دمشق حتى لجأ المدافعون الى قلعة دمشق, فدخل هولاكو مدينة دمشق فعاثو فيها فساداً وقتلاً وتخريباً مثلما فعلو في مدينةحلب.  إنظر الى صورة التالية:-</vt:lpstr>
      <vt:lpstr>Slide 7</vt:lpstr>
      <vt:lpstr>كان اجتياح المغول للمدن الشامية الواحدة تلوَ الأخرى قد وصل الى السلطان المملوكي في مصر, كما وصل كما وصل خطاب تهديد من هولاكو الى السلطان المملوكي قطز يطلب منه الإستسلام. فرد السلطان قطز بأن جهز جيشه وخرج به الى بلاد الشام, وكان المغول قد وصلواغزة, ولما وصل جيش المماليك غزة انسحب المغول منها ودخلها قطز ومنها اتجه الى طبرية. ودارت بينهم معركة عين جالوت, وهي من المعارك الفاصلة في تاريخ الانسان والعالم, وقد انتهت بانتصار المسلمين,وتوقف الزحف المغولي.</vt:lpstr>
      <vt:lpstr>وكان من نتائج معركة عين جالوت ما يلي:-  1-انتصار المسلمين وهزيمة المغول. 2-حماية بلاد الشام ومصر من أيدي المغول. 3-اعتناق المغول للدين الاسلامي لاحقاً, ونشأوا دولاً تركت عدداً من المنجزات الحضارية في الغراق وبلاد فارس وجنوب روسيا والهند وأسسوا حضارة مزدهرة في شبه القارة الهندية.</vt:lpstr>
      <vt:lpstr>Slide 10</vt:lpstr>
      <vt:lpstr>اتسم حكام الامبراطورية المغولية بالهند بالتسامح والعدل بين الرعية,وأدى ذلك الى اقتراب الناس منهم, ومصاهرتهم, والى انتشار الإسلام في ربوع دولتهم,وقد تجلى هذا التسامح في ابها صورة في عهد السلطان جلالة الدين أكبر, الذي نادى بأن تكون الهند لأهلها من المسلمين والهندوس. ولعل العمارة كانت من ابرز مظاهر الحضارة في الامبراطورية المغولية في الهند, اذ اهتموا بها اهتماما بالغاً, وعمدوا الى تعمير المدن, وأصبح لهم طرازهم المعماري المميز الذي كان مزيجاً من فنون المسلمين والهندوس, ويعد تاج محل من روائع الفن المعماري,ومن عجائب الدنيا التي أقامها المغول قي الهند. (صورة لتاج محل في الهند).</vt:lpstr>
      <vt:lpstr>Slide 12</vt:lpstr>
      <vt:lpstr>والآن قبل ان ننتهي سوف أخبركم عن ديانات المغول :- لم يؤمن المغول بديانة واحدة,فأثناء حكم جنكيز خان توزع الشعب المغولي على عدة ديانات, ومنها :الاسلام, والمسيحية, والبوذية, وغيرها, وعمل جنكيز خان على اصدار قانون للحرية الدينية, حيث يحقق لكل شخص اختيار الديانة التي تناسبه, لذلك اتسم عصره بالتسامح الديني بين مكونات الشعب المغولي. </vt:lpstr>
      <vt:lpstr>عمل الطالبات: وئام العصايرة وبتول الوحوش.</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الغزو المغولي</dc:title>
  <dc:creator>waleed</dc:creator>
  <cp:lastModifiedBy>waleed</cp:lastModifiedBy>
  <cp:revision>1</cp:revision>
  <dcterms:created xsi:type="dcterms:W3CDTF">2017-03-12T15:52:48Z</dcterms:created>
  <dcterms:modified xsi:type="dcterms:W3CDTF">2017-03-12T21:41:40Z</dcterms:modified>
</cp:coreProperties>
</file>