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NOVO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6600CC"/>
    <a:srgbClr val="CC0099"/>
    <a:srgbClr val="008080"/>
    <a:srgbClr val="00FF00"/>
    <a:srgbClr val="CC9900"/>
    <a:srgbClr val="FF6600"/>
    <a:srgbClr val="FF0000"/>
    <a:srgbClr val="2F1444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0000" autoAdjust="0"/>
    <p:restoredTop sz="94660"/>
  </p:normalViewPr>
  <p:slideViewPr>
    <p:cSldViewPr>
      <p:cViewPr varScale="1">
        <p:scale>
          <a:sx n="68" d="100"/>
          <a:sy n="68" d="100"/>
        </p:scale>
        <p:origin x="-121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1572C12-DFE0-4653-AB71-37E02D62D19C}" type="datetimeFigureOut">
              <a:rPr lang="ar-JO" smtClean="0"/>
              <a:pPr/>
              <a:t>27/05/1438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1E7C541-970C-45F3-B7F0-F7201521831F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7C541-970C-45F3-B7F0-F7201521831F}" type="slidenum">
              <a:rPr lang="ar-JO" smtClean="0"/>
              <a:pPr/>
              <a:t>2</a:t>
            </a:fld>
            <a:endParaRPr lang="ar-J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607A-16C9-4101-A5D2-76DE739098DD}" type="datetimeFigureOut">
              <a:rPr lang="ar-JO" smtClean="0"/>
              <a:pPr/>
              <a:t>27/05/1438</a:t>
            </a:fld>
            <a:endParaRPr lang="ar-J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44D5-B24B-4423-93CC-249652F421C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607A-16C9-4101-A5D2-76DE739098DD}" type="datetimeFigureOut">
              <a:rPr lang="ar-JO" smtClean="0"/>
              <a:pPr/>
              <a:t>27/05/1438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44D5-B24B-4423-93CC-249652F421C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607A-16C9-4101-A5D2-76DE739098DD}" type="datetimeFigureOut">
              <a:rPr lang="ar-JO" smtClean="0"/>
              <a:pPr/>
              <a:t>27/05/1438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44D5-B24B-4423-93CC-249652F421C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607A-16C9-4101-A5D2-76DE739098DD}" type="datetimeFigureOut">
              <a:rPr lang="ar-JO" smtClean="0"/>
              <a:pPr/>
              <a:t>27/05/1438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44D5-B24B-4423-93CC-249652F421C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607A-16C9-4101-A5D2-76DE739098DD}" type="datetimeFigureOut">
              <a:rPr lang="ar-JO" smtClean="0"/>
              <a:pPr/>
              <a:t>27/05/1438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44D5-B24B-4423-93CC-249652F421C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607A-16C9-4101-A5D2-76DE739098DD}" type="datetimeFigureOut">
              <a:rPr lang="ar-JO" smtClean="0"/>
              <a:pPr/>
              <a:t>27/05/1438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44D5-B24B-4423-93CC-249652F421C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607A-16C9-4101-A5D2-76DE739098DD}" type="datetimeFigureOut">
              <a:rPr lang="ar-JO" smtClean="0"/>
              <a:pPr/>
              <a:t>27/05/1438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44D5-B24B-4423-93CC-249652F421C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607A-16C9-4101-A5D2-76DE739098DD}" type="datetimeFigureOut">
              <a:rPr lang="ar-JO" smtClean="0"/>
              <a:pPr/>
              <a:t>27/05/1438</a:t>
            </a:fld>
            <a:endParaRPr lang="ar-JO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F744D5-B24B-4423-93CC-249652F421CA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607A-16C9-4101-A5D2-76DE739098DD}" type="datetimeFigureOut">
              <a:rPr lang="ar-JO" smtClean="0"/>
              <a:pPr/>
              <a:t>27/05/1438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44D5-B24B-4423-93CC-249652F421C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607A-16C9-4101-A5D2-76DE739098DD}" type="datetimeFigureOut">
              <a:rPr lang="ar-JO" smtClean="0"/>
              <a:pPr/>
              <a:t>27/05/1438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6F744D5-B24B-4423-93CC-249652F421C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E81607A-16C9-4101-A5D2-76DE739098DD}" type="datetimeFigureOut">
              <a:rPr lang="ar-JO" smtClean="0"/>
              <a:pPr/>
              <a:t>27/05/1438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44D5-B24B-4423-93CC-249652F421C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E81607A-16C9-4101-A5D2-76DE739098DD}" type="datetimeFigureOut">
              <a:rPr lang="ar-JO" smtClean="0"/>
              <a:pPr/>
              <a:t>27/05/1438</a:t>
            </a:fld>
            <a:endParaRPr lang="ar-JO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6F744D5-B24B-4423-93CC-249652F421CA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00792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JO" sz="13100" dirty="0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اهلاً بكم في التربية الوطنية  </a:t>
            </a:r>
            <a:r>
              <a:rPr lang="ar-JO" sz="131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ar-JO" sz="131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ar-JO" sz="131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ar-JO" sz="131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ar-JO" sz="131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ar-JO" sz="131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ar-JO" sz="131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ar-JO" sz="131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ar-JO" sz="131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ar-JO" sz="131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ar-JO" sz="131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endParaRPr lang="ar-JO" sz="1310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214414" y="-1"/>
            <a:ext cx="6480048" cy="45719"/>
          </a:xfrm>
        </p:spPr>
        <p:txBody>
          <a:bodyPr>
            <a:normAutofit fontScale="25000" lnSpcReduction="20000"/>
          </a:bodyPr>
          <a:lstStyle/>
          <a:p>
            <a:endParaRPr lang="ar-JO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6143644"/>
            <a:ext cx="900115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3600" dirty="0" smtClean="0">
                <a:solidFill>
                  <a:srgbClr val="663300"/>
                </a:solidFill>
              </a:rPr>
              <a:t>عمل الطالبة </a:t>
            </a:r>
            <a:r>
              <a:rPr lang="ar-JO" sz="3600" dirty="0" smtClean="0">
                <a:solidFill>
                  <a:srgbClr val="663300"/>
                </a:solidFill>
              </a:rPr>
              <a:t>:</a:t>
            </a:r>
            <a:r>
              <a:rPr lang="ar-JO" sz="3600" dirty="0" smtClean="0">
                <a:solidFill>
                  <a:srgbClr val="663300"/>
                </a:solidFill>
              </a:rPr>
              <a:t>سلمى</a:t>
            </a:r>
            <a:r>
              <a:rPr lang="ar-JO" sz="3600" dirty="0" smtClean="0">
                <a:solidFill>
                  <a:srgbClr val="663300"/>
                </a:solidFill>
              </a:rPr>
              <a:t> </a:t>
            </a:r>
            <a:r>
              <a:rPr lang="ar-JO" sz="3600" dirty="0" smtClean="0">
                <a:solidFill>
                  <a:srgbClr val="663300"/>
                </a:solidFill>
              </a:rPr>
              <a:t>جبران </a:t>
            </a:r>
            <a:endParaRPr lang="ar-JO" sz="3600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714488"/>
          </a:xfrm>
        </p:spPr>
        <p:txBody>
          <a:bodyPr>
            <a:prstTxWarp prst="textDeflateBottom">
              <a:avLst/>
            </a:prstTxWarp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JO" sz="10000" dirty="0" smtClean="0">
                <a:ln w="0"/>
                <a:solidFill>
                  <a:srgbClr val="000099"/>
                </a:solidFill>
                <a:effectLst>
                  <a:reflection blurRad="12700" stA="50000" endPos="50000" dist="5000" dir="5400000" sy="-100000" rotWithShape="0"/>
                </a:effectLst>
              </a:rPr>
              <a:t>الدولة ومكوناتها </a:t>
            </a:r>
            <a:endParaRPr lang="ar-JO" sz="10000" dirty="0">
              <a:ln w="0"/>
              <a:solidFill>
                <a:srgbClr val="000099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0800000">
            <a:off x="-214346" y="-428652"/>
            <a:ext cx="9144000" cy="45719"/>
          </a:xfrm>
        </p:spPr>
        <p:txBody>
          <a:bodyPr>
            <a:normAutofit fontScale="25000" lnSpcReduction="20000"/>
          </a:bodyPr>
          <a:lstStyle/>
          <a:p>
            <a:r>
              <a:rPr lang="ar-JO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928802"/>
            <a:ext cx="9144000" cy="47089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6000" dirty="0" smtClean="0">
                <a:solidFill>
                  <a:srgbClr val="2F1444"/>
                </a:solidFill>
              </a:rPr>
              <a:t>يتكون العالم من قارات وتتكون القارات من</a:t>
            </a:r>
            <a:r>
              <a:rPr lang="ar-JO" sz="6000" dirty="0" smtClean="0">
                <a:solidFill>
                  <a:srgbClr val="FFFF00"/>
                </a:solidFill>
              </a:rPr>
              <a:t> دول </a:t>
            </a:r>
            <a:r>
              <a:rPr lang="ar-JO" sz="6000" dirty="0" smtClean="0">
                <a:solidFill>
                  <a:srgbClr val="2F1444"/>
                </a:solidFill>
              </a:rPr>
              <a:t>ولكل</a:t>
            </a:r>
            <a:r>
              <a:rPr lang="ar-JO" sz="6000" dirty="0">
                <a:solidFill>
                  <a:srgbClr val="FFFF00"/>
                </a:solidFill>
              </a:rPr>
              <a:t> </a:t>
            </a:r>
            <a:r>
              <a:rPr lang="ar-JO" sz="6000" dirty="0" smtClean="0">
                <a:solidFill>
                  <a:srgbClr val="FFFF00"/>
                </a:solidFill>
              </a:rPr>
              <a:t>دولة مكوناتها </a:t>
            </a:r>
            <a:r>
              <a:rPr lang="ar-JO" sz="6000" dirty="0" smtClean="0">
                <a:solidFill>
                  <a:srgbClr val="2F1444"/>
                </a:solidFill>
              </a:rPr>
              <a:t>فهيا نتعرف على مكونات دولتنا </a:t>
            </a:r>
            <a:r>
              <a:rPr lang="ar-JO" sz="6000" dirty="0" smtClean="0">
                <a:solidFill>
                  <a:srgbClr val="FFFF00"/>
                </a:solidFill>
              </a:rPr>
              <a:t>المملكة الأُردنية الهاشمية </a:t>
            </a:r>
            <a:r>
              <a:rPr lang="ar-JO" sz="6000" dirty="0" smtClean="0">
                <a:solidFill>
                  <a:srgbClr val="2F1444"/>
                </a:solidFill>
              </a:rPr>
              <a:t> </a:t>
            </a:r>
            <a:endParaRPr lang="ar-JO" sz="6000" dirty="0">
              <a:solidFill>
                <a:srgbClr val="2F1444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417638"/>
          </a:xfrm>
        </p:spPr>
        <p:txBody>
          <a:bodyPr>
            <a:prstTxWarp prst="textCurveUp">
              <a:avLst/>
            </a:prstTxWarp>
            <a:noAutofit/>
          </a:bodyPr>
          <a:lstStyle/>
          <a:p>
            <a:pPr algn="ctr"/>
            <a:r>
              <a:rPr lang="ar-JO" sz="11500" dirty="0" smtClean="0">
                <a:solidFill>
                  <a:srgbClr val="FF0000"/>
                </a:solidFill>
              </a:rPr>
              <a:t>مكونات الدولة </a:t>
            </a:r>
            <a:endParaRPr lang="ar-JO" sz="115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JO" sz="8800" dirty="0" smtClean="0">
                <a:solidFill>
                  <a:srgbClr val="C00000"/>
                </a:solidFill>
              </a:rPr>
              <a:t> </a:t>
            </a:r>
            <a:endParaRPr lang="ar-JO" sz="8800" dirty="0">
              <a:solidFill>
                <a:srgbClr val="C00000"/>
              </a:solidFill>
            </a:endParaRPr>
          </a:p>
        </p:txBody>
      </p:sp>
      <p:sp>
        <p:nvSpPr>
          <p:cNvPr id="4" name="Cloud 3"/>
          <p:cNvSpPr/>
          <p:nvPr/>
        </p:nvSpPr>
        <p:spPr>
          <a:xfrm>
            <a:off x="2843808" y="3068960"/>
            <a:ext cx="3357586" cy="2357454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 dirty="0">
              <a:solidFill>
                <a:srgbClr val="92D05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429388" y="5072074"/>
            <a:ext cx="571504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Heart 11"/>
          <p:cNvSpPr/>
          <p:nvPr/>
        </p:nvSpPr>
        <p:spPr>
          <a:xfrm>
            <a:off x="3779912" y="1700808"/>
            <a:ext cx="1571636" cy="1500198"/>
          </a:xfrm>
          <a:prstGeom prst="hear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3" name="Heart 12"/>
          <p:cNvSpPr/>
          <p:nvPr/>
        </p:nvSpPr>
        <p:spPr>
          <a:xfrm rot="7809488">
            <a:off x="5494940" y="4550519"/>
            <a:ext cx="1765954" cy="1539810"/>
          </a:xfrm>
          <a:prstGeom prst="hear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4" name="Heart 13"/>
          <p:cNvSpPr/>
          <p:nvPr/>
        </p:nvSpPr>
        <p:spPr>
          <a:xfrm rot="14021867">
            <a:off x="1787879" y="4778750"/>
            <a:ext cx="1785950" cy="1500198"/>
          </a:xfrm>
          <a:prstGeom prst="hear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5" name="TextBox 14"/>
          <p:cNvSpPr txBox="1"/>
          <p:nvPr/>
        </p:nvSpPr>
        <p:spPr>
          <a:xfrm>
            <a:off x="2915816" y="3429000"/>
            <a:ext cx="3312368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JO" sz="5400" dirty="0" smtClean="0">
                <a:solidFill>
                  <a:srgbClr val="C00000"/>
                </a:solidFill>
              </a:rPr>
              <a:t>مكونات الدولة </a:t>
            </a:r>
            <a:endParaRPr lang="ar-JO" sz="54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23928" y="1988840"/>
            <a:ext cx="129614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3600" dirty="0" smtClean="0">
                <a:solidFill>
                  <a:srgbClr val="C00000"/>
                </a:solidFill>
              </a:rPr>
              <a:t>الأر</a:t>
            </a:r>
            <a:r>
              <a:rPr lang="ar-JO" sz="3200" dirty="0" smtClean="0">
                <a:solidFill>
                  <a:srgbClr val="C00000"/>
                </a:solidFill>
              </a:rPr>
              <a:t>ض</a:t>
            </a:r>
            <a:endParaRPr lang="ar-JO" sz="36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7298111">
            <a:off x="5738534" y="5146696"/>
            <a:ext cx="158030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3200" dirty="0" smtClean="0">
                <a:solidFill>
                  <a:srgbClr val="C00000"/>
                </a:solidFill>
              </a:rPr>
              <a:t>السلطة</a:t>
            </a:r>
            <a:endParaRPr lang="ar-JO" sz="32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3791357">
            <a:off x="1792703" y="5338674"/>
            <a:ext cx="150019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3200" dirty="0" smtClean="0">
                <a:solidFill>
                  <a:srgbClr val="C00000"/>
                </a:solidFill>
              </a:rPr>
              <a:t>الشعب </a:t>
            </a:r>
            <a:endParaRPr lang="ar-JO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14" y="0"/>
            <a:ext cx="6480048" cy="2301240"/>
          </a:xfrm>
        </p:spPr>
        <p:txBody>
          <a:bodyPr>
            <a:normAutofit/>
            <a:scene3d>
              <a:camera prst="perspectiveContrastingLeftFacing"/>
              <a:lightRig rig="threePt" dir="t"/>
            </a:scene3d>
          </a:bodyPr>
          <a:lstStyle/>
          <a:p>
            <a:r>
              <a:rPr lang="ar-JO" sz="138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الأرض</a:t>
            </a:r>
            <a:r>
              <a:rPr lang="ar-JO" sz="13800" dirty="0" smtClean="0">
                <a:solidFill>
                  <a:srgbClr val="FF6600"/>
                </a:solidFill>
              </a:rPr>
              <a:t> </a:t>
            </a:r>
            <a:endParaRPr lang="ar-JO" sz="13800" dirty="0">
              <a:solidFill>
                <a:srgbClr val="FF66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-2714676" y="7286651"/>
            <a:ext cx="1928826" cy="45719"/>
          </a:xfrm>
        </p:spPr>
        <p:txBody>
          <a:bodyPr>
            <a:normAutofit fontScale="25000" lnSpcReduction="20000"/>
          </a:bodyPr>
          <a:lstStyle/>
          <a:p>
            <a:endParaRPr lang="ar-JO" dirty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500306"/>
            <a:ext cx="9144000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5400" dirty="0" smtClean="0">
                <a:solidFill>
                  <a:srgbClr val="CC9900"/>
                </a:solidFill>
              </a:rPr>
              <a:t>تقوم الدولة على </a:t>
            </a:r>
            <a:r>
              <a:rPr lang="ar-JO" sz="5400" dirty="0" smtClean="0">
                <a:solidFill>
                  <a:srgbClr val="CC9900"/>
                </a:solidFill>
              </a:rPr>
              <a:t>أرض </a:t>
            </a:r>
            <a:r>
              <a:rPr lang="ar-JO" sz="5400" dirty="0" smtClean="0">
                <a:solidFill>
                  <a:srgbClr val="CC9900"/>
                </a:solidFill>
              </a:rPr>
              <a:t>يعيش عليها السكان ,ولها حدود تفصل بينها وبين الدول المجاورة لها </a:t>
            </a:r>
            <a:endParaRPr lang="ar-JO" sz="5400" dirty="0">
              <a:solidFill>
                <a:srgbClr val="CC9900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85723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ar-JO" sz="13800" dirty="0" smtClean="0">
                <a:solidFill>
                  <a:srgbClr val="00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الشعب</a:t>
            </a:r>
            <a:r>
              <a:rPr lang="ar-JO" sz="13800" dirty="0" smtClean="0">
                <a:solidFill>
                  <a:srgbClr val="00FF00"/>
                </a:solidFill>
              </a:rPr>
              <a:t> </a:t>
            </a:r>
            <a:endParaRPr lang="ar-JO" sz="13800" dirty="0">
              <a:solidFill>
                <a:srgbClr val="00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9358346" y="7072338"/>
            <a:ext cx="3067048" cy="45719"/>
          </a:xfrm>
        </p:spPr>
        <p:txBody>
          <a:bodyPr>
            <a:normAutofit fontScale="25000" lnSpcReduction="20000"/>
          </a:bodyPr>
          <a:lstStyle/>
          <a:p>
            <a:endParaRPr lang="ar-JO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571744"/>
            <a:ext cx="9144000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5400" dirty="0" smtClean="0">
                <a:solidFill>
                  <a:srgbClr val="008080"/>
                </a:solidFill>
              </a:rPr>
              <a:t>يخضع أفراد الشعب جميعاً لقوانين الدولة التي يقيمون على </a:t>
            </a:r>
            <a:r>
              <a:rPr lang="ar-JO" sz="5400" dirty="0" smtClean="0">
                <a:solidFill>
                  <a:srgbClr val="008080"/>
                </a:solidFill>
              </a:rPr>
              <a:t>أرضها,وتجمعهم </a:t>
            </a:r>
            <a:r>
              <a:rPr lang="ar-JO" sz="5400" dirty="0" smtClean="0">
                <a:solidFill>
                  <a:srgbClr val="008080"/>
                </a:solidFill>
              </a:rPr>
              <a:t>عاداتٌ وتقاليد مشتركة  </a:t>
            </a:r>
            <a:endParaRPr lang="ar-JO" sz="5400" dirty="0">
              <a:solidFill>
                <a:srgbClr val="008080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7467600" cy="1143000"/>
          </a:xfrm>
        </p:spPr>
        <p:txBody>
          <a:bodyPr>
            <a:prstTxWarp prst="textDoubleWave1">
              <a:avLst/>
            </a:prstTxWarp>
            <a:noAutofit/>
          </a:bodyPr>
          <a:lstStyle/>
          <a:p>
            <a:pPr algn="r"/>
            <a:r>
              <a:rPr lang="ar-JO" sz="13800" dirty="0" smtClean="0">
                <a:solidFill>
                  <a:srgbClr val="CC0099"/>
                </a:solidFill>
              </a:rPr>
              <a:t>السلطة</a:t>
            </a:r>
            <a:endParaRPr lang="ar-JO" sz="13800" dirty="0">
              <a:solidFill>
                <a:srgbClr val="CC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-1571668" y="6357958"/>
            <a:ext cx="642942" cy="45719"/>
          </a:xfrm>
        </p:spPr>
        <p:txBody>
          <a:bodyPr>
            <a:normAutofit fontScale="25000" lnSpcReduction="20000"/>
          </a:bodyPr>
          <a:lstStyle/>
          <a:p>
            <a:endParaRPr lang="ar-JO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285992"/>
            <a:ext cx="9144000" cy="42473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5400" dirty="0" smtClean="0">
                <a:solidFill>
                  <a:srgbClr val="6600CC"/>
                </a:solidFill>
              </a:rPr>
              <a:t>هي الجهة التي تتولى تسيير شؤون المواطنين , وتعمل على رعاية مصالحهم,وتوفير الخدمات اللازمة لهم,وتضع القوانين التي يلتزم بها مواطنو الدولة كافة.  </a:t>
            </a:r>
            <a:endParaRPr lang="ar-JO" sz="5400" dirty="0">
              <a:solidFill>
                <a:srgbClr val="6600CC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algn="ctr"/>
            <a:r>
              <a:rPr lang="ar-JO" sz="28700" dirty="0" smtClean="0">
                <a:solidFill>
                  <a:schemeClr val="accent1">
                    <a:lumMod val="50000"/>
                  </a:schemeClr>
                </a:solidFill>
              </a:rPr>
              <a:t>إ</a:t>
            </a:r>
            <a:r>
              <a:rPr lang="ar-JO" sz="28700" smtClean="0">
                <a:solidFill>
                  <a:schemeClr val="accent1">
                    <a:lumMod val="50000"/>
                  </a:schemeClr>
                </a:solidFill>
              </a:rPr>
              <a:t>لى  </a:t>
            </a:r>
            <a:r>
              <a:rPr lang="ar-JO" sz="28700" dirty="0" smtClean="0">
                <a:solidFill>
                  <a:schemeClr val="accent1">
                    <a:lumMod val="50000"/>
                  </a:schemeClr>
                </a:solidFill>
              </a:rPr>
              <a:t>اللقاء</a:t>
            </a:r>
            <a:endParaRPr lang="ar-JO" sz="287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2071670" y="7072338"/>
            <a:ext cx="7467600" cy="45719"/>
          </a:xfrm>
        </p:spPr>
        <p:txBody>
          <a:bodyPr>
            <a:normAutofit fontScale="25000" lnSpcReduction="20000"/>
          </a:bodyPr>
          <a:lstStyle/>
          <a:p>
            <a:endParaRPr lang="ar-J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212</TotalTime>
  <Words>98</Words>
  <Application>Microsoft Office PowerPoint</Application>
  <PresentationFormat>On-screen Show (4:3)</PresentationFormat>
  <Paragraphs>263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اهلاً بكم في التربية الوطنية        </vt:lpstr>
      <vt:lpstr>الدولة ومكوناتها </vt:lpstr>
      <vt:lpstr>مكونات الدولة </vt:lpstr>
      <vt:lpstr>الأرض </vt:lpstr>
      <vt:lpstr>الشعب </vt:lpstr>
      <vt:lpstr>السلطة</vt:lpstr>
      <vt:lpstr>إلى  اللقاء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اهلاًبكم في مادتكم الم</dc:title>
  <dc:creator>LENOVO</dc:creator>
  <cp:lastModifiedBy>Teachers</cp:lastModifiedBy>
  <cp:revision>20</cp:revision>
  <dcterms:created xsi:type="dcterms:W3CDTF">2016-05-15T13:30:44Z</dcterms:created>
  <dcterms:modified xsi:type="dcterms:W3CDTF">2017-02-23T17:57:59Z</dcterms:modified>
</cp:coreProperties>
</file>