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3" r:id="rId2"/>
    <p:sldId id="257" r:id="rId3"/>
    <p:sldId id="256" r:id="rId4"/>
    <p:sldId id="258" r:id="rId5"/>
    <p:sldId id="260" r:id="rId6"/>
    <p:sldId id="261" r:id="rId7"/>
    <p:sldId id="262" r:id="rId8"/>
    <p:sldId id="259" r:id="rId9"/>
    <p:sldId id="264" r:id="rId10"/>
    <p:sldId id="265" r:id="rId11"/>
    <p:sldId id="266" r:id="rId12"/>
    <p:sldId id="267" r:id="rId13"/>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548CEAEF-4C87-49A6-B2A0-039B61AD65D7}" type="datetimeFigureOut">
              <a:rPr lang="ar-JO" smtClean="0"/>
              <a:pPr/>
              <a:t>26/05/1438</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D5F99404-2DBD-4FE7-8490-76C88F728068}"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548CEAEF-4C87-49A6-B2A0-039B61AD65D7}" type="datetimeFigureOut">
              <a:rPr lang="ar-JO" smtClean="0"/>
              <a:pPr/>
              <a:t>26/05/1438</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D5F99404-2DBD-4FE7-8490-76C88F728068}"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548CEAEF-4C87-49A6-B2A0-039B61AD65D7}" type="datetimeFigureOut">
              <a:rPr lang="ar-JO" smtClean="0"/>
              <a:pPr/>
              <a:t>26/05/1438</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D5F99404-2DBD-4FE7-8490-76C88F728068}"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548CEAEF-4C87-49A6-B2A0-039B61AD65D7}" type="datetimeFigureOut">
              <a:rPr lang="ar-JO" smtClean="0"/>
              <a:pPr/>
              <a:t>26/05/1438</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D5F99404-2DBD-4FE7-8490-76C88F728068}"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8CEAEF-4C87-49A6-B2A0-039B61AD65D7}" type="datetimeFigureOut">
              <a:rPr lang="ar-JO" smtClean="0"/>
              <a:pPr/>
              <a:t>26/05/1438</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D5F99404-2DBD-4FE7-8490-76C88F728068}"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548CEAEF-4C87-49A6-B2A0-039B61AD65D7}" type="datetimeFigureOut">
              <a:rPr lang="ar-JO" smtClean="0"/>
              <a:pPr/>
              <a:t>26/05/1438</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D5F99404-2DBD-4FE7-8490-76C88F728068}"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548CEAEF-4C87-49A6-B2A0-039B61AD65D7}" type="datetimeFigureOut">
              <a:rPr lang="ar-JO" smtClean="0"/>
              <a:pPr/>
              <a:t>26/05/1438</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D5F99404-2DBD-4FE7-8490-76C88F728068}"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548CEAEF-4C87-49A6-B2A0-039B61AD65D7}" type="datetimeFigureOut">
              <a:rPr lang="ar-JO" smtClean="0"/>
              <a:pPr/>
              <a:t>26/05/1438</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D5F99404-2DBD-4FE7-8490-76C88F728068}"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CEAEF-4C87-49A6-B2A0-039B61AD65D7}" type="datetimeFigureOut">
              <a:rPr lang="ar-JO" smtClean="0"/>
              <a:pPr/>
              <a:t>26/05/1438</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D5F99404-2DBD-4FE7-8490-76C88F728068}"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8CEAEF-4C87-49A6-B2A0-039B61AD65D7}" type="datetimeFigureOut">
              <a:rPr lang="ar-JO" smtClean="0"/>
              <a:pPr/>
              <a:t>26/05/1438</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D5F99404-2DBD-4FE7-8490-76C88F728068}"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8CEAEF-4C87-49A6-B2A0-039B61AD65D7}" type="datetimeFigureOut">
              <a:rPr lang="ar-JO" smtClean="0"/>
              <a:pPr/>
              <a:t>26/05/1438</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D5F99404-2DBD-4FE7-8490-76C88F728068}"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48CEAEF-4C87-49A6-B2A0-039B61AD65D7}" type="datetimeFigureOut">
              <a:rPr lang="ar-JO" smtClean="0"/>
              <a:pPr/>
              <a:t>26/05/1438</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5F99404-2DBD-4FE7-8490-76C88F728068}"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google.jo/url?q=http://hassan22.7olm.org/t320-topic&amp;sa=U&amp;ved=0ahUKEwiU8sungYzLAhUiJJoKHSfFDd0QwW4IJTAI&amp;usg=AFQjCNHy5xx8z9G0FsOBRwCQAeG35H9FnQ"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jo/url?q=http://thakafawbouhouth.blogspot.com/2014/12/blog-post.html&amp;sa=U&amp;ved=0ahUKEwjh3vnf-IvLAhVoIpoKHYwcA10QwW4IJTAE&amp;usg=AFQjCNExSoh2J1B7qyPOVfeqCLSxqvqckg"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ctrTitle"/>
          </p:nvPr>
        </p:nvSpPr>
        <p:spPr>
          <a:xfrm>
            <a:off x="685800" y="1142985"/>
            <a:ext cx="7772400" cy="1714511"/>
          </a:xfrm>
        </p:spPr>
        <p:txBody>
          <a:bodyPr/>
          <a:lstStyle/>
          <a:p>
            <a:r>
              <a:rPr lang="ar-JO" b="1" dirty="0" smtClean="0"/>
              <a:t>مظاهر عناية الإسلام بالبيئة </a:t>
            </a:r>
            <a:endParaRPr lang="ar-JO" b="1" dirty="0"/>
          </a:p>
        </p:txBody>
      </p:sp>
      <p:sp>
        <p:nvSpPr>
          <p:cNvPr id="16" name="Subtitle 15"/>
          <p:cNvSpPr>
            <a:spLocks noGrp="1"/>
          </p:cNvSpPr>
          <p:nvPr>
            <p:ph type="subTitle" idx="1"/>
          </p:nvPr>
        </p:nvSpPr>
        <p:spPr>
          <a:xfrm>
            <a:off x="1371600" y="3000372"/>
            <a:ext cx="6400800" cy="3000396"/>
          </a:xfrm>
        </p:spPr>
        <p:txBody>
          <a:bodyPr>
            <a:normAutofit/>
          </a:bodyPr>
          <a:lstStyle/>
          <a:p>
            <a:r>
              <a:rPr lang="ar-JO" dirty="0" smtClean="0">
                <a:solidFill>
                  <a:srgbClr val="FF0000"/>
                </a:solidFill>
              </a:rPr>
              <a:t>المحافظة على الماء </a:t>
            </a:r>
          </a:p>
          <a:p>
            <a:r>
              <a:rPr lang="ar-JO" dirty="0" smtClean="0">
                <a:solidFill>
                  <a:srgbClr val="FF0000"/>
                </a:solidFill>
              </a:rPr>
              <a:t>المحافظة على الهواء المحافظة على الثروة الحيوانية والنباتية </a:t>
            </a:r>
          </a:p>
          <a:p>
            <a:r>
              <a:rPr lang="ar-JO" dirty="0" smtClean="0">
                <a:solidFill>
                  <a:srgbClr val="FF0000"/>
                </a:solidFill>
              </a:rPr>
              <a:t>المحافظة على المرافق العامة </a:t>
            </a:r>
          </a:p>
          <a:p>
            <a:r>
              <a:rPr lang="ar-JO" dirty="0" smtClean="0">
                <a:solidFill>
                  <a:srgbClr val="FF0000"/>
                </a:solidFill>
              </a:rPr>
              <a:t>المحافظة على النظافة الشخصية</a:t>
            </a:r>
            <a:endParaRPr lang="ar-JO"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الرفق بالحيوان </a:t>
            </a:r>
            <a:endParaRPr lang="ar-JO" dirty="0"/>
          </a:p>
        </p:txBody>
      </p:sp>
      <p:pic>
        <p:nvPicPr>
          <p:cNvPr id="5" name="Content Placeholder 4" descr="حيوانات.jpg"/>
          <p:cNvPicPr>
            <a:picLocks noGrp="1" noChangeAspect="1"/>
          </p:cNvPicPr>
          <p:nvPr>
            <p:ph sz="half" idx="1"/>
          </p:nvPr>
        </p:nvPicPr>
        <p:blipFill>
          <a:blip r:embed="rId2" cstate="print"/>
          <a:stretch>
            <a:fillRect/>
          </a:stretch>
        </p:blipFill>
        <p:spPr>
          <a:xfrm>
            <a:off x="785787" y="2000240"/>
            <a:ext cx="3786214" cy="3143272"/>
          </a:xfrm>
        </p:spPr>
      </p:pic>
      <p:sp>
        <p:nvSpPr>
          <p:cNvPr id="4" name="Content Placeholder 3"/>
          <p:cNvSpPr>
            <a:spLocks noGrp="1"/>
          </p:cNvSpPr>
          <p:nvPr>
            <p:ph sz="half" idx="2"/>
          </p:nvPr>
        </p:nvSpPr>
        <p:spPr/>
        <p:txBody>
          <a:bodyPr>
            <a:normAutofit fontScale="92500" lnSpcReduction="20000"/>
          </a:bodyPr>
          <a:lstStyle/>
          <a:p>
            <a:r>
              <a:rPr lang="ar-JO" dirty="0" smtClean="0"/>
              <a:t>الإسلام دين رحمة، ليس مقصوراً على البشر ِ فحسب بل امتدت رحمته لتشمل مخلوقات ِ الله جمعاء من طيور وحشرات وحيوانات، ولقد أمرنا الله سبحانه وتعالى أن نكون رحماء بالحيوانات، وأوجب علينا حقوقا ً لها فهي قد تدخلنا نارَ جهنم إن نحن ُ عذبناها، أو تركناها دون طعام ٍ أو شراب أو عرضناها لمشاق ِ الأعمال وما لا طاقة لها بها، وسنسأل ونحاسب يوم القيامة عن هذه المخلوقات الضعيفة . </a:t>
            </a:r>
            <a:endParaRPr lang="ar-JO"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المحافظة على النظافة الشخصية</a:t>
            </a:r>
            <a:endParaRPr lang="ar-JO" dirty="0"/>
          </a:p>
        </p:txBody>
      </p:sp>
      <p:sp>
        <p:nvSpPr>
          <p:cNvPr id="4" name="Content Placeholder 3"/>
          <p:cNvSpPr>
            <a:spLocks noGrp="1"/>
          </p:cNvSpPr>
          <p:nvPr>
            <p:ph sz="half" idx="2"/>
          </p:nvPr>
        </p:nvSpPr>
        <p:spPr/>
        <p:txBody>
          <a:bodyPr>
            <a:normAutofit fontScale="85000" lnSpcReduction="20000"/>
          </a:bodyPr>
          <a:lstStyle/>
          <a:p>
            <a:r>
              <a:rPr lang="ar-JO" b="1" dirty="0" smtClean="0">
                <a:solidFill>
                  <a:schemeClr val="tx2">
                    <a:lumMod val="75000"/>
                  </a:schemeClr>
                </a:solidFill>
              </a:rPr>
              <a:t>أوجب الإسلام الاهتمام بالنظافة لما لها من دور في الوقاية من الأمراض والمحافظة على رائحة الجسم ونشاطه، وتعدّ النظافة مجموعة من العادات المتبعة بهدف إزالة الأوساخ والروائح الكريهة من الجسم للمحافظة عليه وعلى سلامته، وحثّ الإسلام على نظافة الأفنية بنفس القوة التي حثّ على نظافة الجسم، فالمسلم يكون جسمه نظيفاً وبيته نظيفاً وفي أي مكان يتواجد فيه يتركه نظيفاً، فالنظافة دائماً تجر معها الصحة والنشاط والحيوية.</a:t>
            </a:r>
            <a:endParaRPr lang="ar-JO" b="1" dirty="0">
              <a:solidFill>
                <a:schemeClr val="tx2">
                  <a:lumMod val="75000"/>
                </a:schemeClr>
              </a:solidFill>
            </a:endParaRPr>
          </a:p>
        </p:txBody>
      </p:sp>
      <p:pic>
        <p:nvPicPr>
          <p:cNvPr id="21506" name="Picture 2" descr="نتيجة بحث الصور عن امر الاسلام بالحفاظ على النظافة">
            <a:hlinkClick r:id="rId2"/>
          </p:cNvPr>
          <p:cNvPicPr>
            <a:picLocks noGrp="1" noChangeAspect="1" noChangeArrowheads="1"/>
          </p:cNvPicPr>
          <p:nvPr>
            <p:ph sz="half" idx="1"/>
          </p:nvPr>
        </p:nvPicPr>
        <p:blipFill>
          <a:blip r:embed="rId3" cstate="print"/>
          <a:srcRect/>
          <a:stretch>
            <a:fillRect/>
          </a:stretch>
        </p:blipFill>
        <p:spPr bwMode="auto">
          <a:xfrm>
            <a:off x="428596" y="2214554"/>
            <a:ext cx="3643338" cy="335758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500" fill="hold"/>
                                        <p:tgtEl>
                                          <p:spTgt spid="21506"/>
                                        </p:tgtEl>
                                        <p:attrNameLst>
                                          <p:attrName>ppt_x</p:attrName>
                                        </p:attrNameLst>
                                      </p:cBhvr>
                                      <p:tavLst>
                                        <p:tav tm="0">
                                          <p:val>
                                            <p:strVal val="#ppt_x"/>
                                          </p:val>
                                        </p:tav>
                                        <p:tav tm="100000">
                                          <p:val>
                                            <p:strVal val="#ppt_x"/>
                                          </p:val>
                                        </p:tav>
                                      </p:tavLst>
                                    </p:anim>
                                    <p:anim calcmode="lin" valueType="num">
                                      <p:cBhvr additive="base">
                                        <p:cTn id="8" dur="500" fill="hold"/>
                                        <p:tgtEl>
                                          <p:spTgt spid="215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المحافظة على المرافق الشخصية</a:t>
            </a:r>
            <a:endParaRPr lang="ar-JO" dirty="0"/>
          </a:p>
        </p:txBody>
      </p:sp>
      <p:sp>
        <p:nvSpPr>
          <p:cNvPr id="4" name="Content Placeholder 3"/>
          <p:cNvSpPr>
            <a:spLocks noGrp="1"/>
          </p:cNvSpPr>
          <p:nvPr>
            <p:ph sz="half" idx="2"/>
          </p:nvPr>
        </p:nvSpPr>
        <p:spPr/>
        <p:txBody>
          <a:bodyPr>
            <a:normAutofit fontScale="92500" lnSpcReduction="10000"/>
          </a:bodyPr>
          <a:lstStyle/>
          <a:p>
            <a:r>
              <a:rPr lang="ar-JO" dirty="0"/>
              <a:t>عنایة الإسلام بنظافة الطرقات والأفنیة والمرافق العامة:</a:t>
            </a:r>
            <a:r>
              <a:rPr lang="ar-JO" dirty="0" smtClean="0"/>
              <a:t/>
            </a:r>
            <a:br>
              <a:rPr lang="ar-JO" dirty="0" smtClean="0"/>
            </a:br>
            <a:r>
              <a:rPr lang="ar-JO" dirty="0"/>
              <a:t>اعتنى الإسلام بنظافة الطرقات والأفنیة والمرافق العامة عنایة عظیمة، وأمر المسلمین بتجنب كل مظھر أو سلوك أو تصرف سيء یخل بذلك؛ حیث وعد كل من ساھم في نظافة المحیط بالرحمة والمغفرة والأجر العظیم، في حین وعد كل من خالف توجیھاته في ھذا المجال بالطرد من رحمته.</a:t>
            </a:r>
          </a:p>
        </p:txBody>
      </p:sp>
      <p:pic>
        <p:nvPicPr>
          <p:cNvPr id="9" name="Content Placeholder 8" descr="اماطة الاذى.jpg"/>
          <p:cNvPicPr>
            <a:picLocks noGrp="1" noChangeAspect="1"/>
          </p:cNvPicPr>
          <p:nvPr>
            <p:ph sz="half" idx="1"/>
          </p:nvPr>
        </p:nvPicPr>
        <p:blipFill>
          <a:blip r:embed="rId2" cstate="print"/>
          <a:stretch>
            <a:fillRect/>
          </a:stretch>
        </p:blipFill>
        <p:spPr>
          <a:xfrm>
            <a:off x="357158" y="1928802"/>
            <a:ext cx="4143404" cy="4357718"/>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المفهوم الإسلامي للبيئة</a:t>
            </a:r>
            <a:endParaRPr lang="ar-JO" dirty="0"/>
          </a:p>
        </p:txBody>
      </p:sp>
      <p:sp>
        <p:nvSpPr>
          <p:cNvPr id="3" name="Content Placeholder 2"/>
          <p:cNvSpPr>
            <a:spLocks noGrp="1"/>
          </p:cNvSpPr>
          <p:nvPr>
            <p:ph idx="1"/>
          </p:nvPr>
        </p:nvSpPr>
        <p:spPr/>
        <p:txBody>
          <a:bodyPr>
            <a:normAutofit lnSpcReduction="10000"/>
          </a:bodyPr>
          <a:lstStyle/>
          <a:p>
            <a:pPr lvl="2"/>
            <a:r>
              <a:rPr lang="ar-JO" b="1" dirty="0" smtClean="0">
                <a:solidFill>
                  <a:schemeClr val="tx2"/>
                </a:solidFill>
              </a:rPr>
              <a:t>: فإنّه مفهوم شامل، فهي تعني الأرض والسماء والجبال وما فيها من مخلوقات، بما فيها الإنسان وما يحيط به </a:t>
            </a:r>
          </a:p>
          <a:p>
            <a:pPr lvl="2"/>
            <a:r>
              <a:rPr lang="ar-JO" b="1" dirty="0" smtClean="0">
                <a:solidFill>
                  <a:schemeClr val="tx2"/>
                </a:solidFill>
              </a:rPr>
              <a:t>- لقد نظر الدين الإسلامي إلى البيئة من خلال استخلاف الإنسان في عمارة البيئة والكون؛ لأنه اعتراف بحق الإنسان في البيئة ومواردها.</a:t>
            </a:r>
          </a:p>
          <a:p>
            <a:pPr lvl="2"/>
            <a:r>
              <a:rPr lang="ar-JO" b="1" dirty="0" smtClean="0">
                <a:solidFill>
                  <a:schemeClr val="tx2"/>
                </a:solidFill>
              </a:rPr>
              <a:t>الالتزام بنظافة البيئة من الأمور الأساسية التي حرص عليها الرسول صلى الله عليه وسلم وأوصى بها، إذ نص أكثر من حديث على أن النظافة من الإيمان.</a:t>
            </a:r>
          </a:p>
          <a:p>
            <a:pPr lvl="2"/>
            <a:r>
              <a:rPr lang="ar-JO" b="1" dirty="0" smtClean="0">
                <a:solidFill>
                  <a:schemeClr val="tx2"/>
                </a:solidFill>
              </a:rPr>
              <a:t>وقال تعالى: ﴿وَلا تُفْسِدُوا فِي الْأَرْضِ بَعْدَ إِصْلاحِهَا وَادْعُوهُ خَوْفاً وَطَمَعاً إِنَّ رَحْمَتَ اللَّهِ قَرِيبٌ مِنَ الْمُحْسِنِينَ﴾</a:t>
            </a:r>
          </a:p>
          <a:p>
            <a:pPr lvl="2"/>
            <a:r>
              <a:rPr lang="ar-JO" b="1" dirty="0" smtClean="0">
                <a:solidFill>
                  <a:schemeClr val="tx2"/>
                </a:solidFill>
              </a:rPr>
              <a:t>عن أنس بن مالك </a:t>
            </a:r>
            <a:r>
              <a:rPr lang="en-US" b="1" dirty="0" smtClean="0">
                <a:solidFill>
                  <a:schemeClr val="tx2"/>
                </a:solidFill>
              </a:rPr>
              <a:t>t </a:t>
            </a:r>
            <a:r>
              <a:rPr lang="ar-JO" b="1" dirty="0" smtClean="0">
                <a:solidFill>
                  <a:schemeClr val="tx2"/>
                </a:solidFill>
              </a:rPr>
              <a:t>قال: قال رسول الله صلعم: «ما من مسلم يغرس غرساً أو يزرع زرعاً فيأكل منه طير، أو إنسان، أو بهيمة إلا كان له به صدقة</a:t>
            </a:r>
          </a:p>
          <a:p>
            <a:pPr lvl="2"/>
            <a:endParaRPr lang="ar-JO"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JO" dirty="0" smtClean="0"/>
              <a:t>البيئة في الإسلام </a:t>
            </a:r>
            <a:endParaRPr lang="ar-JO" dirty="0"/>
          </a:p>
        </p:txBody>
      </p:sp>
      <p:pic>
        <p:nvPicPr>
          <p:cNvPr id="12" name="Content Placeholder 11" descr="بيءة.jpg"/>
          <p:cNvPicPr>
            <a:picLocks noGrp="1" noChangeAspect="1"/>
          </p:cNvPicPr>
          <p:nvPr>
            <p:ph idx="1"/>
          </p:nvPr>
        </p:nvPicPr>
        <p:blipFill>
          <a:blip r:embed="rId2" cstate="print"/>
          <a:stretch>
            <a:fillRect/>
          </a:stretch>
        </p:blipFill>
        <p:spPr>
          <a:xfrm>
            <a:off x="1643042" y="2357430"/>
            <a:ext cx="5500726" cy="4000528"/>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المحافظة على البيئة</a:t>
            </a:r>
            <a:endParaRPr lang="ar-JO" dirty="0"/>
          </a:p>
        </p:txBody>
      </p:sp>
      <p:sp>
        <p:nvSpPr>
          <p:cNvPr id="4" name="Content Placeholder 3"/>
          <p:cNvSpPr>
            <a:spLocks noGrp="1"/>
          </p:cNvSpPr>
          <p:nvPr>
            <p:ph sz="half" idx="2"/>
          </p:nvPr>
        </p:nvSpPr>
        <p:spPr/>
        <p:txBody>
          <a:bodyPr/>
          <a:lstStyle/>
          <a:p>
            <a:r>
              <a:rPr lang="ar-JO" dirty="0" smtClean="0"/>
              <a:t>المحافظة على الماء</a:t>
            </a:r>
          </a:p>
          <a:p>
            <a:r>
              <a:rPr lang="ar-JO" dirty="0" smtClean="0"/>
              <a:t>عدم الاسراف به</a:t>
            </a:r>
          </a:p>
          <a:p>
            <a:r>
              <a:rPr lang="ar-JO" dirty="0" smtClean="0"/>
              <a:t>عدم تلويث المياه </a:t>
            </a:r>
          </a:p>
          <a:p>
            <a:endParaRPr lang="ar-JO" dirty="0"/>
          </a:p>
        </p:txBody>
      </p:sp>
      <p:pic>
        <p:nvPicPr>
          <p:cNvPr id="14338" name="Picture 2" descr="نتيجة بحث الصور عن المحافظة على الماء">
            <a:hlinkClick r:id="rId2"/>
          </p:cNvPr>
          <p:cNvPicPr>
            <a:picLocks noGrp="1" noChangeAspect="1" noChangeArrowheads="1"/>
          </p:cNvPicPr>
          <p:nvPr>
            <p:ph sz="half" idx="1"/>
          </p:nvPr>
        </p:nvPicPr>
        <p:blipFill>
          <a:blip r:embed="rId3" cstate="print"/>
          <a:srcRect/>
          <a:stretch>
            <a:fillRect/>
          </a:stretch>
        </p:blipFill>
        <p:spPr bwMode="auto">
          <a:xfrm>
            <a:off x="1571605" y="3357562"/>
            <a:ext cx="6000792" cy="250033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wipe(down)">
                                      <p:cBhvr>
                                        <p:cTn id="7" dur="5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ar-JO"/>
          </a:p>
        </p:txBody>
      </p:sp>
      <p:sp>
        <p:nvSpPr>
          <p:cNvPr id="6" name="Content Placeholder 5"/>
          <p:cNvSpPr>
            <a:spLocks noGrp="1"/>
          </p:cNvSpPr>
          <p:nvPr>
            <p:ph idx="1"/>
          </p:nvPr>
        </p:nvSpPr>
        <p:spPr/>
        <p:txBody>
          <a:bodyPr/>
          <a:lstStyle/>
          <a:p>
            <a:endParaRPr lang="ar-JO" dirty="0"/>
          </a:p>
        </p:txBody>
      </p:sp>
      <p:pic>
        <p:nvPicPr>
          <p:cNvPr id="16386" name="Picture 2" descr="طرق المحافظة على الماء"/>
          <p:cNvPicPr>
            <a:picLocks noChangeAspect="1" noChangeArrowheads="1"/>
          </p:cNvPicPr>
          <p:nvPr/>
        </p:nvPicPr>
        <p:blipFill>
          <a:blip r:embed="rId2" cstate="print"/>
          <a:srcRect/>
          <a:stretch>
            <a:fillRect/>
          </a:stretch>
        </p:blipFill>
        <p:spPr bwMode="auto">
          <a:xfrm>
            <a:off x="1500166" y="1928802"/>
            <a:ext cx="6429378" cy="364333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المحافظة على الهواء </a:t>
            </a:r>
            <a:endParaRPr lang="ar-JO" dirty="0"/>
          </a:p>
        </p:txBody>
      </p:sp>
      <p:sp>
        <p:nvSpPr>
          <p:cNvPr id="3" name="Content Placeholder 2"/>
          <p:cNvSpPr>
            <a:spLocks noGrp="1"/>
          </p:cNvSpPr>
          <p:nvPr>
            <p:ph idx="1"/>
          </p:nvPr>
        </p:nvSpPr>
        <p:spPr/>
        <p:txBody>
          <a:bodyPr/>
          <a:lstStyle/>
          <a:p>
            <a:r>
              <a:rPr lang="ar-SA" b="1" dirty="0"/>
              <a:t>الهواء عامل رئيس من عوامل استمرار الحياة، ونحن بحاجة إليه طول الوقت، فإذا كان الهواء نقيا نظيفا ورطبا شعرنا بالانتعاش والنشاط، أما إذا كان الهواء مليئا بالدخان والغبار وروائح القمامة شعرنا بالانزعاج وتعرّضنا لأمراض الحساسية وضيق التنفس وغيرها....</a:t>
            </a:r>
            <a:endParaRPr lang="ar-SA" dirty="0" smtClean="0"/>
          </a:p>
          <a:p>
            <a:r>
              <a:rPr lang="ar-SA" b="1" dirty="0"/>
              <a:t>ويتلوث الهواء يا أصدقائي عند  انتشار كميات ضارة من المواد الصناعية والطبيعية في الغلاف الجوي كنتيجة مباشرة أو غير مباشرة لأنشطة الناس،</a:t>
            </a:r>
            <a:endParaRPr lang="ar-SA" dirty="0" smtClean="0"/>
          </a:p>
          <a:p>
            <a:endParaRPr lang="ar-JO"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SA" b="1" dirty="0"/>
              <a:t>مصادر تلوث </a:t>
            </a:r>
            <a:r>
              <a:rPr lang="ar-SA" b="1" dirty="0" smtClean="0"/>
              <a:t>الهواء</a:t>
            </a:r>
            <a:endParaRPr lang="ar-JO" dirty="0"/>
          </a:p>
        </p:txBody>
      </p:sp>
      <p:sp>
        <p:nvSpPr>
          <p:cNvPr id="5" name="Text Placeholder 4"/>
          <p:cNvSpPr>
            <a:spLocks noGrp="1"/>
          </p:cNvSpPr>
          <p:nvPr>
            <p:ph type="body" idx="1"/>
          </p:nvPr>
        </p:nvSpPr>
        <p:spPr/>
        <p:txBody>
          <a:bodyPr>
            <a:normAutofit fontScale="77500" lnSpcReduction="20000"/>
          </a:bodyPr>
          <a:lstStyle/>
          <a:p>
            <a:r>
              <a:rPr lang="ar-SA" dirty="0"/>
              <a:t>أما مصادر التلوث الساكنة فتتضمن المصانع ومحارق النفايات ومحطات توليد الطاقة وغيرها</a:t>
            </a:r>
            <a:endParaRPr lang="ar-JO" dirty="0"/>
          </a:p>
        </p:txBody>
      </p:sp>
      <p:pic>
        <p:nvPicPr>
          <p:cNvPr id="10" name="Content Placeholder 9" descr="دخان.jpg"/>
          <p:cNvPicPr>
            <a:picLocks noGrp="1" noChangeAspect="1"/>
          </p:cNvPicPr>
          <p:nvPr>
            <p:ph sz="half" idx="2"/>
          </p:nvPr>
        </p:nvPicPr>
        <p:blipFill>
          <a:blip r:embed="rId2" cstate="print"/>
          <a:stretch>
            <a:fillRect/>
          </a:stretch>
        </p:blipFill>
        <p:spPr>
          <a:xfrm>
            <a:off x="428596" y="2643182"/>
            <a:ext cx="4071966" cy="3071833"/>
          </a:xfrm>
        </p:spPr>
      </p:pic>
      <p:sp>
        <p:nvSpPr>
          <p:cNvPr id="7" name="Text Placeholder 6"/>
          <p:cNvSpPr>
            <a:spLocks noGrp="1"/>
          </p:cNvSpPr>
          <p:nvPr>
            <p:ph type="body" sz="quarter" idx="3"/>
          </p:nvPr>
        </p:nvSpPr>
        <p:spPr/>
        <p:txBody>
          <a:bodyPr>
            <a:normAutofit fontScale="77500" lnSpcReduction="20000"/>
          </a:bodyPr>
          <a:lstStyle/>
          <a:p>
            <a:r>
              <a:rPr lang="ar-JO" dirty="0"/>
              <a:t>المصادر المتحركة تتضمن أساليب النقل المتعددة كالسيارات والباصات والقاطرات والطائرات</a:t>
            </a:r>
          </a:p>
        </p:txBody>
      </p:sp>
      <p:pic>
        <p:nvPicPr>
          <p:cNvPr id="9" name="Content Placeholder 8" descr="سيارات.jpg"/>
          <p:cNvPicPr>
            <a:picLocks noGrp="1" noChangeAspect="1"/>
          </p:cNvPicPr>
          <p:nvPr>
            <p:ph sz="quarter" idx="4"/>
          </p:nvPr>
        </p:nvPicPr>
        <p:blipFill>
          <a:blip r:embed="rId3" cstate="print"/>
          <a:stretch>
            <a:fillRect/>
          </a:stretch>
        </p:blipFill>
        <p:spPr>
          <a:xfrm>
            <a:off x="4760912" y="2707481"/>
            <a:ext cx="3810000" cy="288607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00034" y="285728"/>
            <a:ext cx="8229600" cy="1143000"/>
          </a:xfrm>
        </p:spPr>
        <p:txBody>
          <a:bodyPr/>
          <a:lstStyle/>
          <a:p>
            <a:r>
              <a:rPr lang="ar-JO" dirty="0" smtClean="0"/>
              <a:t>المحافظة على الثروة النباتية</a:t>
            </a:r>
            <a:endParaRPr lang="ar-JO" dirty="0"/>
          </a:p>
        </p:txBody>
      </p:sp>
      <p:sp>
        <p:nvSpPr>
          <p:cNvPr id="7" name="Content Placeholder 6"/>
          <p:cNvSpPr>
            <a:spLocks noGrp="1"/>
          </p:cNvSpPr>
          <p:nvPr>
            <p:ph sz="half" idx="2"/>
          </p:nvPr>
        </p:nvSpPr>
        <p:spPr/>
        <p:txBody>
          <a:bodyPr/>
          <a:lstStyle/>
          <a:p>
            <a:pPr>
              <a:buNone/>
            </a:pPr>
            <a:r>
              <a:rPr lang="ar-JO" dirty="0" smtClean="0"/>
              <a:t>أسباب فساد البيئة قطع الأشجار</a:t>
            </a:r>
          </a:p>
          <a:p>
            <a:pPr>
              <a:buNone/>
            </a:pPr>
            <a:r>
              <a:rPr lang="ar-JO" dirty="0" smtClean="0"/>
              <a:t>من توجيهات النبي عليه الصلاة و السلام في موضوع البيئة </a:t>
            </a:r>
          </a:p>
          <a:p>
            <a:pPr>
              <a:buNone/>
            </a:pPr>
            <a:r>
              <a:rPr lang="ar-JO" dirty="0" smtClean="0"/>
              <a:t>ـ زراعة الأرض وعدم احتجازها </a:t>
            </a:r>
          </a:p>
          <a:p>
            <a:pPr>
              <a:buNone/>
            </a:pPr>
            <a:r>
              <a:rPr lang="ar-JO" dirty="0" smtClean="0"/>
              <a:t>لذلك من توجيهات النبي عليه الصلاة والسلام: </a:t>
            </a:r>
          </a:p>
          <a:p>
            <a:pPr>
              <a:buNone/>
            </a:pPr>
            <a:r>
              <a:rPr lang="ar-JO" dirty="0" smtClean="0"/>
              <a:t>(( مَنْ كَانَتْ لَهُ أَرْضٌ فَلْيَزْرَعْهَا، أَوْ لِيَمْنَحْهَا أَخَاهُ ))</a:t>
            </a:r>
          </a:p>
          <a:p>
            <a:endParaRPr lang="ar-JO" dirty="0"/>
          </a:p>
        </p:txBody>
      </p:sp>
      <p:pic>
        <p:nvPicPr>
          <p:cNvPr id="11" name="Content Placeholder 10" descr="شجر.jpg"/>
          <p:cNvPicPr>
            <a:picLocks noGrp="1" noChangeAspect="1"/>
          </p:cNvPicPr>
          <p:nvPr>
            <p:ph sz="half" idx="1"/>
          </p:nvPr>
        </p:nvPicPr>
        <p:blipFill>
          <a:blip r:embed="rId2" cstate="print"/>
          <a:stretch>
            <a:fillRect/>
          </a:stretch>
        </p:blipFill>
        <p:spPr>
          <a:xfrm>
            <a:off x="457200" y="2333409"/>
            <a:ext cx="4038600" cy="3059545"/>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dirty="0"/>
          </a:p>
        </p:txBody>
      </p:sp>
      <p:pic>
        <p:nvPicPr>
          <p:cNvPr id="5" name="Content Placeholder 4" descr="استصلاح.jpg"/>
          <p:cNvPicPr>
            <a:picLocks noGrp="1" noChangeAspect="1"/>
          </p:cNvPicPr>
          <p:nvPr>
            <p:ph sz="half" idx="1"/>
          </p:nvPr>
        </p:nvPicPr>
        <p:blipFill>
          <a:blip r:embed="rId2" cstate="print"/>
          <a:stretch>
            <a:fillRect/>
          </a:stretch>
        </p:blipFill>
        <p:spPr>
          <a:xfrm>
            <a:off x="457200" y="2333409"/>
            <a:ext cx="4038600" cy="3059545"/>
          </a:xfrm>
        </p:spPr>
      </p:pic>
      <p:sp>
        <p:nvSpPr>
          <p:cNvPr id="4" name="Content Placeholder 3"/>
          <p:cNvSpPr>
            <a:spLocks noGrp="1"/>
          </p:cNvSpPr>
          <p:nvPr>
            <p:ph sz="half" idx="2"/>
          </p:nvPr>
        </p:nvSpPr>
        <p:spPr/>
        <p:txBody>
          <a:bodyPr/>
          <a:lstStyle/>
          <a:p>
            <a:pPr marL="514350" indent="-514350">
              <a:buNone/>
            </a:pPr>
            <a:r>
              <a:rPr lang="ar-JO" dirty="0" smtClean="0"/>
              <a:t>ـ استصلاح الأراضي </a:t>
            </a:r>
          </a:p>
          <a:p>
            <a:pPr marL="514350" indent="-514350">
              <a:buNone/>
            </a:pPr>
            <a:r>
              <a:rPr lang="ar-JO" dirty="0" smtClean="0"/>
              <a:t>-غرس الأشجار </a:t>
            </a:r>
          </a:p>
          <a:p>
            <a:pPr marL="514350" indent="-514350">
              <a:buNone/>
            </a:pPr>
            <a:r>
              <a:rPr lang="ar-JO" dirty="0" smtClean="0"/>
              <a:t>(( مَا مِنْ مُسْلِمٍ يَغْرِسُ غَرْسًا، أَوْ يَزْرَعُ زَرْعًا فَيَأْكُلُ مِنْهُ طَيْرٌ أَوْ إِنْسَانٌ أَوْ بَهِيمَةٌ إِلَّا كَانَ لَهُ بِهِ صَدَقَةٌ ))</a:t>
            </a:r>
          </a:p>
          <a:p>
            <a:pPr marL="514350" indent="-514350">
              <a:buNone/>
            </a:pPr>
            <a:r>
              <a:rPr lang="ar-JO" dirty="0" smtClean="0"/>
              <a:t>-النهي النبوي عن قطع الأشجار المثمرة :</a:t>
            </a:r>
          </a:p>
          <a:p>
            <a:endParaRPr lang="ar-JO"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435</Words>
  <Application>Microsoft Office PowerPoint</Application>
  <PresentationFormat>On-screen Show (4:3)</PresentationFormat>
  <Paragraphs>38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مظاهر عناية الإسلام بالبيئة </vt:lpstr>
      <vt:lpstr>المفهوم الإسلامي للبيئة</vt:lpstr>
      <vt:lpstr>البيئة في الإسلام </vt:lpstr>
      <vt:lpstr>المحافظة على البيئة</vt:lpstr>
      <vt:lpstr>Slide 5</vt:lpstr>
      <vt:lpstr>المحافظة على الهواء </vt:lpstr>
      <vt:lpstr>مصادر تلوث الهواء</vt:lpstr>
      <vt:lpstr>المحافظة على الثروة النباتية</vt:lpstr>
      <vt:lpstr>Slide 9</vt:lpstr>
      <vt:lpstr>الرفق بالحيوان </vt:lpstr>
      <vt:lpstr>المحافظة على النظافة الشخصية</vt:lpstr>
      <vt:lpstr>المحافظة على المرافق الشخصية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البيئة في الإسلام</dc:title>
  <dc:creator>User135</dc:creator>
  <cp:lastModifiedBy>Teachers</cp:lastModifiedBy>
  <cp:revision>12</cp:revision>
  <dcterms:created xsi:type="dcterms:W3CDTF">2016-02-22T17:42:09Z</dcterms:created>
  <dcterms:modified xsi:type="dcterms:W3CDTF">2017-02-22T18:22:18Z</dcterms:modified>
</cp:coreProperties>
</file>