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8" r:id="rId1"/>
  </p:sldMasterIdLst>
  <p:sldIdLst>
    <p:sldId id="256" r:id="rId2"/>
    <p:sldId id="257" r:id="rId3"/>
    <p:sldId id="258" r:id="rId4"/>
    <p:sldId id="259" r:id="rId5"/>
    <p:sldId id="260" r:id="rId6"/>
    <p:sldId id="262"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4660"/>
  </p:normalViewPr>
  <p:slideViewPr>
    <p:cSldViewPr>
      <p:cViewPr>
        <p:scale>
          <a:sx n="78" d="100"/>
          <a:sy n="78" d="100"/>
        </p:scale>
        <p:origin x="-390" y="-5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61BEF0D-F0BB-DE4B-95CE-6DB70DBA9567}" type="datetimeFigureOut">
              <a:rPr lang="en-US" smtClean="0"/>
              <a:pPr/>
              <a:t>4/22/2017</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D57F1E4F-1CFF-5643-939E-217C01CDF565}" type="slidenum">
              <a:rPr lang="en-US" smtClean="0"/>
              <a:pPr/>
              <a:t>‹#›</a:t>
            </a:fld>
            <a:endParaRPr lang="en-US" dirty="0"/>
          </a:p>
        </p:txBody>
      </p:sp>
      <p:sp>
        <p:nvSpPr>
          <p:cNvPr id="9" name="Subtitle 8"/>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1BEF0D-F0BB-DE4B-95CE-6DB70DBA9567}" type="datetimeFigureOut">
              <a:rPr lang="en-US" smtClean="0"/>
              <a:pPr/>
              <a:t>4/22/2017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1BEF0D-F0BB-DE4B-95CE-6DB70DBA9567}" type="datetimeFigureOut">
              <a:rPr lang="en-US" smtClean="0"/>
              <a:pPr/>
              <a:t>4/22/2017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1BEF0D-F0BB-DE4B-95CE-6DB70DBA9567}" type="datetimeFigureOut">
              <a:rPr lang="en-US" smtClean="0"/>
              <a:pPr/>
              <a:t>4/22/2017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66400" y="6416676"/>
            <a:ext cx="1016000" cy="365125"/>
          </a:xfrm>
        </p:spPr>
        <p:txBody>
          <a:bodyPr/>
          <a:lstStyle/>
          <a:p>
            <a:fld id="{D57F1E4F-1CFF-5643-939E-217C01CDF56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1BEF0D-F0BB-DE4B-95CE-6DB70DBA9567}" type="datetimeFigureOut">
              <a:rPr lang="en-US" smtClean="0"/>
              <a:pPr/>
              <a:t>4/22/2017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61BEF0D-F0BB-DE4B-95CE-6DB70DBA9567}" type="datetimeFigureOut">
              <a:rPr lang="en-US" smtClean="0"/>
              <a:pPr/>
              <a:t>4/22/2017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61BEF0D-F0BB-DE4B-95CE-6DB70DBA9567}" type="datetimeFigureOut">
              <a:rPr lang="en-US" smtClean="0"/>
              <a:pPr/>
              <a:t>4/22/2017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1BEF0D-F0BB-DE4B-95CE-6DB70DBA9567}" type="datetimeFigureOut">
              <a:rPr lang="en-US" smtClean="0"/>
              <a:pPr/>
              <a:t>4/22/2017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61BEF0D-F0BB-DE4B-95CE-6DB70DBA9567}" type="datetimeFigureOut">
              <a:rPr lang="en-US" smtClean="0"/>
              <a:pPr/>
              <a:t>4/22/2017</a:t>
            </a:fld>
            <a:endParaRPr lang="en-US" dirty="0"/>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57F1E4F-1CFF-5643-939E-217C01CDF565}"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err="1">
                <a:solidFill>
                  <a:schemeClr val="bg1">
                    <a:lumMod val="50000"/>
                  </a:schemeClr>
                </a:solidFill>
              </a:rPr>
              <a:t>موارد</a:t>
            </a:r>
            <a:r>
              <a:rPr lang="en-US" dirty="0">
                <a:solidFill>
                  <a:schemeClr val="bg1">
                    <a:lumMod val="50000"/>
                  </a:schemeClr>
                </a:solidFill>
              </a:rPr>
              <a:t> </a:t>
            </a:r>
            <a:r>
              <a:rPr lang="en-US" dirty="0" err="1">
                <a:solidFill>
                  <a:schemeClr val="bg1">
                    <a:lumMod val="50000"/>
                  </a:schemeClr>
                </a:solidFill>
              </a:rPr>
              <a:t>الطاقة</a:t>
            </a:r>
            <a:r>
              <a:rPr lang="en-US" dirty="0">
                <a:solidFill>
                  <a:schemeClr val="bg1">
                    <a:lumMod val="50000"/>
                  </a:schemeClr>
                </a:solidFill>
              </a:rPr>
              <a:t> </a:t>
            </a:r>
            <a:r>
              <a:rPr lang="en-US" dirty="0" err="1">
                <a:solidFill>
                  <a:schemeClr val="bg1">
                    <a:lumMod val="50000"/>
                  </a:schemeClr>
                </a:solidFill>
              </a:rPr>
              <a:t>والمشكلات</a:t>
            </a:r>
            <a:r>
              <a:rPr lang="en-US" dirty="0">
                <a:solidFill>
                  <a:schemeClr val="bg1">
                    <a:lumMod val="50000"/>
                  </a:schemeClr>
                </a:solidFill>
              </a:rPr>
              <a:t> </a:t>
            </a:r>
            <a:r>
              <a:rPr lang="en-US" dirty="0" err="1">
                <a:solidFill>
                  <a:schemeClr val="bg1">
                    <a:lumMod val="50000"/>
                  </a:schemeClr>
                </a:solidFill>
              </a:rPr>
              <a:t>البيئية</a:t>
            </a:r>
            <a:r>
              <a:rPr lang="en-US" dirty="0">
                <a:solidFill>
                  <a:schemeClr val="bg1">
                    <a:lumMod val="50000"/>
                  </a:schemeClr>
                </a:solidFill>
              </a:rPr>
              <a:t/>
            </a:r>
            <a:br>
              <a:rPr lang="en-US" dirty="0">
                <a:solidFill>
                  <a:schemeClr val="bg1">
                    <a:lumMod val="50000"/>
                  </a:schemeClr>
                </a:solidFill>
              </a:rPr>
            </a:br>
            <a:r>
              <a:rPr lang="en-US" dirty="0">
                <a:solidFill>
                  <a:schemeClr val="bg1">
                    <a:lumMod val="50000"/>
                  </a:schemeClr>
                </a:solidFill>
              </a:rPr>
              <a:t>energy resources and </a:t>
            </a:r>
            <a:r>
              <a:rPr lang="en-US" dirty="0" err="1">
                <a:solidFill>
                  <a:schemeClr val="bg1">
                    <a:lumMod val="50000"/>
                  </a:schemeClr>
                </a:solidFill>
              </a:rPr>
              <a:t>environmetal</a:t>
            </a:r>
            <a:r>
              <a:rPr lang="en-US" dirty="0">
                <a:solidFill>
                  <a:schemeClr val="bg1">
                    <a:lumMod val="50000"/>
                  </a:schemeClr>
                </a:solidFill>
              </a:rPr>
              <a:t>  problems </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xmlns="" val="1989357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en-US">
                <a:solidFill>
                  <a:srgbClr val="FF0000"/>
                </a:solidFill>
              </a:rPr>
              <a:t>استدامة الموارد الطبيعية الغير متجددة</a:t>
            </a:r>
          </a:p>
        </p:txBody>
      </p:sp>
      <p:sp>
        <p:nvSpPr>
          <p:cNvPr id="3" name="Content Placeholder 2"/>
          <p:cNvSpPr>
            <a:spLocks noGrp="1"/>
          </p:cNvSpPr>
          <p:nvPr>
            <p:ph idx="1"/>
          </p:nvPr>
        </p:nvSpPr>
        <p:spPr/>
        <p:txBody>
          <a:bodyPr anchor="t"/>
          <a:lstStyle/>
          <a:p>
            <a:pPr marL="0" indent="0" algn="r" rtl="1">
              <a:buNone/>
            </a:pPr>
            <a:r>
              <a:rPr lang="en-US" dirty="0">
                <a:solidFill>
                  <a:srgbClr val="00B0F0"/>
                </a:solidFill>
              </a:rPr>
              <a:t>أ. </a:t>
            </a:r>
            <a:r>
              <a:rPr lang="en-US" dirty="0" err="1">
                <a:solidFill>
                  <a:srgbClr val="00B0F0"/>
                </a:solidFill>
              </a:rPr>
              <a:t>استدامة</a:t>
            </a:r>
            <a:r>
              <a:rPr lang="en-US" dirty="0">
                <a:solidFill>
                  <a:srgbClr val="00B0F0"/>
                </a:solidFill>
              </a:rPr>
              <a:t> </a:t>
            </a:r>
            <a:r>
              <a:rPr lang="en-US" dirty="0" err="1">
                <a:solidFill>
                  <a:srgbClr val="00B0F0"/>
                </a:solidFill>
              </a:rPr>
              <a:t>موارد</a:t>
            </a:r>
            <a:r>
              <a:rPr lang="en-US" dirty="0">
                <a:solidFill>
                  <a:srgbClr val="00B0F0"/>
                </a:solidFill>
              </a:rPr>
              <a:t> </a:t>
            </a:r>
            <a:r>
              <a:rPr lang="en-US" dirty="0" err="1">
                <a:solidFill>
                  <a:srgbClr val="00B0F0"/>
                </a:solidFill>
              </a:rPr>
              <a:t>الوقود</a:t>
            </a:r>
            <a:r>
              <a:rPr lang="en-US" dirty="0">
                <a:solidFill>
                  <a:srgbClr val="00B0F0"/>
                </a:solidFill>
              </a:rPr>
              <a:t> </a:t>
            </a:r>
            <a:r>
              <a:rPr lang="en-US" dirty="0" err="1">
                <a:solidFill>
                  <a:srgbClr val="00B0F0"/>
                </a:solidFill>
              </a:rPr>
              <a:t>الاحفوري</a:t>
            </a:r>
            <a:r>
              <a:rPr lang="en-US" dirty="0">
                <a:solidFill>
                  <a:srgbClr val="00B0F0"/>
                </a:solidFill>
              </a:rPr>
              <a:t>..</a:t>
            </a:r>
            <a:r>
              <a:rPr lang="en-US" dirty="0" err="1">
                <a:solidFill>
                  <a:srgbClr val="00B0F0"/>
                </a:solidFill>
              </a:rPr>
              <a:t>كيف</a:t>
            </a:r>
            <a:r>
              <a:rPr lang="en-US" dirty="0">
                <a:solidFill>
                  <a:srgbClr val="00B0F0"/>
                </a:solidFill>
              </a:rPr>
              <a:t> </a:t>
            </a:r>
            <a:r>
              <a:rPr lang="en-US" dirty="0" err="1">
                <a:solidFill>
                  <a:srgbClr val="00B0F0"/>
                </a:solidFill>
              </a:rPr>
              <a:t>يكون</a:t>
            </a:r>
            <a:r>
              <a:rPr lang="en-US" dirty="0">
                <a:solidFill>
                  <a:srgbClr val="00B0F0"/>
                </a:solidFill>
              </a:rPr>
              <a:t> </a:t>
            </a:r>
            <a:r>
              <a:rPr lang="en-US" dirty="0" err="1">
                <a:solidFill>
                  <a:srgbClr val="00B0F0"/>
                </a:solidFill>
              </a:rPr>
              <a:t>ذلك</a:t>
            </a:r>
            <a:r>
              <a:rPr lang="en-US" dirty="0">
                <a:solidFill>
                  <a:srgbClr val="00B0F0"/>
                </a:solidFill>
              </a:rPr>
              <a:t>؟</a:t>
            </a:r>
          </a:p>
          <a:p>
            <a:pPr marL="0" indent="0" algn="r" rtl="1">
              <a:buNone/>
            </a:pPr>
            <a:r>
              <a:rPr lang="en-US" dirty="0"/>
              <a:t>.1الحفاض </a:t>
            </a:r>
            <a:r>
              <a:rPr lang="en-US" dirty="0" err="1"/>
              <a:t>على</a:t>
            </a:r>
            <a:r>
              <a:rPr lang="en-US" dirty="0"/>
              <a:t> </a:t>
            </a:r>
            <a:r>
              <a:rPr lang="en-US" dirty="0" err="1"/>
              <a:t>موارد</a:t>
            </a:r>
            <a:r>
              <a:rPr lang="en-US" dirty="0"/>
              <a:t> </a:t>
            </a:r>
            <a:r>
              <a:rPr lang="en-US" dirty="0" err="1"/>
              <a:t>الطاقة</a:t>
            </a:r>
            <a:r>
              <a:rPr lang="en-US" dirty="0"/>
              <a:t>.</a:t>
            </a:r>
          </a:p>
          <a:p>
            <a:pPr marL="0" indent="0" algn="r" rtl="1">
              <a:buNone/>
            </a:pPr>
            <a:r>
              <a:rPr lang="en-US" dirty="0" err="1"/>
              <a:t>يعد</a:t>
            </a:r>
            <a:r>
              <a:rPr lang="en-US" dirty="0"/>
              <a:t> </a:t>
            </a:r>
            <a:r>
              <a:rPr lang="en-US" dirty="0" err="1"/>
              <a:t>الحفاض</a:t>
            </a:r>
            <a:r>
              <a:rPr lang="en-US" dirty="0"/>
              <a:t> </a:t>
            </a:r>
            <a:r>
              <a:rPr lang="en-US" dirty="0" err="1"/>
              <a:t>على</a:t>
            </a:r>
            <a:r>
              <a:rPr lang="en-US" dirty="0"/>
              <a:t> </a:t>
            </a:r>
            <a:r>
              <a:rPr lang="en-US" dirty="0" err="1"/>
              <a:t>موارد</a:t>
            </a:r>
            <a:r>
              <a:rPr lang="en-US" dirty="0"/>
              <a:t> </a:t>
            </a:r>
            <a:r>
              <a:rPr lang="en-US" dirty="0" err="1"/>
              <a:t>الطاقة</a:t>
            </a:r>
            <a:r>
              <a:rPr lang="en-US" dirty="0"/>
              <a:t> </a:t>
            </a:r>
            <a:r>
              <a:rPr lang="en-US" dirty="0" err="1"/>
              <a:t>من</a:t>
            </a:r>
            <a:r>
              <a:rPr lang="en-US" dirty="0"/>
              <a:t> </a:t>
            </a:r>
            <a:r>
              <a:rPr lang="en-US" dirty="0" err="1"/>
              <a:t>الوسائل</a:t>
            </a:r>
            <a:r>
              <a:rPr lang="en-US" dirty="0"/>
              <a:t> </a:t>
            </a:r>
            <a:r>
              <a:rPr lang="en-US" dirty="0" err="1"/>
              <a:t>الاسهل</a:t>
            </a:r>
            <a:r>
              <a:rPr lang="en-US" dirty="0"/>
              <a:t> </a:t>
            </a:r>
            <a:r>
              <a:rPr lang="en-US" dirty="0" err="1"/>
              <a:t>والاقل</a:t>
            </a:r>
            <a:r>
              <a:rPr lang="en-US" dirty="0"/>
              <a:t> </a:t>
            </a:r>
            <a:r>
              <a:rPr lang="en-US" dirty="0" err="1"/>
              <a:t>تكلفة</a:t>
            </a:r>
            <a:r>
              <a:rPr lang="en-US" dirty="0"/>
              <a:t> </a:t>
            </a:r>
            <a:r>
              <a:rPr lang="en-US" dirty="0" err="1"/>
              <a:t>ويكون</a:t>
            </a:r>
            <a:r>
              <a:rPr lang="en-US" dirty="0"/>
              <a:t> </a:t>
            </a:r>
            <a:r>
              <a:rPr lang="en-US" dirty="0" err="1"/>
              <a:t>ذلك</a:t>
            </a:r>
            <a:r>
              <a:rPr lang="en-US" dirty="0"/>
              <a:t> </a:t>
            </a:r>
            <a:r>
              <a:rPr lang="en-US" dirty="0" err="1"/>
              <a:t>بتقليل</a:t>
            </a:r>
            <a:r>
              <a:rPr lang="en-US" dirty="0"/>
              <a:t> </a:t>
            </a:r>
            <a:r>
              <a:rPr lang="en-US" dirty="0" err="1"/>
              <a:t>اعتمادنا</a:t>
            </a:r>
            <a:r>
              <a:rPr lang="en-US" dirty="0"/>
              <a:t> </a:t>
            </a:r>
            <a:r>
              <a:rPr lang="en-US" dirty="0" err="1"/>
              <a:t>على</a:t>
            </a:r>
            <a:r>
              <a:rPr lang="en-US" dirty="0"/>
              <a:t> </a:t>
            </a:r>
            <a:r>
              <a:rPr lang="en-US" dirty="0" err="1"/>
              <a:t>موارد</a:t>
            </a:r>
            <a:r>
              <a:rPr lang="en-US" dirty="0"/>
              <a:t> </a:t>
            </a:r>
            <a:r>
              <a:rPr lang="en-US" dirty="0" err="1"/>
              <a:t>الطاقة</a:t>
            </a:r>
            <a:r>
              <a:rPr lang="en-US" dirty="0"/>
              <a:t> </a:t>
            </a:r>
            <a:r>
              <a:rPr lang="en-US" dirty="0" err="1"/>
              <a:t>والاستفادة</a:t>
            </a:r>
            <a:r>
              <a:rPr lang="en-US" dirty="0"/>
              <a:t> </a:t>
            </a:r>
            <a:r>
              <a:rPr lang="en-US" dirty="0" err="1"/>
              <a:t>مما</a:t>
            </a:r>
            <a:r>
              <a:rPr lang="en-US" dirty="0"/>
              <a:t> </a:t>
            </a:r>
            <a:r>
              <a:rPr lang="en-US" dirty="0" err="1"/>
              <a:t>هوة</a:t>
            </a:r>
            <a:r>
              <a:rPr lang="en-US" dirty="0"/>
              <a:t> </a:t>
            </a:r>
            <a:r>
              <a:rPr lang="en-US" dirty="0" err="1"/>
              <a:t>متوفر</a:t>
            </a:r>
            <a:r>
              <a:rPr lang="en-US" dirty="0"/>
              <a:t> </a:t>
            </a:r>
            <a:r>
              <a:rPr lang="en-US" dirty="0" err="1"/>
              <a:t>ومن</a:t>
            </a:r>
            <a:r>
              <a:rPr lang="en-US" dirty="0"/>
              <a:t> </a:t>
            </a:r>
            <a:r>
              <a:rPr lang="en-US" dirty="0" err="1"/>
              <a:t>الامثلة</a:t>
            </a:r>
            <a:r>
              <a:rPr lang="en-US" dirty="0"/>
              <a:t> </a:t>
            </a:r>
            <a:r>
              <a:rPr lang="en-US" dirty="0" err="1"/>
              <a:t>عليها</a:t>
            </a:r>
            <a:r>
              <a:rPr lang="en-US" dirty="0"/>
              <a:t> </a:t>
            </a:r>
            <a:r>
              <a:rPr lang="en-US" dirty="0" err="1"/>
              <a:t>اعتماد</a:t>
            </a:r>
            <a:r>
              <a:rPr lang="en-US" dirty="0"/>
              <a:t> </a:t>
            </a:r>
            <a:r>
              <a:rPr lang="en-US" dirty="0" err="1"/>
              <a:t>فكرة</a:t>
            </a:r>
            <a:r>
              <a:rPr lang="en-US" dirty="0"/>
              <a:t> </a:t>
            </a:r>
            <a:r>
              <a:rPr lang="en-US" dirty="0" err="1"/>
              <a:t>التزقيت</a:t>
            </a:r>
            <a:r>
              <a:rPr lang="en-US" dirty="0"/>
              <a:t> </a:t>
            </a:r>
            <a:r>
              <a:rPr lang="en-US" dirty="0" err="1"/>
              <a:t>اىصيفي</a:t>
            </a:r>
            <a:r>
              <a:rPr lang="en-US" dirty="0"/>
              <a:t> </a:t>
            </a:r>
            <a:r>
              <a:rPr lang="en-US" dirty="0" err="1"/>
              <a:t>وايضا</a:t>
            </a:r>
            <a:r>
              <a:rPr lang="en-US" dirty="0"/>
              <a:t> </a:t>
            </a:r>
            <a:r>
              <a:rPr lang="en-US" dirty="0" err="1"/>
              <a:t>استخدام</a:t>
            </a:r>
            <a:r>
              <a:rPr lang="en-US" dirty="0"/>
              <a:t> </a:t>
            </a:r>
            <a:r>
              <a:rPr lang="en-US" dirty="0" err="1"/>
              <a:t>المواصلات</a:t>
            </a:r>
            <a:r>
              <a:rPr lang="en-US" dirty="0"/>
              <a:t> </a:t>
            </a:r>
            <a:r>
              <a:rPr lang="en-US" dirty="0" err="1"/>
              <a:t>العامة</a:t>
            </a:r>
            <a:r>
              <a:rPr lang="en-US" dirty="0"/>
              <a:t> </a:t>
            </a:r>
            <a:r>
              <a:rPr lang="en-US" dirty="0" err="1"/>
              <a:t>بدلا</a:t>
            </a:r>
            <a:r>
              <a:rPr lang="en-US" dirty="0"/>
              <a:t> </a:t>
            </a:r>
            <a:r>
              <a:rPr lang="en-US" dirty="0" err="1"/>
              <a:t>من</a:t>
            </a:r>
            <a:r>
              <a:rPr lang="en-US" dirty="0"/>
              <a:t> </a:t>
            </a:r>
            <a:r>
              <a:rPr lang="en-US" dirty="0" err="1"/>
              <a:t>السيارات</a:t>
            </a:r>
            <a:r>
              <a:rPr lang="en-US" dirty="0"/>
              <a:t> </a:t>
            </a:r>
            <a:r>
              <a:rPr lang="en-US" dirty="0" err="1"/>
              <a:t>الخاصة</a:t>
            </a:r>
            <a:r>
              <a:rPr lang="en-US" dirty="0"/>
              <a:t>.</a:t>
            </a:r>
          </a:p>
          <a:p>
            <a:pPr marL="0" indent="0" algn="r" rtl="1">
              <a:buNone/>
            </a:pPr>
            <a:r>
              <a:rPr lang="en-US" dirty="0"/>
              <a:t>.2 </a:t>
            </a:r>
            <a:r>
              <a:rPr lang="en-US" dirty="0" err="1"/>
              <a:t>التوجه</a:t>
            </a:r>
            <a:r>
              <a:rPr lang="en-US" dirty="0"/>
              <a:t> </a:t>
            </a:r>
            <a:r>
              <a:rPr lang="en-US" dirty="0" err="1"/>
              <a:t>الى</a:t>
            </a:r>
            <a:r>
              <a:rPr lang="en-US" dirty="0"/>
              <a:t> </a:t>
            </a:r>
            <a:r>
              <a:rPr lang="en-US" dirty="0" err="1"/>
              <a:t>استخدام</a:t>
            </a:r>
            <a:r>
              <a:rPr lang="en-US" dirty="0"/>
              <a:t> </a:t>
            </a:r>
            <a:r>
              <a:rPr lang="en-US" dirty="0" err="1"/>
              <a:t>الموارد</a:t>
            </a:r>
            <a:r>
              <a:rPr lang="en-US" dirty="0"/>
              <a:t> </a:t>
            </a:r>
            <a:r>
              <a:rPr lang="en-US" dirty="0" err="1"/>
              <a:t>الغير</a:t>
            </a:r>
            <a:r>
              <a:rPr lang="en-US" dirty="0"/>
              <a:t> </a:t>
            </a:r>
            <a:r>
              <a:rPr lang="en-US" dirty="0" err="1"/>
              <a:t>متجددة</a:t>
            </a:r>
            <a:r>
              <a:rPr lang="en-US" dirty="0"/>
              <a:t> </a:t>
            </a:r>
            <a:r>
              <a:rPr lang="en-US" dirty="0" err="1"/>
              <a:t>وغير</a:t>
            </a:r>
            <a:r>
              <a:rPr lang="en-US" dirty="0"/>
              <a:t> </a:t>
            </a:r>
            <a:r>
              <a:rPr lang="en-US" dirty="0" err="1"/>
              <a:t>قابلة</a:t>
            </a:r>
            <a:r>
              <a:rPr lang="en-US" dirty="0"/>
              <a:t> </a:t>
            </a:r>
            <a:r>
              <a:rPr lang="en-US" dirty="0" err="1"/>
              <a:t>للنفاذ</a:t>
            </a:r>
            <a:r>
              <a:rPr lang="en-US" dirty="0"/>
              <a:t>.</a:t>
            </a:r>
          </a:p>
          <a:p>
            <a:pPr marL="0" indent="0" algn="r" rtl="1">
              <a:buNone/>
            </a:pPr>
            <a:r>
              <a:rPr lang="en-US" dirty="0"/>
              <a:t>.3 </a:t>
            </a:r>
            <a:r>
              <a:rPr lang="en-US" dirty="0" err="1"/>
              <a:t>رفع</a:t>
            </a:r>
            <a:r>
              <a:rPr lang="en-US" dirty="0"/>
              <a:t> </a:t>
            </a:r>
            <a:r>
              <a:rPr lang="en-US" dirty="0" err="1"/>
              <a:t>كفائة</a:t>
            </a:r>
            <a:r>
              <a:rPr lang="en-US" dirty="0"/>
              <a:t> </a:t>
            </a:r>
            <a:r>
              <a:rPr lang="en-US" dirty="0" err="1"/>
              <a:t>تحويل</a:t>
            </a:r>
            <a:r>
              <a:rPr lang="en-US" dirty="0"/>
              <a:t> </a:t>
            </a:r>
            <a:r>
              <a:rPr lang="en-US" dirty="0" err="1"/>
              <a:t>الطاقة</a:t>
            </a:r>
            <a:r>
              <a:rPr lang="en-US" dirty="0"/>
              <a:t>.</a:t>
            </a:r>
          </a:p>
        </p:txBody>
      </p:sp>
    </p:spTree>
    <p:extLst>
      <p:ext uri="{BB962C8B-B14F-4D97-AF65-F5344CB8AC3E}">
        <p14:creationId xmlns:p14="http://schemas.microsoft.com/office/powerpoint/2010/main" xmlns="" val="3424543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heel(1)">
                                      <p:cBhvr>
                                        <p:cTn id="24" dur="20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rtl="1"/>
            <a:r>
              <a:rPr lang="ar-SA">
                <a:solidFill>
                  <a:srgbClr val="FF0000"/>
                </a:solidFill>
              </a:rPr>
              <a:t>استدامة الموارد الطبيعية الغير متجددة</a:t>
            </a:r>
            <a:endParaRPr lang="en-US">
              <a:solidFill>
                <a:srgbClr val="FF0000"/>
              </a:solidFill>
            </a:endParaRPr>
          </a:p>
        </p:txBody>
      </p:sp>
      <p:sp>
        <p:nvSpPr>
          <p:cNvPr id="3" name="Content Placeholder 2"/>
          <p:cNvSpPr>
            <a:spLocks noGrp="1"/>
          </p:cNvSpPr>
          <p:nvPr>
            <p:ph idx="1"/>
          </p:nvPr>
        </p:nvSpPr>
        <p:spPr/>
        <p:txBody>
          <a:bodyPr anchor="t">
            <a:normAutofit/>
          </a:bodyPr>
          <a:lstStyle/>
          <a:p>
            <a:pPr algn="r" rtl="1"/>
            <a:r>
              <a:rPr lang="ar-SA" dirty="0"/>
              <a:t>من اهم الامور </a:t>
            </a:r>
            <a:r>
              <a:rPr lang="ar-SA" dirty="0" err="1"/>
              <a:t>للمحافضة</a:t>
            </a:r>
            <a:r>
              <a:rPr lang="ar-SA" dirty="0"/>
              <a:t> على استدامة موارد الوقود الاحفوري.. </a:t>
            </a:r>
            <a:r>
              <a:rPr lang="ar-SA" dirty="0" err="1"/>
              <a:t>هية</a:t>
            </a:r>
            <a:r>
              <a:rPr lang="ar-SA" dirty="0"/>
              <a:t> المباني الخضراء.</a:t>
            </a:r>
          </a:p>
          <a:p>
            <a:pPr algn="r" rtl="1"/>
            <a:r>
              <a:rPr lang="ar-SA" dirty="0"/>
              <a:t>تعد المباني الخضراء مبانٍ تراعي </a:t>
            </a:r>
            <a:r>
              <a:rPr lang="ar-SA" dirty="0" err="1"/>
              <a:t>المحافضة</a:t>
            </a:r>
            <a:r>
              <a:rPr lang="ar-SA" dirty="0"/>
              <a:t> على الموارد البيئية في كل مرحلة من مراحل البنا، التصميم، التنفيذ، </a:t>
            </a:r>
            <a:r>
              <a:rPr lang="ar-SA" dirty="0" err="1"/>
              <a:t>التشغيل،والصيانة</a:t>
            </a:r>
            <a:r>
              <a:rPr lang="ar-SA" dirty="0"/>
              <a:t>. وسميت خضراء لس </a:t>
            </a:r>
            <a:r>
              <a:rPr lang="ar-SA" dirty="0" err="1"/>
              <a:t>لانها</a:t>
            </a:r>
            <a:r>
              <a:rPr lang="ar-SA" dirty="0"/>
              <a:t> خضراء اللون، وانما </a:t>
            </a:r>
            <a:r>
              <a:rPr lang="ar-SA" dirty="0" err="1"/>
              <a:t>لانها</a:t>
            </a:r>
            <a:r>
              <a:rPr lang="ar-SA" dirty="0"/>
              <a:t> مبنٍ يتوفر فيها مجموعة عناصر تنسجم مع البيئة، وهي ترشيد استهلاك الطاقة، واستخدام المواد العازلة للاستفادة منها والتكييف والتدفئة واعادة استخدام المياه واستخدام اسلوب الحصاد المائي ،</a:t>
            </a:r>
            <a:r>
              <a:rPr lang="ar-SA" dirty="0" err="1"/>
              <a:t>بالاصافة</a:t>
            </a:r>
            <a:r>
              <a:rPr lang="ar-SA" dirty="0"/>
              <a:t> الى مجموعة من العناصر الاخرى التي تحسن الاحوال المعيشية لصاحب المبنى، وفي الوقت ذاته تقلل من تلوث البيئة.</a:t>
            </a:r>
            <a:endParaRPr lang="en-US" dirty="0"/>
          </a:p>
        </p:txBody>
      </p:sp>
    </p:spTree>
    <p:extLst>
      <p:ext uri="{BB962C8B-B14F-4D97-AF65-F5344CB8AC3E}">
        <p14:creationId xmlns:p14="http://schemas.microsoft.com/office/powerpoint/2010/main" xmlns="" val="2988236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a:solidFill>
                  <a:srgbClr val="FF0000"/>
                </a:solidFill>
              </a:rPr>
              <a:t>استدامة الموارد الطبيعية الغير متجددة</a:t>
            </a:r>
            <a:endParaRPr lang="en-US">
              <a:solidFill>
                <a:srgbClr val="FF0000"/>
              </a:solidFill>
            </a:endParaRPr>
          </a:p>
        </p:txBody>
      </p:sp>
      <p:sp>
        <p:nvSpPr>
          <p:cNvPr id="3" name="Content Placeholder 2"/>
          <p:cNvSpPr>
            <a:spLocks noGrp="1"/>
          </p:cNvSpPr>
          <p:nvPr>
            <p:ph idx="1"/>
          </p:nvPr>
        </p:nvSpPr>
        <p:spPr/>
        <p:txBody>
          <a:bodyPr anchor="t">
            <a:normAutofit/>
          </a:bodyPr>
          <a:lstStyle/>
          <a:p>
            <a:pPr marL="0" indent="0" algn="r" rtl="1">
              <a:buNone/>
            </a:pPr>
            <a:r>
              <a:rPr lang="ar-SA" dirty="0">
                <a:solidFill>
                  <a:srgbClr val="00B0F0"/>
                </a:solidFill>
              </a:rPr>
              <a:t>ب. استدامة الموارد الفلزية والغير فلزية:</a:t>
            </a:r>
            <a:endParaRPr lang="ar-SA" dirty="0">
              <a:solidFill>
                <a:schemeClr val="tx1"/>
              </a:solidFill>
            </a:endParaRPr>
          </a:p>
          <a:p>
            <a:pPr marL="0" indent="0" algn="r" rtl="1">
              <a:buNone/>
            </a:pPr>
            <a:r>
              <a:rPr lang="ar-SA" dirty="0">
                <a:solidFill>
                  <a:schemeClr val="tx1"/>
                </a:solidFill>
              </a:rPr>
              <a:t>تعد الموارد المعدنية؛ الفلزية والغير فلزية من المواد القابلة للاستنزاف كونها غير متجددة فلا بد استدامتها والحفاض عليها .. اليك الطرائق التي يمكن من خلالها استدامة </a:t>
            </a:r>
            <a:r>
              <a:rPr lang="ar-SA" dirty="0" err="1">
                <a:solidFill>
                  <a:schemeClr val="tx1"/>
                </a:solidFill>
              </a:rPr>
              <a:t>هذة</a:t>
            </a:r>
            <a:r>
              <a:rPr lang="ar-SA" dirty="0">
                <a:solidFill>
                  <a:schemeClr val="tx1"/>
                </a:solidFill>
              </a:rPr>
              <a:t> الموارد.</a:t>
            </a:r>
          </a:p>
          <a:p>
            <a:pPr marL="457200" indent="-457200" algn="r" rtl="1">
              <a:buFont typeface="+mj-lt"/>
              <a:buAutoNum type="arabicPeriod"/>
            </a:pPr>
            <a:r>
              <a:rPr lang="ar-SA" dirty="0">
                <a:solidFill>
                  <a:schemeClr val="tx1"/>
                </a:solidFill>
              </a:rPr>
              <a:t>تقليل الحجم (</a:t>
            </a:r>
            <a:r>
              <a:rPr lang="ar-SA" dirty="0" err="1">
                <a:solidFill>
                  <a:schemeClr val="tx1"/>
                </a:solidFill>
              </a:rPr>
              <a:t>reduce</a:t>
            </a:r>
            <a:r>
              <a:rPr lang="ar-SA" dirty="0">
                <a:solidFill>
                  <a:schemeClr val="tx1"/>
                </a:solidFill>
              </a:rPr>
              <a:t>): وهوة تقليل حجم كواد التغليف (الاوعية)للمنتجات.</a:t>
            </a:r>
          </a:p>
          <a:p>
            <a:pPr marL="457200" indent="-457200" algn="r" rtl="1">
              <a:buFont typeface="+mj-lt"/>
              <a:buAutoNum type="arabicPeriod"/>
            </a:pPr>
            <a:r>
              <a:rPr lang="ar-SA" dirty="0">
                <a:solidFill>
                  <a:schemeClr val="tx1"/>
                </a:solidFill>
              </a:rPr>
              <a:t>اعادة الاستخدام(</a:t>
            </a:r>
            <a:r>
              <a:rPr lang="ar-SA" dirty="0" err="1">
                <a:solidFill>
                  <a:schemeClr val="tx1"/>
                </a:solidFill>
              </a:rPr>
              <a:t>ruse</a:t>
            </a:r>
            <a:r>
              <a:rPr lang="ar-SA" dirty="0">
                <a:solidFill>
                  <a:schemeClr val="tx1"/>
                </a:solidFill>
              </a:rPr>
              <a:t>): باستخدام المنتج اكثر من مرة.</a:t>
            </a:r>
          </a:p>
          <a:p>
            <a:pPr marL="457200" indent="-457200" algn="r" rtl="1">
              <a:buFont typeface="+mj-lt"/>
              <a:buAutoNum type="arabicPeriod"/>
            </a:pPr>
            <a:r>
              <a:rPr lang="ar-SA" dirty="0">
                <a:solidFill>
                  <a:schemeClr val="tx1"/>
                </a:solidFill>
              </a:rPr>
              <a:t>التدوير(</a:t>
            </a:r>
            <a:r>
              <a:rPr lang="ar-SA" dirty="0" err="1">
                <a:solidFill>
                  <a:schemeClr val="tx1"/>
                </a:solidFill>
              </a:rPr>
              <a:t>recycle</a:t>
            </a:r>
            <a:r>
              <a:rPr lang="ar-SA" dirty="0">
                <a:solidFill>
                  <a:schemeClr val="tx1"/>
                </a:solidFill>
              </a:rPr>
              <a:t>):  هي اعادة استغلال ما تلف من منتجات الموارد الفلزية.</a:t>
            </a:r>
          </a:p>
          <a:p>
            <a:pPr marL="457200" indent="-457200" algn="r" rtl="1">
              <a:buFont typeface="+mj-lt"/>
              <a:buAutoNum type="arabicPeriod"/>
            </a:pPr>
            <a:r>
              <a:rPr lang="ar-SA" dirty="0">
                <a:solidFill>
                  <a:schemeClr val="tx1"/>
                </a:solidFill>
              </a:rPr>
              <a:t>رفض النمط الاستهلاكي </a:t>
            </a:r>
            <a:r>
              <a:rPr lang="ar-SA" dirty="0" err="1">
                <a:solidFill>
                  <a:schemeClr val="tx1"/>
                </a:solidFill>
              </a:rPr>
              <a:t>وتغييره:وذلك</a:t>
            </a:r>
            <a:r>
              <a:rPr lang="ar-SA" dirty="0">
                <a:solidFill>
                  <a:schemeClr val="tx1"/>
                </a:solidFill>
              </a:rPr>
              <a:t> باستخدام ما تملك من ادوات واثاث ولا تستبدل به ما تعتقد انه افضل.</a:t>
            </a:r>
          </a:p>
        </p:txBody>
      </p:sp>
    </p:spTree>
    <p:extLst>
      <p:ext uri="{BB962C8B-B14F-4D97-AF65-F5344CB8AC3E}">
        <p14:creationId xmlns:p14="http://schemas.microsoft.com/office/powerpoint/2010/main" xmlns="" val="2048755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80">
                                          <p:stCondLst>
                                            <p:cond delay="0"/>
                                          </p:stCondLst>
                                        </p:cTn>
                                        <p:tgtEl>
                                          <p:spTgt spid="3">
                                            <p:txEl>
                                              <p:pRg st="2" end="2"/>
                                            </p:txEl>
                                          </p:spTgt>
                                        </p:tgtEl>
                                      </p:cBhvr>
                                    </p:animEffect>
                                    <p:anim calcmode="lin" valueType="num">
                                      <p:cBhvr>
                                        <p:cTn id="1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3" dur="26">
                                          <p:stCondLst>
                                            <p:cond delay="650"/>
                                          </p:stCondLst>
                                        </p:cTn>
                                        <p:tgtEl>
                                          <p:spTgt spid="3">
                                            <p:txEl>
                                              <p:pRg st="2" end="2"/>
                                            </p:txEl>
                                          </p:spTgt>
                                        </p:tgtEl>
                                      </p:cBhvr>
                                      <p:to x="100000" y="60000"/>
                                    </p:animScale>
                                    <p:animScale>
                                      <p:cBhvr>
                                        <p:cTn id="24" dur="166" decel="50000">
                                          <p:stCondLst>
                                            <p:cond delay="676"/>
                                          </p:stCondLst>
                                        </p:cTn>
                                        <p:tgtEl>
                                          <p:spTgt spid="3">
                                            <p:txEl>
                                              <p:pRg st="2" end="2"/>
                                            </p:txEl>
                                          </p:spTgt>
                                        </p:tgtEl>
                                      </p:cBhvr>
                                      <p:to x="100000" y="100000"/>
                                    </p:animScale>
                                    <p:animScale>
                                      <p:cBhvr>
                                        <p:cTn id="25" dur="26">
                                          <p:stCondLst>
                                            <p:cond delay="1312"/>
                                          </p:stCondLst>
                                        </p:cTn>
                                        <p:tgtEl>
                                          <p:spTgt spid="3">
                                            <p:txEl>
                                              <p:pRg st="2" end="2"/>
                                            </p:txEl>
                                          </p:spTgt>
                                        </p:tgtEl>
                                      </p:cBhvr>
                                      <p:to x="100000" y="80000"/>
                                    </p:animScale>
                                    <p:animScale>
                                      <p:cBhvr>
                                        <p:cTn id="26" dur="166" decel="50000">
                                          <p:stCondLst>
                                            <p:cond delay="1338"/>
                                          </p:stCondLst>
                                        </p:cTn>
                                        <p:tgtEl>
                                          <p:spTgt spid="3">
                                            <p:txEl>
                                              <p:pRg st="2" end="2"/>
                                            </p:txEl>
                                          </p:spTgt>
                                        </p:tgtEl>
                                      </p:cBhvr>
                                      <p:to x="100000" y="100000"/>
                                    </p:animScale>
                                    <p:animScale>
                                      <p:cBhvr>
                                        <p:cTn id="27" dur="26">
                                          <p:stCondLst>
                                            <p:cond delay="1642"/>
                                          </p:stCondLst>
                                        </p:cTn>
                                        <p:tgtEl>
                                          <p:spTgt spid="3">
                                            <p:txEl>
                                              <p:pRg st="2" end="2"/>
                                            </p:txEl>
                                          </p:spTgt>
                                        </p:tgtEl>
                                      </p:cBhvr>
                                      <p:to x="100000" y="90000"/>
                                    </p:animScale>
                                    <p:animScale>
                                      <p:cBhvr>
                                        <p:cTn id="28" dur="166" decel="50000">
                                          <p:stCondLst>
                                            <p:cond delay="1668"/>
                                          </p:stCondLst>
                                        </p:cTn>
                                        <p:tgtEl>
                                          <p:spTgt spid="3">
                                            <p:txEl>
                                              <p:pRg st="2" end="2"/>
                                            </p:txEl>
                                          </p:spTgt>
                                        </p:tgtEl>
                                      </p:cBhvr>
                                      <p:to x="100000" y="100000"/>
                                    </p:animScale>
                                    <p:animScale>
                                      <p:cBhvr>
                                        <p:cTn id="29" dur="26">
                                          <p:stCondLst>
                                            <p:cond delay="1808"/>
                                          </p:stCondLst>
                                        </p:cTn>
                                        <p:tgtEl>
                                          <p:spTgt spid="3">
                                            <p:txEl>
                                              <p:pRg st="2" end="2"/>
                                            </p:txEl>
                                          </p:spTgt>
                                        </p:tgtEl>
                                      </p:cBhvr>
                                      <p:to x="100000" y="95000"/>
                                    </p:animScale>
                                    <p:animScale>
                                      <p:cBhvr>
                                        <p:cTn id="30" dur="166" decel="50000">
                                          <p:stCondLst>
                                            <p:cond delay="1834"/>
                                          </p:stCondLst>
                                        </p:cTn>
                                        <p:tgtEl>
                                          <p:spTgt spid="3">
                                            <p:txEl>
                                              <p:pRg st="2" end="2"/>
                                            </p:txEl>
                                          </p:spTgt>
                                        </p:tgtEl>
                                      </p:cBhvr>
                                      <p:to x="100000" y="100000"/>
                                    </p:animScale>
                                  </p:childTnLst>
                                </p:cTn>
                              </p:par>
                              <p:par>
                                <p:cTn id="31" presetID="26" presetClass="entr" presetSubtype="0" fill="hold"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wipe(down)">
                                      <p:cBhvr>
                                        <p:cTn id="33" dur="580">
                                          <p:stCondLst>
                                            <p:cond delay="0"/>
                                          </p:stCondLst>
                                        </p:cTn>
                                        <p:tgtEl>
                                          <p:spTgt spid="3">
                                            <p:txEl>
                                              <p:pRg st="3" end="3"/>
                                            </p:txEl>
                                          </p:spTgt>
                                        </p:tgtEl>
                                      </p:cBhvr>
                                    </p:animEffect>
                                    <p:anim calcmode="lin" valueType="num">
                                      <p:cBhvr>
                                        <p:cTn id="3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3">
                                            <p:txEl>
                                              <p:pRg st="3" end="3"/>
                                            </p:txEl>
                                          </p:spTgt>
                                        </p:tgtEl>
                                      </p:cBhvr>
                                      <p:to x="100000" y="60000"/>
                                    </p:animScale>
                                    <p:animScale>
                                      <p:cBhvr>
                                        <p:cTn id="40" dur="166" decel="50000">
                                          <p:stCondLst>
                                            <p:cond delay="676"/>
                                          </p:stCondLst>
                                        </p:cTn>
                                        <p:tgtEl>
                                          <p:spTgt spid="3">
                                            <p:txEl>
                                              <p:pRg st="3" end="3"/>
                                            </p:txEl>
                                          </p:spTgt>
                                        </p:tgtEl>
                                      </p:cBhvr>
                                      <p:to x="100000" y="100000"/>
                                    </p:animScale>
                                    <p:animScale>
                                      <p:cBhvr>
                                        <p:cTn id="41" dur="26">
                                          <p:stCondLst>
                                            <p:cond delay="1312"/>
                                          </p:stCondLst>
                                        </p:cTn>
                                        <p:tgtEl>
                                          <p:spTgt spid="3">
                                            <p:txEl>
                                              <p:pRg st="3" end="3"/>
                                            </p:txEl>
                                          </p:spTgt>
                                        </p:tgtEl>
                                      </p:cBhvr>
                                      <p:to x="100000" y="80000"/>
                                    </p:animScale>
                                    <p:animScale>
                                      <p:cBhvr>
                                        <p:cTn id="42" dur="166" decel="50000">
                                          <p:stCondLst>
                                            <p:cond delay="1338"/>
                                          </p:stCondLst>
                                        </p:cTn>
                                        <p:tgtEl>
                                          <p:spTgt spid="3">
                                            <p:txEl>
                                              <p:pRg st="3" end="3"/>
                                            </p:txEl>
                                          </p:spTgt>
                                        </p:tgtEl>
                                      </p:cBhvr>
                                      <p:to x="100000" y="100000"/>
                                    </p:animScale>
                                    <p:animScale>
                                      <p:cBhvr>
                                        <p:cTn id="43" dur="26">
                                          <p:stCondLst>
                                            <p:cond delay="1642"/>
                                          </p:stCondLst>
                                        </p:cTn>
                                        <p:tgtEl>
                                          <p:spTgt spid="3">
                                            <p:txEl>
                                              <p:pRg st="3" end="3"/>
                                            </p:txEl>
                                          </p:spTgt>
                                        </p:tgtEl>
                                      </p:cBhvr>
                                      <p:to x="100000" y="90000"/>
                                    </p:animScale>
                                    <p:animScale>
                                      <p:cBhvr>
                                        <p:cTn id="44" dur="166" decel="50000">
                                          <p:stCondLst>
                                            <p:cond delay="1668"/>
                                          </p:stCondLst>
                                        </p:cTn>
                                        <p:tgtEl>
                                          <p:spTgt spid="3">
                                            <p:txEl>
                                              <p:pRg st="3" end="3"/>
                                            </p:txEl>
                                          </p:spTgt>
                                        </p:tgtEl>
                                      </p:cBhvr>
                                      <p:to x="100000" y="100000"/>
                                    </p:animScale>
                                    <p:animScale>
                                      <p:cBhvr>
                                        <p:cTn id="45" dur="26">
                                          <p:stCondLst>
                                            <p:cond delay="1808"/>
                                          </p:stCondLst>
                                        </p:cTn>
                                        <p:tgtEl>
                                          <p:spTgt spid="3">
                                            <p:txEl>
                                              <p:pRg st="3" end="3"/>
                                            </p:txEl>
                                          </p:spTgt>
                                        </p:tgtEl>
                                      </p:cBhvr>
                                      <p:to x="100000" y="95000"/>
                                    </p:animScale>
                                    <p:animScale>
                                      <p:cBhvr>
                                        <p:cTn id="46" dur="166" decel="50000">
                                          <p:stCondLst>
                                            <p:cond delay="1834"/>
                                          </p:stCondLst>
                                        </p:cTn>
                                        <p:tgtEl>
                                          <p:spTgt spid="3">
                                            <p:txEl>
                                              <p:pRg st="3" end="3"/>
                                            </p:txEl>
                                          </p:spTgt>
                                        </p:tgtEl>
                                      </p:cBhvr>
                                      <p:to x="100000" y="100000"/>
                                    </p:animScale>
                                  </p:childTnLst>
                                </p:cTn>
                              </p:par>
                              <p:par>
                                <p:cTn id="47" presetID="26" presetClass="entr" presetSubtype="0" fill="hold" nodeType="with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Effect transition="in" filter="wipe(down)">
                                      <p:cBhvr>
                                        <p:cTn id="49" dur="580">
                                          <p:stCondLst>
                                            <p:cond delay="0"/>
                                          </p:stCondLst>
                                        </p:cTn>
                                        <p:tgtEl>
                                          <p:spTgt spid="3">
                                            <p:txEl>
                                              <p:pRg st="4" end="4"/>
                                            </p:txEl>
                                          </p:spTgt>
                                        </p:tgtEl>
                                      </p:cBhvr>
                                    </p:animEffect>
                                    <p:anim calcmode="lin" valueType="num">
                                      <p:cBhvr>
                                        <p:cTn id="5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55" dur="26">
                                          <p:stCondLst>
                                            <p:cond delay="650"/>
                                          </p:stCondLst>
                                        </p:cTn>
                                        <p:tgtEl>
                                          <p:spTgt spid="3">
                                            <p:txEl>
                                              <p:pRg st="4" end="4"/>
                                            </p:txEl>
                                          </p:spTgt>
                                        </p:tgtEl>
                                      </p:cBhvr>
                                      <p:to x="100000" y="60000"/>
                                    </p:animScale>
                                    <p:animScale>
                                      <p:cBhvr>
                                        <p:cTn id="56" dur="166" decel="50000">
                                          <p:stCondLst>
                                            <p:cond delay="676"/>
                                          </p:stCondLst>
                                        </p:cTn>
                                        <p:tgtEl>
                                          <p:spTgt spid="3">
                                            <p:txEl>
                                              <p:pRg st="4" end="4"/>
                                            </p:txEl>
                                          </p:spTgt>
                                        </p:tgtEl>
                                      </p:cBhvr>
                                      <p:to x="100000" y="100000"/>
                                    </p:animScale>
                                    <p:animScale>
                                      <p:cBhvr>
                                        <p:cTn id="57" dur="26">
                                          <p:stCondLst>
                                            <p:cond delay="1312"/>
                                          </p:stCondLst>
                                        </p:cTn>
                                        <p:tgtEl>
                                          <p:spTgt spid="3">
                                            <p:txEl>
                                              <p:pRg st="4" end="4"/>
                                            </p:txEl>
                                          </p:spTgt>
                                        </p:tgtEl>
                                      </p:cBhvr>
                                      <p:to x="100000" y="80000"/>
                                    </p:animScale>
                                    <p:animScale>
                                      <p:cBhvr>
                                        <p:cTn id="58" dur="166" decel="50000">
                                          <p:stCondLst>
                                            <p:cond delay="1338"/>
                                          </p:stCondLst>
                                        </p:cTn>
                                        <p:tgtEl>
                                          <p:spTgt spid="3">
                                            <p:txEl>
                                              <p:pRg st="4" end="4"/>
                                            </p:txEl>
                                          </p:spTgt>
                                        </p:tgtEl>
                                      </p:cBhvr>
                                      <p:to x="100000" y="100000"/>
                                    </p:animScale>
                                    <p:animScale>
                                      <p:cBhvr>
                                        <p:cTn id="59" dur="26">
                                          <p:stCondLst>
                                            <p:cond delay="1642"/>
                                          </p:stCondLst>
                                        </p:cTn>
                                        <p:tgtEl>
                                          <p:spTgt spid="3">
                                            <p:txEl>
                                              <p:pRg st="4" end="4"/>
                                            </p:txEl>
                                          </p:spTgt>
                                        </p:tgtEl>
                                      </p:cBhvr>
                                      <p:to x="100000" y="90000"/>
                                    </p:animScale>
                                    <p:animScale>
                                      <p:cBhvr>
                                        <p:cTn id="60" dur="166" decel="50000">
                                          <p:stCondLst>
                                            <p:cond delay="1668"/>
                                          </p:stCondLst>
                                        </p:cTn>
                                        <p:tgtEl>
                                          <p:spTgt spid="3">
                                            <p:txEl>
                                              <p:pRg st="4" end="4"/>
                                            </p:txEl>
                                          </p:spTgt>
                                        </p:tgtEl>
                                      </p:cBhvr>
                                      <p:to x="100000" y="100000"/>
                                    </p:animScale>
                                    <p:animScale>
                                      <p:cBhvr>
                                        <p:cTn id="61" dur="26">
                                          <p:stCondLst>
                                            <p:cond delay="1808"/>
                                          </p:stCondLst>
                                        </p:cTn>
                                        <p:tgtEl>
                                          <p:spTgt spid="3">
                                            <p:txEl>
                                              <p:pRg st="4" end="4"/>
                                            </p:txEl>
                                          </p:spTgt>
                                        </p:tgtEl>
                                      </p:cBhvr>
                                      <p:to x="100000" y="95000"/>
                                    </p:animScale>
                                    <p:animScale>
                                      <p:cBhvr>
                                        <p:cTn id="62" dur="166" decel="50000">
                                          <p:stCondLst>
                                            <p:cond delay="1834"/>
                                          </p:stCondLst>
                                        </p:cTn>
                                        <p:tgtEl>
                                          <p:spTgt spid="3">
                                            <p:txEl>
                                              <p:pRg st="4" end="4"/>
                                            </p:txEl>
                                          </p:spTgt>
                                        </p:tgtEl>
                                      </p:cBhvr>
                                      <p:to x="100000" y="100000"/>
                                    </p:animScale>
                                  </p:childTnLst>
                                </p:cTn>
                              </p:par>
                              <p:par>
                                <p:cTn id="63" presetID="26" presetClass="entr" presetSubtype="0" fill="hold" nodeType="withEffect">
                                  <p:stCondLst>
                                    <p:cond delay="0"/>
                                  </p:stCondLst>
                                  <p:childTnLst>
                                    <p:set>
                                      <p:cBhvr>
                                        <p:cTn id="64" dur="1" fill="hold">
                                          <p:stCondLst>
                                            <p:cond delay="0"/>
                                          </p:stCondLst>
                                        </p:cTn>
                                        <p:tgtEl>
                                          <p:spTgt spid="3">
                                            <p:txEl>
                                              <p:pRg st="5" end="5"/>
                                            </p:txEl>
                                          </p:spTgt>
                                        </p:tgtEl>
                                        <p:attrNameLst>
                                          <p:attrName>style.visibility</p:attrName>
                                        </p:attrNameLst>
                                      </p:cBhvr>
                                      <p:to>
                                        <p:strVal val="visible"/>
                                      </p:to>
                                    </p:set>
                                    <p:animEffect transition="in" filter="wipe(down)">
                                      <p:cBhvr>
                                        <p:cTn id="65" dur="580">
                                          <p:stCondLst>
                                            <p:cond delay="0"/>
                                          </p:stCondLst>
                                        </p:cTn>
                                        <p:tgtEl>
                                          <p:spTgt spid="3">
                                            <p:txEl>
                                              <p:pRg st="5" end="5"/>
                                            </p:txEl>
                                          </p:spTgt>
                                        </p:tgtEl>
                                      </p:cBhvr>
                                    </p:animEffect>
                                    <p:anim calcmode="lin" valueType="num">
                                      <p:cBhvr>
                                        <p:cTn id="66"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67"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68"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69"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70"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71" dur="26">
                                          <p:stCondLst>
                                            <p:cond delay="650"/>
                                          </p:stCondLst>
                                        </p:cTn>
                                        <p:tgtEl>
                                          <p:spTgt spid="3">
                                            <p:txEl>
                                              <p:pRg st="5" end="5"/>
                                            </p:txEl>
                                          </p:spTgt>
                                        </p:tgtEl>
                                      </p:cBhvr>
                                      <p:to x="100000" y="60000"/>
                                    </p:animScale>
                                    <p:animScale>
                                      <p:cBhvr>
                                        <p:cTn id="72" dur="166" decel="50000">
                                          <p:stCondLst>
                                            <p:cond delay="676"/>
                                          </p:stCondLst>
                                        </p:cTn>
                                        <p:tgtEl>
                                          <p:spTgt spid="3">
                                            <p:txEl>
                                              <p:pRg st="5" end="5"/>
                                            </p:txEl>
                                          </p:spTgt>
                                        </p:tgtEl>
                                      </p:cBhvr>
                                      <p:to x="100000" y="100000"/>
                                    </p:animScale>
                                    <p:animScale>
                                      <p:cBhvr>
                                        <p:cTn id="73" dur="26">
                                          <p:stCondLst>
                                            <p:cond delay="1312"/>
                                          </p:stCondLst>
                                        </p:cTn>
                                        <p:tgtEl>
                                          <p:spTgt spid="3">
                                            <p:txEl>
                                              <p:pRg st="5" end="5"/>
                                            </p:txEl>
                                          </p:spTgt>
                                        </p:tgtEl>
                                      </p:cBhvr>
                                      <p:to x="100000" y="80000"/>
                                    </p:animScale>
                                    <p:animScale>
                                      <p:cBhvr>
                                        <p:cTn id="74" dur="166" decel="50000">
                                          <p:stCondLst>
                                            <p:cond delay="1338"/>
                                          </p:stCondLst>
                                        </p:cTn>
                                        <p:tgtEl>
                                          <p:spTgt spid="3">
                                            <p:txEl>
                                              <p:pRg st="5" end="5"/>
                                            </p:txEl>
                                          </p:spTgt>
                                        </p:tgtEl>
                                      </p:cBhvr>
                                      <p:to x="100000" y="100000"/>
                                    </p:animScale>
                                    <p:animScale>
                                      <p:cBhvr>
                                        <p:cTn id="75" dur="26">
                                          <p:stCondLst>
                                            <p:cond delay="1642"/>
                                          </p:stCondLst>
                                        </p:cTn>
                                        <p:tgtEl>
                                          <p:spTgt spid="3">
                                            <p:txEl>
                                              <p:pRg st="5" end="5"/>
                                            </p:txEl>
                                          </p:spTgt>
                                        </p:tgtEl>
                                      </p:cBhvr>
                                      <p:to x="100000" y="90000"/>
                                    </p:animScale>
                                    <p:animScale>
                                      <p:cBhvr>
                                        <p:cTn id="76" dur="166" decel="50000">
                                          <p:stCondLst>
                                            <p:cond delay="1668"/>
                                          </p:stCondLst>
                                        </p:cTn>
                                        <p:tgtEl>
                                          <p:spTgt spid="3">
                                            <p:txEl>
                                              <p:pRg st="5" end="5"/>
                                            </p:txEl>
                                          </p:spTgt>
                                        </p:tgtEl>
                                      </p:cBhvr>
                                      <p:to x="100000" y="100000"/>
                                    </p:animScale>
                                    <p:animScale>
                                      <p:cBhvr>
                                        <p:cTn id="77" dur="26">
                                          <p:stCondLst>
                                            <p:cond delay="1808"/>
                                          </p:stCondLst>
                                        </p:cTn>
                                        <p:tgtEl>
                                          <p:spTgt spid="3">
                                            <p:txEl>
                                              <p:pRg st="5" end="5"/>
                                            </p:txEl>
                                          </p:spTgt>
                                        </p:tgtEl>
                                      </p:cBhvr>
                                      <p:to x="100000" y="95000"/>
                                    </p:animScale>
                                    <p:animScale>
                                      <p:cBhvr>
                                        <p:cTn id="78"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pPr algn="ctr" rtl="1"/>
            <a:r>
              <a:rPr lang="ar-SA">
                <a:solidFill>
                  <a:srgbClr val="FF0000"/>
                </a:solidFill>
              </a:rPr>
              <a:t>التلوث البيئي</a:t>
            </a:r>
            <a:br>
              <a:rPr lang="ar-SA">
                <a:solidFill>
                  <a:srgbClr val="FF0000"/>
                </a:solidFill>
              </a:rPr>
            </a:br>
            <a:endParaRPr lang="en-US">
              <a:solidFill>
                <a:srgbClr val="FF0000"/>
              </a:solidFill>
            </a:endParaRPr>
          </a:p>
        </p:txBody>
      </p:sp>
      <p:sp>
        <p:nvSpPr>
          <p:cNvPr id="3" name="Content Placeholder 2"/>
          <p:cNvSpPr>
            <a:spLocks noGrp="1"/>
          </p:cNvSpPr>
          <p:nvPr>
            <p:ph idx="1"/>
          </p:nvPr>
        </p:nvSpPr>
        <p:spPr/>
        <p:txBody>
          <a:bodyPr anchor="t">
            <a:normAutofit/>
          </a:bodyPr>
          <a:lstStyle/>
          <a:p>
            <a:pPr algn="r" rtl="1"/>
            <a:r>
              <a:rPr lang="ar-SA" dirty="0"/>
              <a:t>مفهومه: يعرف التلوث البيئي بانه دخول مادة (</a:t>
            </a:r>
            <a:r>
              <a:rPr lang="ar-SA" dirty="0" err="1"/>
              <a:t>كيميائة</a:t>
            </a:r>
            <a:r>
              <a:rPr lang="ar-SA" dirty="0"/>
              <a:t> او حيوية او فيزيائية) او طاقة الى احد عناصر البيئة(ماء، هواء و تربة)، يمكن ان تؤثر في خصائصه الكيميائية او الفيزيائية او الحيوية فتجعلها غير ملائمة </a:t>
            </a:r>
            <a:r>
              <a:rPr lang="ar-SA" dirty="0" err="1"/>
              <a:t>للاغراض</a:t>
            </a:r>
            <a:r>
              <a:rPr lang="ar-SA" dirty="0"/>
              <a:t> المستخدمة فيها </a:t>
            </a:r>
            <a:r>
              <a:rPr lang="ar-SA" dirty="0" err="1"/>
              <a:t>اصلا،اذ</a:t>
            </a:r>
            <a:r>
              <a:rPr lang="ar-SA" dirty="0"/>
              <a:t> يمكن ان ينتج منها أثار بيئية غير مرغوب بها .</a:t>
            </a:r>
          </a:p>
          <a:p>
            <a:pPr algn="r" rtl="1"/>
            <a:r>
              <a:rPr lang="ar-SA" dirty="0"/>
              <a:t>هناك العيد من انواع التلوث </a:t>
            </a:r>
            <a:r>
              <a:rPr lang="ar-SA" dirty="0" err="1"/>
              <a:t>البيئي:مثل</a:t>
            </a:r>
            <a:r>
              <a:rPr lang="ar-SA" dirty="0"/>
              <a:t>:</a:t>
            </a:r>
          </a:p>
          <a:p>
            <a:pPr marL="457200" indent="-457200" algn="r" rtl="1">
              <a:buFont typeface="+mj-lt"/>
              <a:buAutoNum type="arabicPeriod"/>
            </a:pPr>
            <a:r>
              <a:rPr lang="ar-SA" dirty="0"/>
              <a:t>تلوث المياه.</a:t>
            </a:r>
          </a:p>
          <a:p>
            <a:pPr marL="457200" indent="-457200" algn="r" rtl="1">
              <a:buFont typeface="+mj-lt"/>
              <a:buAutoNum type="arabicPeriod"/>
            </a:pPr>
            <a:r>
              <a:rPr lang="ar-SA" dirty="0"/>
              <a:t>النفايات الصلبة.</a:t>
            </a:r>
          </a:p>
          <a:p>
            <a:pPr marL="457200" indent="-457200" algn="r" rtl="1">
              <a:buFont typeface="+mj-lt"/>
              <a:buAutoNum type="arabicPeriod"/>
            </a:pPr>
            <a:r>
              <a:rPr lang="ar-SA" dirty="0"/>
              <a:t>تلوث الهواء.</a:t>
            </a:r>
          </a:p>
          <a:p>
            <a:pPr marL="457200" indent="-457200" algn="r" rtl="1">
              <a:buFont typeface="+mj-lt"/>
              <a:buAutoNum type="arabicPeriod"/>
            </a:pPr>
            <a:r>
              <a:rPr lang="ar-SA" dirty="0"/>
              <a:t>تلوث التربة.</a:t>
            </a:r>
          </a:p>
        </p:txBody>
      </p:sp>
    </p:spTree>
    <p:extLst>
      <p:ext uri="{BB962C8B-B14F-4D97-AF65-F5344CB8AC3E}">
        <p14:creationId xmlns:p14="http://schemas.microsoft.com/office/powerpoint/2010/main" xmlns="" val="1955383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4" dur="1000"/>
                                        <p:tgtEl>
                                          <p:spTgt spid="3">
                                            <p:txEl>
                                              <p:pRg st="1" end="1"/>
                                            </p:txEl>
                                          </p:spTgt>
                                        </p:tgtEl>
                                      </p:cBhvr>
                                    </p:animEffect>
                                  </p:childTnLst>
                                </p:cTn>
                              </p:par>
                              <p:par>
                                <p:cTn id="15" presetID="3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0" dur="1000"/>
                                        <p:tgtEl>
                                          <p:spTgt spid="3">
                                            <p:txEl>
                                              <p:pRg st="2" end="2"/>
                                            </p:txEl>
                                          </p:spTgt>
                                        </p:tgtEl>
                                      </p:cBhvr>
                                    </p:animEffect>
                                  </p:childTnLst>
                                </p:cTn>
                              </p:par>
                              <p:par>
                                <p:cTn id="21" presetID="31"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par>
                                <p:cTn id="27" presetID="31"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4" end="4"/>
                                            </p:txEl>
                                          </p:spTgt>
                                        </p:tgtEl>
                                      </p:cBhvr>
                                    </p:animEffect>
                                  </p:childTnLst>
                                </p:cTn>
                              </p:par>
                              <p:par>
                                <p:cTn id="33" presetID="31" presetClass="entr" presetSubtype="0"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a:solidFill>
                  <a:srgbClr val="FF0000"/>
                </a:solidFill>
              </a:rPr>
              <a:t>التلوث البيئي</a:t>
            </a:r>
            <a:endParaRPr lang="en-US">
              <a:solidFill>
                <a:srgbClr val="FF0000"/>
              </a:solidFill>
            </a:endParaRPr>
          </a:p>
        </p:txBody>
      </p:sp>
      <p:sp>
        <p:nvSpPr>
          <p:cNvPr id="3" name="Content Placeholder 2"/>
          <p:cNvSpPr>
            <a:spLocks noGrp="1"/>
          </p:cNvSpPr>
          <p:nvPr>
            <p:ph idx="1"/>
          </p:nvPr>
        </p:nvSpPr>
        <p:spPr/>
        <p:txBody>
          <a:bodyPr anchor="t"/>
          <a:lstStyle/>
          <a:p>
            <a:pPr marL="457200" indent="-457200" algn="r" rtl="1">
              <a:buFont typeface="+mj-lt"/>
              <a:buAutoNum type="arabicPeriod"/>
            </a:pPr>
            <a:r>
              <a:rPr lang="ar-SA" dirty="0">
                <a:solidFill>
                  <a:srgbClr val="00B0F0"/>
                </a:solidFill>
              </a:rPr>
              <a:t>تلوث الماء:</a:t>
            </a:r>
          </a:p>
          <a:p>
            <a:pPr algn="r" rtl="1"/>
            <a:r>
              <a:rPr lang="ar-SA" dirty="0">
                <a:solidFill>
                  <a:schemeClr val="tx1"/>
                </a:solidFill>
              </a:rPr>
              <a:t>اذ يعرف تلوث الماء بانه اضافة مواد او طاقة يمكن ان تغير في خصائصه الفيزيائية او الكيميائية او الحيوية للمياه وتجعله غير مناسب للاستخدامات المستخدم بها.</a:t>
            </a:r>
          </a:p>
          <a:p>
            <a:pPr algn="r" rtl="1"/>
            <a:r>
              <a:rPr lang="ar-SA" dirty="0">
                <a:solidFill>
                  <a:schemeClr val="tx1"/>
                </a:solidFill>
              </a:rPr>
              <a:t>هناك مصدرين لتلوث الماء:</a:t>
            </a:r>
          </a:p>
          <a:p>
            <a:pPr marL="457200" indent="-457200" algn="r" rtl="1">
              <a:buFont typeface="+mj-lt"/>
              <a:buAutoNum type="arabicPeriod"/>
            </a:pPr>
            <a:r>
              <a:rPr lang="ar-SA" dirty="0">
                <a:solidFill>
                  <a:schemeClr val="tx1"/>
                </a:solidFill>
              </a:rPr>
              <a:t>مصادر تلوث المياه الغير نقطية: وتعرف بانها تلك المصادر التي </a:t>
            </a:r>
            <a:r>
              <a:rPr lang="ar-SA" dirty="0" err="1">
                <a:solidFill>
                  <a:schemeClr val="tx1"/>
                </a:solidFill>
              </a:rPr>
              <a:t>لايمكن</a:t>
            </a:r>
            <a:r>
              <a:rPr lang="ar-SA" dirty="0">
                <a:solidFill>
                  <a:schemeClr val="tx1"/>
                </a:solidFill>
              </a:rPr>
              <a:t> تحديدها في مكان معين مثل المياه الجارية.</a:t>
            </a:r>
          </a:p>
          <a:p>
            <a:pPr marL="457200" indent="-457200" algn="r" rtl="1">
              <a:buFont typeface="+mj-lt"/>
              <a:buAutoNum type="arabicPeriod"/>
            </a:pPr>
            <a:r>
              <a:rPr lang="ar-SA" dirty="0">
                <a:solidFill>
                  <a:schemeClr val="tx1"/>
                </a:solidFill>
              </a:rPr>
              <a:t>مصادر تلوث المياه النقطية: فهي المصادر التي يمكن </a:t>
            </a:r>
            <a:r>
              <a:rPr lang="ar-SA" dirty="0" err="1">
                <a:solidFill>
                  <a:schemeClr val="tx1"/>
                </a:solidFill>
              </a:rPr>
              <a:t>تحديدهامثل</a:t>
            </a:r>
            <a:r>
              <a:rPr lang="ar-SA" dirty="0">
                <a:solidFill>
                  <a:schemeClr val="tx1"/>
                </a:solidFill>
              </a:rPr>
              <a:t> محطات معالجة المياه العادمة.</a:t>
            </a:r>
          </a:p>
        </p:txBody>
      </p:sp>
    </p:spTree>
    <p:extLst>
      <p:ext uri="{BB962C8B-B14F-4D97-AF65-F5344CB8AC3E}">
        <p14:creationId xmlns:p14="http://schemas.microsoft.com/office/powerpoint/2010/main" xmlns="" val="1447295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rtl="1"/>
            <a:r>
              <a:rPr lang="ar-SA">
                <a:solidFill>
                  <a:srgbClr val="FF0000"/>
                </a:solidFill>
              </a:rPr>
              <a:t>التلوث البيئي</a:t>
            </a:r>
            <a:endParaRPr lang="en-US">
              <a:solidFill>
                <a:srgbClr val="FF0000"/>
              </a:solidFill>
            </a:endParaRPr>
          </a:p>
        </p:txBody>
      </p:sp>
      <p:sp>
        <p:nvSpPr>
          <p:cNvPr id="3" name="Content Placeholder 2"/>
          <p:cNvSpPr>
            <a:spLocks noGrp="1"/>
          </p:cNvSpPr>
          <p:nvPr>
            <p:ph idx="1"/>
          </p:nvPr>
        </p:nvSpPr>
        <p:spPr/>
        <p:txBody>
          <a:bodyPr anchor="t">
            <a:normAutofit/>
          </a:bodyPr>
          <a:lstStyle/>
          <a:p>
            <a:pPr algn="r" rtl="1"/>
            <a:r>
              <a:rPr lang="ar-SA" dirty="0"/>
              <a:t>ملوثات الماء:</a:t>
            </a:r>
          </a:p>
          <a:p>
            <a:pPr marL="457200" indent="-457200" algn="r" rtl="1">
              <a:buFont typeface="+mj-lt"/>
              <a:buAutoNum type="arabicPeriod"/>
            </a:pPr>
            <a:r>
              <a:rPr lang="ar-SA" dirty="0"/>
              <a:t>ملوثات المياه السطحية: </a:t>
            </a:r>
          </a:p>
          <a:p>
            <a:pPr marL="0" indent="0" algn="r" rtl="1">
              <a:buNone/>
            </a:pPr>
            <a:r>
              <a:rPr lang="ar-SA" dirty="0"/>
              <a:t>اذ تتلوث المياه السطحية بملوثات عديده يمكن ان تصلها من مصادر نقطية او غير نقطية منها:</a:t>
            </a:r>
          </a:p>
          <a:p>
            <a:pPr algn="r" rtl="1"/>
            <a:r>
              <a:rPr lang="ar-SA" b="1" dirty="0"/>
              <a:t>المواد المستهلكة </a:t>
            </a:r>
            <a:r>
              <a:rPr lang="ar-SA" b="1" dirty="0" err="1"/>
              <a:t>للاكسجين:</a:t>
            </a:r>
            <a:r>
              <a:rPr lang="ar-SA" dirty="0" err="1"/>
              <a:t>اذ</a:t>
            </a:r>
            <a:r>
              <a:rPr lang="ar-SA" dirty="0"/>
              <a:t>  تركيز الاكسجين المذاب بالماء مهم لحياة كل الكائنات الحية المائية، اذ يعد تركيز الاكسجين </a:t>
            </a:r>
            <a:r>
              <a:rPr lang="ar-SA" dirty="0" err="1"/>
              <a:t>الذاب</a:t>
            </a:r>
            <a:r>
              <a:rPr lang="ar-SA" dirty="0"/>
              <a:t> بالماء مؤشرا مهماً على نوعية مياه السدود </a:t>
            </a:r>
            <a:r>
              <a:rPr lang="ar-SA" dirty="0" err="1"/>
              <a:t>واللنهار</a:t>
            </a:r>
            <a:r>
              <a:rPr lang="ar-SA" dirty="0"/>
              <a:t> و البحيرات والتجمعات </a:t>
            </a:r>
            <a:r>
              <a:rPr lang="ar-SA" dirty="0" err="1"/>
              <a:t>المائية.فاذ</a:t>
            </a:r>
            <a:r>
              <a:rPr lang="ar-SA" dirty="0"/>
              <a:t> اي مادة في الماء يمكن مؤكسدتها تسمى </a:t>
            </a:r>
            <a:r>
              <a:rPr lang="ar-SA" b="1" dirty="0"/>
              <a:t>مادة مستهلكة </a:t>
            </a:r>
            <a:r>
              <a:rPr lang="ar-SA" b="1" dirty="0" err="1"/>
              <a:t>للاكسجين</a:t>
            </a:r>
            <a:r>
              <a:rPr lang="ar-SA" dirty="0" err="1"/>
              <a:t>.وهذه</a:t>
            </a:r>
            <a:r>
              <a:rPr lang="ar-SA" dirty="0"/>
              <a:t> المواد قد تكون مواد عضوية من اصل نباتي او حيواني وقد تكون مواد غير عضوية مثل مخلفات </a:t>
            </a:r>
            <a:r>
              <a:rPr lang="ar-SA" dirty="0" err="1"/>
              <a:t>المصانع.اذ</a:t>
            </a:r>
            <a:r>
              <a:rPr lang="ar-SA" dirty="0"/>
              <a:t> يعد تركيز الاكسجين المذاب في الماء من الامور المهمة بحياة الكائنات الحية </a:t>
            </a:r>
            <a:r>
              <a:rPr lang="ar-SA" dirty="0" err="1"/>
              <a:t>ونشاطها،فالاسماك</a:t>
            </a:r>
            <a:r>
              <a:rPr lang="ar-SA" dirty="0"/>
              <a:t> تحتاج لاستمرار حياتها في المياه التي </a:t>
            </a:r>
            <a:r>
              <a:rPr lang="ar-SA" dirty="0" err="1"/>
              <a:t>د.ح</a:t>
            </a:r>
            <a:r>
              <a:rPr lang="ar-SA" dirty="0"/>
              <a:t> 20°س الى حوالي (6)</a:t>
            </a:r>
            <a:r>
              <a:rPr lang="ar-SA" dirty="0" err="1"/>
              <a:t>مغ</a:t>
            </a:r>
            <a:r>
              <a:rPr lang="ar-SA" dirty="0"/>
              <a:t>/لتر من </a:t>
            </a:r>
            <a:r>
              <a:rPr lang="ar-SA" dirty="0" err="1"/>
              <a:t>الامسجين</a:t>
            </a:r>
            <a:r>
              <a:rPr lang="ar-SA" dirty="0"/>
              <a:t> المذاب على الاقل.</a:t>
            </a:r>
          </a:p>
        </p:txBody>
      </p:sp>
    </p:spTree>
    <p:extLst>
      <p:ext uri="{BB962C8B-B14F-4D97-AF65-F5344CB8AC3E}">
        <p14:creationId xmlns:p14="http://schemas.microsoft.com/office/powerpoint/2010/main" xmlns="" val="2957121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6"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down)">
                                      <p:cBhvr>
                                        <p:cTn id="24" dur="580">
                                          <p:stCondLst>
                                            <p:cond delay="0"/>
                                          </p:stCondLst>
                                        </p:cTn>
                                        <p:tgtEl>
                                          <p:spTgt spid="3">
                                            <p:txEl>
                                              <p:pRg st="3" end="3"/>
                                            </p:txEl>
                                          </p:spTgt>
                                        </p:tgtEl>
                                      </p:cBhvr>
                                    </p:animEffect>
                                    <p:anim calcmode="lin" valueType="num">
                                      <p:cBhvr>
                                        <p:cTn id="25"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3">
                                            <p:txEl>
                                              <p:pRg st="3" end="3"/>
                                            </p:txEl>
                                          </p:spTgt>
                                        </p:tgtEl>
                                      </p:cBhvr>
                                      <p:to x="100000" y="60000"/>
                                    </p:animScale>
                                    <p:animScale>
                                      <p:cBhvr>
                                        <p:cTn id="31" dur="166" decel="50000">
                                          <p:stCondLst>
                                            <p:cond delay="676"/>
                                          </p:stCondLst>
                                        </p:cTn>
                                        <p:tgtEl>
                                          <p:spTgt spid="3">
                                            <p:txEl>
                                              <p:pRg st="3" end="3"/>
                                            </p:txEl>
                                          </p:spTgt>
                                        </p:tgtEl>
                                      </p:cBhvr>
                                      <p:to x="100000" y="100000"/>
                                    </p:animScale>
                                    <p:animScale>
                                      <p:cBhvr>
                                        <p:cTn id="32" dur="26">
                                          <p:stCondLst>
                                            <p:cond delay="1312"/>
                                          </p:stCondLst>
                                        </p:cTn>
                                        <p:tgtEl>
                                          <p:spTgt spid="3">
                                            <p:txEl>
                                              <p:pRg st="3" end="3"/>
                                            </p:txEl>
                                          </p:spTgt>
                                        </p:tgtEl>
                                      </p:cBhvr>
                                      <p:to x="100000" y="80000"/>
                                    </p:animScale>
                                    <p:animScale>
                                      <p:cBhvr>
                                        <p:cTn id="33" dur="166" decel="50000">
                                          <p:stCondLst>
                                            <p:cond delay="1338"/>
                                          </p:stCondLst>
                                        </p:cTn>
                                        <p:tgtEl>
                                          <p:spTgt spid="3">
                                            <p:txEl>
                                              <p:pRg st="3" end="3"/>
                                            </p:txEl>
                                          </p:spTgt>
                                        </p:tgtEl>
                                      </p:cBhvr>
                                      <p:to x="100000" y="100000"/>
                                    </p:animScale>
                                    <p:animScale>
                                      <p:cBhvr>
                                        <p:cTn id="34" dur="26">
                                          <p:stCondLst>
                                            <p:cond delay="1642"/>
                                          </p:stCondLst>
                                        </p:cTn>
                                        <p:tgtEl>
                                          <p:spTgt spid="3">
                                            <p:txEl>
                                              <p:pRg st="3" end="3"/>
                                            </p:txEl>
                                          </p:spTgt>
                                        </p:tgtEl>
                                      </p:cBhvr>
                                      <p:to x="100000" y="90000"/>
                                    </p:animScale>
                                    <p:animScale>
                                      <p:cBhvr>
                                        <p:cTn id="35" dur="166" decel="50000">
                                          <p:stCondLst>
                                            <p:cond delay="1668"/>
                                          </p:stCondLst>
                                        </p:cTn>
                                        <p:tgtEl>
                                          <p:spTgt spid="3">
                                            <p:txEl>
                                              <p:pRg st="3" end="3"/>
                                            </p:txEl>
                                          </p:spTgt>
                                        </p:tgtEl>
                                      </p:cBhvr>
                                      <p:to x="100000" y="100000"/>
                                    </p:animScale>
                                    <p:animScale>
                                      <p:cBhvr>
                                        <p:cTn id="36" dur="26">
                                          <p:stCondLst>
                                            <p:cond delay="1808"/>
                                          </p:stCondLst>
                                        </p:cTn>
                                        <p:tgtEl>
                                          <p:spTgt spid="3">
                                            <p:txEl>
                                              <p:pRg st="3" end="3"/>
                                            </p:txEl>
                                          </p:spTgt>
                                        </p:tgtEl>
                                      </p:cBhvr>
                                      <p:to x="100000" y="95000"/>
                                    </p:animScale>
                                    <p:animScale>
                                      <p:cBhvr>
                                        <p:cTn id="37"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rtl="1"/>
            <a:r>
              <a:rPr lang="ar-SA">
                <a:solidFill>
                  <a:srgbClr val="FF0000"/>
                </a:solidFill>
              </a:rPr>
              <a:t>التلوث البيئي</a:t>
            </a:r>
            <a:endParaRPr lang="en-US">
              <a:solidFill>
                <a:srgbClr val="FF0000"/>
              </a:solidFill>
            </a:endParaRPr>
          </a:p>
        </p:txBody>
      </p:sp>
      <p:sp>
        <p:nvSpPr>
          <p:cNvPr id="3" name="Content Placeholder 2"/>
          <p:cNvSpPr>
            <a:spLocks noGrp="1"/>
          </p:cNvSpPr>
          <p:nvPr>
            <p:ph idx="1"/>
          </p:nvPr>
        </p:nvSpPr>
        <p:spPr>
          <a:xfrm>
            <a:off x="1334426" y="2618746"/>
            <a:ext cx="9905998" cy="3124201"/>
          </a:xfrm>
        </p:spPr>
        <p:txBody>
          <a:bodyPr anchor="t">
            <a:normAutofit fontScale="77500" lnSpcReduction="20000"/>
          </a:bodyPr>
          <a:lstStyle/>
          <a:p>
            <a:pPr algn="r" rtl="1"/>
            <a:r>
              <a:rPr lang="ar-SA" dirty="0">
                <a:solidFill>
                  <a:schemeClr val="tx1"/>
                </a:solidFill>
              </a:rPr>
              <a:t>من الطرق المستخدمة في تحديد كمية الملوثات المستهلكة </a:t>
            </a:r>
            <a:r>
              <a:rPr lang="ar-SA" dirty="0" err="1">
                <a:solidFill>
                  <a:schemeClr val="tx1"/>
                </a:solidFill>
              </a:rPr>
              <a:t>للاكسجين</a:t>
            </a:r>
            <a:r>
              <a:rPr lang="ar-SA" dirty="0">
                <a:solidFill>
                  <a:schemeClr val="tx1"/>
                </a:solidFill>
              </a:rPr>
              <a:t> طريقة تقدير الاكسجين المستهلك حيويا (BOD).</a:t>
            </a:r>
          </a:p>
          <a:p>
            <a:pPr algn="r" rtl="1"/>
            <a:r>
              <a:rPr lang="ar-SA" b="1" dirty="0">
                <a:solidFill>
                  <a:schemeClr val="tx1"/>
                </a:solidFill>
              </a:rPr>
              <a:t>الاكسجين المستهلك حيويا (BOD):</a:t>
            </a:r>
            <a:r>
              <a:rPr lang="ar-SA" dirty="0">
                <a:solidFill>
                  <a:schemeClr val="tx1"/>
                </a:solidFill>
              </a:rPr>
              <a:t> يعبر عن كمية الاكسجين المستهلكة حيويا من قبل الكائنات الحية الدقيقة </a:t>
            </a:r>
            <a:r>
              <a:rPr lang="ar-SA" dirty="0" err="1">
                <a:solidFill>
                  <a:schemeClr val="tx1"/>
                </a:solidFill>
              </a:rPr>
              <a:t>لامسدة</a:t>
            </a:r>
            <a:r>
              <a:rPr lang="ar-SA" dirty="0">
                <a:solidFill>
                  <a:schemeClr val="tx1"/>
                </a:solidFill>
              </a:rPr>
              <a:t> للمواد العضوية في الماء.</a:t>
            </a:r>
          </a:p>
          <a:p>
            <a:pPr algn="r" rtl="1"/>
            <a:r>
              <a:rPr lang="ar-SA" dirty="0">
                <a:solidFill>
                  <a:schemeClr val="tx1"/>
                </a:solidFill>
              </a:rPr>
              <a:t>اذ يتم تجربة هذه الكمية بتجربة تتم في المختبر على عينة من المياه ضمن ظروف محددة [ تحت </a:t>
            </a:r>
            <a:r>
              <a:rPr lang="ar-SA" dirty="0" err="1">
                <a:solidFill>
                  <a:schemeClr val="tx1"/>
                </a:solidFill>
              </a:rPr>
              <a:t>د.ح</a:t>
            </a:r>
            <a:r>
              <a:rPr lang="ar-SA" dirty="0">
                <a:solidFill>
                  <a:schemeClr val="tx1"/>
                </a:solidFill>
              </a:rPr>
              <a:t> ثابتة = 20°س ، وخلال مدة زمنية (حضانة) تصل الى 5 ايام (BOD5)]. ويعد الاكسجين المستهلك حيويا تحت تلك الصروف مؤشرا على </a:t>
            </a:r>
            <a:r>
              <a:rPr lang="ar-SA" dirty="0" err="1">
                <a:solidFill>
                  <a:schemeClr val="tx1"/>
                </a:solidFill>
              </a:rPr>
              <a:t>د.ح</a:t>
            </a:r>
            <a:r>
              <a:rPr lang="ar-SA" dirty="0">
                <a:solidFill>
                  <a:schemeClr val="tx1"/>
                </a:solidFill>
              </a:rPr>
              <a:t> تلوث المياه بالمواد </a:t>
            </a:r>
            <a:r>
              <a:rPr lang="ar-SA" dirty="0" err="1">
                <a:solidFill>
                  <a:schemeClr val="tx1"/>
                </a:solidFill>
              </a:rPr>
              <a:t>العضوية.وتتأثر</a:t>
            </a:r>
            <a:r>
              <a:rPr lang="ar-SA" dirty="0">
                <a:solidFill>
                  <a:schemeClr val="tx1"/>
                </a:solidFill>
              </a:rPr>
              <a:t> كمية الاكسجين المذابة في المياه بكمية الملوثات المذابة، و </a:t>
            </a:r>
            <a:r>
              <a:rPr lang="ar-SA" dirty="0" err="1">
                <a:solidFill>
                  <a:schemeClr val="tx1"/>
                </a:solidFill>
              </a:rPr>
              <a:t>د.ح</a:t>
            </a:r>
            <a:r>
              <a:rPr lang="ar-SA" dirty="0">
                <a:solidFill>
                  <a:schemeClr val="tx1"/>
                </a:solidFill>
              </a:rPr>
              <a:t> والتهوية. حيث يجب الا يزيد </a:t>
            </a:r>
            <a:r>
              <a:rPr lang="ar-SA" dirty="0" err="1">
                <a:solidFill>
                  <a:schemeClr val="tx1"/>
                </a:solidFill>
              </a:rPr>
              <a:t>الامسجين</a:t>
            </a:r>
            <a:r>
              <a:rPr lang="ar-SA" dirty="0">
                <a:solidFill>
                  <a:schemeClr val="tx1"/>
                </a:solidFill>
              </a:rPr>
              <a:t> المستهلك حيويا في الماء الصالح للذرب على (صفر) </a:t>
            </a:r>
            <a:r>
              <a:rPr lang="ar-SA" dirty="0" err="1">
                <a:solidFill>
                  <a:schemeClr val="tx1"/>
                </a:solidFill>
              </a:rPr>
              <a:t>مغ</a:t>
            </a:r>
            <a:r>
              <a:rPr lang="ar-SA" dirty="0">
                <a:solidFill>
                  <a:schemeClr val="tx1"/>
                </a:solidFill>
              </a:rPr>
              <a:t>/</a:t>
            </a:r>
            <a:r>
              <a:rPr lang="ar-SA" dirty="0" err="1">
                <a:solidFill>
                  <a:schemeClr val="tx1"/>
                </a:solidFill>
              </a:rPr>
              <a:t>لتر.اما</a:t>
            </a:r>
            <a:r>
              <a:rPr lang="ar-SA" dirty="0">
                <a:solidFill>
                  <a:schemeClr val="tx1"/>
                </a:solidFill>
              </a:rPr>
              <a:t> اذا وصلت كمية الاكسجين المذاب الى (2-1)</a:t>
            </a:r>
            <a:r>
              <a:rPr lang="ar-SA" dirty="0" err="1">
                <a:solidFill>
                  <a:schemeClr val="tx1"/>
                </a:solidFill>
              </a:rPr>
              <a:t>مغ</a:t>
            </a:r>
            <a:r>
              <a:rPr lang="ar-SA" dirty="0">
                <a:solidFill>
                  <a:schemeClr val="tx1"/>
                </a:solidFill>
              </a:rPr>
              <a:t>/لتر فتموت الاسماك.</a:t>
            </a:r>
            <a:endParaRPr lang="en-US" dirty="0">
              <a:solidFill>
                <a:schemeClr val="tx1"/>
              </a:solidFill>
            </a:endParaRPr>
          </a:p>
        </p:txBody>
      </p:sp>
    </p:spTree>
    <p:extLst>
      <p:ext uri="{BB962C8B-B14F-4D97-AF65-F5344CB8AC3E}">
        <p14:creationId xmlns:p14="http://schemas.microsoft.com/office/powerpoint/2010/main" xmlns="" val="1819670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pPr algn="ctr" rtl="1"/>
            <a:r>
              <a:rPr lang="ar-SA">
                <a:solidFill>
                  <a:srgbClr val="FF0000"/>
                </a:solidFill>
              </a:rPr>
              <a:t>التلوث البيئي</a:t>
            </a:r>
            <a:br>
              <a:rPr lang="ar-SA">
                <a:solidFill>
                  <a:srgbClr val="FF0000"/>
                </a:solidFill>
              </a:rPr>
            </a:br>
            <a:endParaRPr lang="en-US">
              <a:solidFill>
                <a:srgbClr val="FF0000"/>
              </a:solidFill>
            </a:endParaRPr>
          </a:p>
        </p:txBody>
      </p:sp>
      <p:sp>
        <p:nvSpPr>
          <p:cNvPr id="3" name="Content Placeholder 2"/>
          <p:cNvSpPr>
            <a:spLocks noGrp="1"/>
          </p:cNvSpPr>
          <p:nvPr>
            <p:ph idx="1"/>
          </p:nvPr>
        </p:nvSpPr>
        <p:spPr/>
        <p:txBody>
          <a:bodyPr anchor="t"/>
          <a:lstStyle/>
          <a:p>
            <a:pPr marL="0" indent="0" algn="r" rtl="1">
              <a:buNone/>
            </a:pPr>
            <a:r>
              <a:rPr lang="ar-SA" dirty="0"/>
              <a:t>2. الاثراء الغذائي: </a:t>
            </a:r>
          </a:p>
          <a:p>
            <a:pPr algn="r" rtl="1"/>
            <a:r>
              <a:rPr lang="ar-SA" dirty="0"/>
              <a:t>ان زيادة تركيز النترات والفوسفات في الظياه يعد تلوثا ينتج عنه </a:t>
            </a:r>
            <a:r>
              <a:rPr lang="ar-SA" b="1" dirty="0"/>
              <a:t>ظاهرة الاثراء الغذائي.</a:t>
            </a:r>
          </a:p>
          <a:p>
            <a:pPr algn="r" rtl="1"/>
            <a:r>
              <a:rPr lang="ar-SA" dirty="0"/>
              <a:t>من مظاهر نموها :</a:t>
            </a:r>
          </a:p>
          <a:p>
            <a:pPr marL="457200" indent="-457200" algn="r" rtl="1">
              <a:buFont typeface="+mj-lt"/>
              <a:buAutoNum type="arabicPeriod"/>
            </a:pPr>
            <a:r>
              <a:rPr lang="ar-SA" dirty="0"/>
              <a:t>نمو الطحالب </a:t>
            </a:r>
          </a:p>
          <a:p>
            <a:pPr marL="457200" indent="-457200" algn="r" rtl="1">
              <a:buFont typeface="+mj-lt"/>
              <a:buAutoNum type="arabicPeriod"/>
            </a:pPr>
            <a:r>
              <a:rPr lang="ar-SA" dirty="0"/>
              <a:t>وانواع اخرى من النباتات المائية</a:t>
            </a:r>
          </a:p>
          <a:p>
            <a:pPr marL="0" indent="0" algn="r" rtl="1">
              <a:buNone/>
            </a:pPr>
            <a:r>
              <a:rPr lang="ar-SA" dirty="0"/>
              <a:t>الامر الذي فضي الى زيادة الروائح الكريهة وارتفاع سمية الماء وانعدام صلاحيتها للشرب بعد موت تلك الاسماك والكائنات الحية الاخرى وتحلها.</a:t>
            </a:r>
          </a:p>
          <a:p>
            <a:pPr marL="0" indent="0" algn="r" rtl="1">
              <a:buNone/>
            </a:pPr>
            <a:endParaRPr lang="en-US" dirty="0"/>
          </a:p>
        </p:txBody>
      </p:sp>
    </p:spTree>
    <p:extLst>
      <p:ext uri="{BB962C8B-B14F-4D97-AF65-F5344CB8AC3E}">
        <p14:creationId xmlns:p14="http://schemas.microsoft.com/office/powerpoint/2010/main" xmlns="" val="795509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5"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anim calcmode="lin" valueType="num">
                                      <p:cBhvr>
                                        <p:cTn id="18"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19" dur="2000" fill="hold"/>
                                        <p:tgtEl>
                                          <p:spTgt spid="3">
                                            <p:txEl>
                                              <p:pRg st="2" end="2"/>
                                            </p:txEl>
                                          </p:spTgt>
                                        </p:tgtEl>
                                        <p:attrNameLst>
                                          <p:attrName>ppt_h</p:attrName>
                                        </p:attrNameLst>
                                      </p:cBhvr>
                                      <p:tavLst>
                                        <p:tav tm="0">
                                          <p:val>
                                            <p:strVal val="#ppt_h"/>
                                          </p:val>
                                        </p:tav>
                                        <p:tav tm="100000">
                                          <p:val>
                                            <p:strVal val="#ppt_h"/>
                                          </p:val>
                                        </p:tav>
                                      </p:tavLst>
                                    </p:anim>
                                  </p:childTnLst>
                                </p:cTn>
                              </p:par>
                              <p:par>
                                <p:cTn id="20" presetID="45"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anim calcmode="lin" valueType="num">
                                      <p:cBhvr>
                                        <p:cTn id="23"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4" dur="2000" fill="hold"/>
                                        <p:tgtEl>
                                          <p:spTgt spid="3">
                                            <p:txEl>
                                              <p:pRg st="3" end="3"/>
                                            </p:txEl>
                                          </p:spTgt>
                                        </p:tgtEl>
                                        <p:attrNameLst>
                                          <p:attrName>ppt_h</p:attrName>
                                        </p:attrNameLst>
                                      </p:cBhvr>
                                      <p:tavLst>
                                        <p:tav tm="0">
                                          <p:val>
                                            <p:strVal val="#ppt_h"/>
                                          </p:val>
                                        </p:tav>
                                        <p:tav tm="100000">
                                          <p:val>
                                            <p:strVal val="#ppt_h"/>
                                          </p:val>
                                        </p:tav>
                                      </p:tavLst>
                                    </p:anim>
                                  </p:childTnLst>
                                </p:cTn>
                              </p:par>
                              <p:par>
                                <p:cTn id="25" presetID="45"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anim calcmode="lin" valueType="num">
                                      <p:cBhvr>
                                        <p:cTn id="28"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29" dur="2000" fill="hold"/>
                                        <p:tgtEl>
                                          <p:spTgt spid="3">
                                            <p:txEl>
                                              <p:pRg st="4" end="4"/>
                                            </p:txEl>
                                          </p:spTgt>
                                        </p:tgtEl>
                                        <p:attrNameLst>
                                          <p:attrName>ppt_h</p:attrName>
                                        </p:attrNameLst>
                                      </p:cBhvr>
                                      <p:tavLst>
                                        <p:tav tm="0">
                                          <p:val>
                                            <p:strVal val="#ppt_h"/>
                                          </p:val>
                                        </p:tav>
                                        <p:tav tm="100000">
                                          <p:val>
                                            <p:strVal val="#ppt_h"/>
                                          </p:val>
                                        </p:tav>
                                      </p:tavLst>
                                    </p:anim>
                                  </p:childTnLst>
                                </p:cTn>
                              </p:par>
                              <p:par>
                                <p:cTn id="30" presetID="45"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anim calcmode="lin" valueType="num">
                                      <p:cBhvr>
                                        <p:cTn id="33"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34"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pPr algn="ctr" rtl="1"/>
            <a:r>
              <a:rPr lang="ar-SA">
                <a:solidFill>
                  <a:srgbClr val="FF0000"/>
                </a:solidFill>
              </a:rPr>
              <a:t>التلوث البيئي</a:t>
            </a:r>
            <a:br>
              <a:rPr lang="ar-SA">
                <a:solidFill>
                  <a:srgbClr val="FF0000"/>
                </a:solidFill>
              </a:rPr>
            </a:br>
            <a:endParaRPr lang="en-US">
              <a:solidFill>
                <a:srgbClr val="FF0000"/>
              </a:solidFill>
            </a:endParaRPr>
          </a:p>
        </p:txBody>
      </p:sp>
      <p:sp>
        <p:nvSpPr>
          <p:cNvPr id="3" name="Content Placeholder 2"/>
          <p:cNvSpPr>
            <a:spLocks noGrp="1"/>
          </p:cNvSpPr>
          <p:nvPr>
            <p:ph idx="1"/>
          </p:nvPr>
        </p:nvSpPr>
        <p:spPr/>
        <p:txBody>
          <a:bodyPr anchor="t"/>
          <a:lstStyle/>
          <a:p>
            <a:pPr marL="0" indent="0" algn="r" rtl="1">
              <a:buNone/>
            </a:pPr>
            <a:r>
              <a:rPr lang="ar-SA" dirty="0"/>
              <a:t>3. المواد السامة:</a:t>
            </a:r>
          </a:p>
          <a:p>
            <a:pPr algn="r" rtl="1"/>
            <a:r>
              <a:rPr lang="ar-SA" dirty="0"/>
              <a:t>تعرف المواد السامة بانها المواد العضوية او الغير عضوية القابلة </a:t>
            </a:r>
            <a:r>
              <a:rPr lang="ar-SA" dirty="0" err="1"/>
              <a:t>للتخلل،او</a:t>
            </a:r>
            <a:r>
              <a:rPr lang="ar-SA" dirty="0"/>
              <a:t> متحللة ببطءٍ شديد، بحيث يصعب التخلص منها .</a:t>
            </a:r>
          </a:p>
          <a:p>
            <a:pPr algn="r" rtl="1"/>
            <a:r>
              <a:rPr lang="ar-SA" dirty="0" err="1"/>
              <a:t>لذالك</a:t>
            </a:r>
            <a:r>
              <a:rPr lang="ar-SA" dirty="0"/>
              <a:t> انها تتراكم في </a:t>
            </a:r>
            <a:r>
              <a:rPr lang="ar-SA" dirty="0" err="1"/>
              <a:t>النضام</a:t>
            </a:r>
            <a:r>
              <a:rPr lang="ar-SA" dirty="0"/>
              <a:t> البيئي المائي اذا </a:t>
            </a:r>
            <a:r>
              <a:rPr lang="ar-SA" dirty="0" err="1"/>
              <a:t>زصلت</a:t>
            </a:r>
            <a:r>
              <a:rPr lang="ar-SA" dirty="0"/>
              <a:t> </a:t>
            </a:r>
            <a:r>
              <a:rPr lang="ar-SA" dirty="0" err="1"/>
              <a:t>اايه</a:t>
            </a:r>
            <a:r>
              <a:rPr lang="ar-SA" dirty="0"/>
              <a:t> .</a:t>
            </a:r>
          </a:p>
          <a:p>
            <a:pPr algn="r" rtl="1"/>
            <a:r>
              <a:rPr lang="ar-SA" dirty="0"/>
              <a:t>مصادر المواد السامة : قد تكون طبيعية تتحر من </a:t>
            </a:r>
            <a:r>
              <a:rPr lang="ar-SA" dirty="0" err="1"/>
              <a:t>الصخوى</a:t>
            </a:r>
            <a:r>
              <a:rPr lang="ar-SA" dirty="0"/>
              <a:t> نتيجة </a:t>
            </a:r>
            <a:r>
              <a:rPr lang="ar-SA" dirty="0" err="1"/>
              <a:t>لعظليات</a:t>
            </a:r>
            <a:r>
              <a:rPr lang="ar-SA" dirty="0"/>
              <a:t> التجوية او التعدين ،وقد يصنعها الانسان لاستخدامها في الصناعة والزراعة </a:t>
            </a:r>
            <a:r>
              <a:rPr lang="ar-SA" dirty="0" err="1"/>
              <a:t>ولاغراض</a:t>
            </a:r>
            <a:r>
              <a:rPr lang="ar-SA" dirty="0"/>
              <a:t> المنزلية. </a:t>
            </a:r>
          </a:p>
        </p:txBody>
      </p:sp>
    </p:spTree>
    <p:extLst>
      <p:ext uri="{BB962C8B-B14F-4D97-AF65-F5344CB8AC3E}">
        <p14:creationId xmlns:p14="http://schemas.microsoft.com/office/powerpoint/2010/main" xmlns="" val="1554382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heel(1)">
                                      <p:cBhvr>
                                        <p:cTn id="19" dur="20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rtl="1"/>
            <a:r>
              <a:rPr lang="ar-SA">
                <a:solidFill>
                  <a:srgbClr val="FF0000"/>
                </a:solidFill>
              </a:rPr>
              <a:t>التلوث البيئي</a:t>
            </a:r>
            <a:endParaRPr lang="en-US">
              <a:solidFill>
                <a:srgbClr val="FF0000"/>
              </a:solidFill>
            </a:endParaRPr>
          </a:p>
        </p:txBody>
      </p:sp>
      <p:sp>
        <p:nvSpPr>
          <p:cNvPr id="3" name="Content Placeholder 2"/>
          <p:cNvSpPr>
            <a:spLocks noGrp="1"/>
          </p:cNvSpPr>
          <p:nvPr>
            <p:ph idx="1"/>
          </p:nvPr>
        </p:nvSpPr>
        <p:spPr/>
        <p:txBody>
          <a:bodyPr anchor="t"/>
          <a:lstStyle/>
          <a:p>
            <a:pPr marL="0" indent="0" algn="r" rtl="1">
              <a:buNone/>
            </a:pPr>
            <a:r>
              <a:rPr lang="ar-SA" dirty="0"/>
              <a:t>4. الكائنات المسببة </a:t>
            </a:r>
            <a:r>
              <a:rPr lang="ar-SA" dirty="0" err="1"/>
              <a:t>للامراض</a:t>
            </a:r>
            <a:endParaRPr lang="ar-SA" dirty="0"/>
          </a:p>
          <a:p>
            <a:pPr algn="r" rtl="1"/>
            <a:r>
              <a:rPr lang="ar-SA" dirty="0"/>
              <a:t>تتسب الكائنات الحية الدقيقة التي تعيش في المياه الى العديد من الامراض </a:t>
            </a:r>
            <a:r>
              <a:rPr lang="ar-SA" dirty="0" err="1"/>
              <a:t>للانسان</a:t>
            </a:r>
            <a:r>
              <a:rPr lang="ar-SA" dirty="0"/>
              <a:t> والحيوان.</a:t>
            </a:r>
          </a:p>
          <a:p>
            <a:pPr algn="r" rtl="1"/>
            <a:r>
              <a:rPr lang="ar-SA" dirty="0"/>
              <a:t>من اهم هذه الامراض:</a:t>
            </a:r>
          </a:p>
          <a:p>
            <a:pPr marL="457200" indent="-457200" algn="r" rtl="1">
              <a:buFont typeface="+mj-lt"/>
              <a:buAutoNum type="arabicPeriod"/>
            </a:pPr>
            <a:r>
              <a:rPr lang="ar-SA" b="1" dirty="0"/>
              <a:t>البكتيريا</a:t>
            </a:r>
            <a:r>
              <a:rPr lang="ar-SA" dirty="0"/>
              <a:t>: التيفوئيد ، الكوليرا ، والالتهابات المعوية.</a:t>
            </a:r>
          </a:p>
          <a:p>
            <a:pPr marL="457200" indent="-457200" algn="r" rtl="1">
              <a:buFont typeface="+mj-lt"/>
              <a:buAutoNum type="arabicPeriod"/>
            </a:pPr>
            <a:r>
              <a:rPr lang="ar-SA" b="1" dirty="0"/>
              <a:t>الفيروسات</a:t>
            </a:r>
            <a:r>
              <a:rPr lang="ar-SA" dirty="0"/>
              <a:t>: التهاب الكبد الوبائي ، شلل الاطفال ، </a:t>
            </a:r>
            <a:r>
              <a:rPr lang="ar-SA" dirty="0" err="1"/>
              <a:t>الاسهالات</a:t>
            </a:r>
            <a:r>
              <a:rPr lang="ar-SA" dirty="0"/>
              <a:t> المعوية.</a:t>
            </a:r>
          </a:p>
          <a:p>
            <a:pPr marL="457200" indent="-457200" algn="r" rtl="1">
              <a:buFont typeface="+mj-lt"/>
              <a:buAutoNum type="arabicPeriod"/>
            </a:pPr>
            <a:r>
              <a:rPr lang="ar-SA" b="1" dirty="0"/>
              <a:t>الطفيليات</a:t>
            </a:r>
            <a:r>
              <a:rPr lang="ar-SA" dirty="0"/>
              <a:t>: البلهارسيا ، الاسكارس.</a:t>
            </a:r>
            <a:endParaRPr lang="ar-SA" b="1" dirty="0"/>
          </a:p>
        </p:txBody>
      </p:sp>
    </p:spTree>
    <p:extLst>
      <p:ext uri="{BB962C8B-B14F-4D97-AF65-F5344CB8AC3E}">
        <p14:creationId xmlns:p14="http://schemas.microsoft.com/office/powerpoint/2010/main" xmlns="" val="2942029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 calcmode="lin" valueType="num">
                                      <p:cBhvr additive="base">
                                        <p:cTn id="1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 calcmode="lin" valueType="num">
                                      <p:cBhvr additive="base">
                                        <p:cTn id="2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 calcmode="lin" valueType="num">
                                      <p:cBhvr additive="base">
                                        <p:cTn id="2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en-US" dirty="0" err="1">
                <a:solidFill>
                  <a:srgbClr val="FF0000"/>
                </a:solidFill>
              </a:rPr>
              <a:t>مفهوم</a:t>
            </a:r>
            <a:r>
              <a:rPr lang="en-US" dirty="0">
                <a:solidFill>
                  <a:srgbClr val="FF0000"/>
                </a:solidFill>
              </a:rPr>
              <a:t> </a:t>
            </a:r>
            <a:r>
              <a:rPr lang="en-US" dirty="0" err="1">
                <a:solidFill>
                  <a:srgbClr val="FF0000"/>
                </a:solidFill>
              </a:rPr>
              <a:t>الموارد</a:t>
            </a:r>
            <a:r>
              <a:rPr lang="en-US" dirty="0">
                <a:solidFill>
                  <a:srgbClr val="FF0000"/>
                </a:solidFill>
              </a:rPr>
              <a:t> </a:t>
            </a:r>
            <a:r>
              <a:rPr lang="en-US" dirty="0" err="1">
                <a:solidFill>
                  <a:srgbClr val="FF0000"/>
                </a:solidFill>
              </a:rPr>
              <a:t>الطبيعية</a:t>
            </a:r>
            <a:r>
              <a:rPr lang="en-US" dirty="0">
                <a:solidFill>
                  <a:srgbClr val="FF0000"/>
                </a:solidFill>
              </a:rPr>
              <a:t>.</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chor="t"/>
          <a:lstStyle/>
          <a:p>
            <a:pPr algn="r" rtl="1"/>
            <a:r>
              <a:rPr lang="ar-AE" b="0" i="0" dirty="0">
                <a:solidFill>
                  <a:schemeClr val="tx1"/>
                </a:solidFill>
                <a:effectLst/>
                <a:latin typeface="Droid Kufi Arabic"/>
              </a:rPr>
              <a:t> هي كل ما تؤمنه الطبيعة من مخزونات طبيعية يستلزمها بقاء </a:t>
            </a:r>
            <a:r>
              <a:rPr lang="ar-AE" dirty="0">
                <a:solidFill>
                  <a:schemeClr val="tx1"/>
                </a:solidFill>
                <a:effectLst/>
                <a:latin typeface="Droid Kufi Arabic"/>
              </a:rPr>
              <a:t>الإنسان</a:t>
            </a:r>
            <a:r>
              <a:rPr lang="ar-AE" b="0" i="0" dirty="0">
                <a:solidFill>
                  <a:schemeClr val="tx1"/>
                </a:solidFill>
                <a:effectLst/>
                <a:latin typeface="Droid Kufi Arabic"/>
              </a:rPr>
              <a:t> أو يستخدمها لبناء حضارته</a:t>
            </a:r>
            <a:r>
              <a:rPr lang="en-US" b="0" i="0" dirty="0">
                <a:solidFill>
                  <a:schemeClr val="tx1"/>
                </a:solidFill>
                <a:effectLst/>
                <a:latin typeface="Droid Kufi Arabic"/>
              </a:rPr>
              <a:t>.</a:t>
            </a:r>
          </a:p>
          <a:p>
            <a:pPr algn="r" rtl="1"/>
            <a:r>
              <a:rPr lang="en-US" dirty="0" err="1">
                <a:solidFill>
                  <a:schemeClr val="tx1"/>
                </a:solidFill>
                <a:effectLst/>
                <a:latin typeface="Droid Kufi Arabic"/>
              </a:rPr>
              <a:t>تقسم</a:t>
            </a:r>
            <a:r>
              <a:rPr lang="en-US" dirty="0">
                <a:solidFill>
                  <a:schemeClr val="tx1"/>
                </a:solidFill>
                <a:effectLst/>
                <a:latin typeface="Droid Kufi Arabic"/>
              </a:rPr>
              <a:t> </a:t>
            </a:r>
            <a:r>
              <a:rPr lang="en-US" dirty="0" err="1">
                <a:solidFill>
                  <a:schemeClr val="tx1"/>
                </a:solidFill>
                <a:effectLst/>
                <a:latin typeface="Droid Kufi Arabic"/>
              </a:rPr>
              <a:t>الموارد</a:t>
            </a:r>
            <a:r>
              <a:rPr lang="en-US" dirty="0">
                <a:solidFill>
                  <a:schemeClr val="tx1"/>
                </a:solidFill>
                <a:effectLst/>
                <a:latin typeface="Droid Kufi Arabic"/>
              </a:rPr>
              <a:t>  </a:t>
            </a:r>
            <a:r>
              <a:rPr lang="en-US" dirty="0" err="1">
                <a:solidFill>
                  <a:schemeClr val="tx1"/>
                </a:solidFill>
                <a:effectLst/>
                <a:latin typeface="Droid Kufi Arabic"/>
              </a:rPr>
              <a:t>الطبيعية</a:t>
            </a:r>
            <a:r>
              <a:rPr lang="en-US" dirty="0">
                <a:solidFill>
                  <a:schemeClr val="tx1"/>
                </a:solidFill>
                <a:effectLst/>
                <a:latin typeface="Droid Kufi Arabic"/>
              </a:rPr>
              <a:t>  </a:t>
            </a:r>
            <a:r>
              <a:rPr lang="en-US" dirty="0" err="1">
                <a:solidFill>
                  <a:schemeClr val="tx1"/>
                </a:solidFill>
                <a:effectLst/>
                <a:latin typeface="Droid Kufi Arabic"/>
              </a:rPr>
              <a:t>الى</a:t>
            </a:r>
            <a:r>
              <a:rPr lang="en-US" dirty="0">
                <a:solidFill>
                  <a:schemeClr val="tx1"/>
                </a:solidFill>
                <a:effectLst/>
                <a:latin typeface="Droid Kufi Arabic"/>
              </a:rPr>
              <a:t> :</a:t>
            </a:r>
          </a:p>
          <a:p>
            <a:pPr marL="457200" indent="-457200" algn="r" rtl="1">
              <a:buFont typeface="+mj-lt"/>
              <a:buAutoNum type="arabicPeriod"/>
            </a:pPr>
            <a:r>
              <a:rPr lang="en-US" dirty="0" err="1">
                <a:solidFill>
                  <a:schemeClr val="tx1"/>
                </a:solidFill>
                <a:effectLst/>
                <a:latin typeface="Droid Kufi Arabic"/>
              </a:rPr>
              <a:t>موارد</a:t>
            </a:r>
            <a:r>
              <a:rPr lang="en-US" dirty="0">
                <a:solidFill>
                  <a:schemeClr val="tx1"/>
                </a:solidFill>
                <a:effectLst/>
                <a:latin typeface="Droid Kufi Arabic"/>
              </a:rPr>
              <a:t> </a:t>
            </a:r>
            <a:r>
              <a:rPr lang="en-US" dirty="0" err="1">
                <a:solidFill>
                  <a:schemeClr val="tx1"/>
                </a:solidFill>
                <a:effectLst/>
                <a:latin typeface="Droid Kufi Arabic"/>
              </a:rPr>
              <a:t>متجددة</a:t>
            </a:r>
            <a:r>
              <a:rPr lang="en-US" dirty="0">
                <a:solidFill>
                  <a:schemeClr val="tx1"/>
                </a:solidFill>
                <a:effectLst/>
                <a:latin typeface="Droid Kufi Arabic"/>
              </a:rPr>
              <a:t>.</a:t>
            </a:r>
          </a:p>
          <a:p>
            <a:pPr marL="457200" indent="-457200" algn="r" rtl="1">
              <a:buFont typeface="+mj-lt"/>
              <a:buAutoNum type="arabicPeriod"/>
            </a:pPr>
            <a:r>
              <a:rPr lang="en-US" dirty="0" err="1">
                <a:solidFill>
                  <a:schemeClr val="tx1"/>
                </a:solidFill>
                <a:effectLst/>
                <a:latin typeface="Droid Kufi Arabic"/>
              </a:rPr>
              <a:t>مواد</a:t>
            </a:r>
            <a:r>
              <a:rPr lang="en-US" dirty="0">
                <a:solidFill>
                  <a:schemeClr val="tx1"/>
                </a:solidFill>
                <a:effectLst/>
                <a:latin typeface="Droid Kufi Arabic"/>
              </a:rPr>
              <a:t> </a:t>
            </a:r>
            <a:r>
              <a:rPr lang="en-US" dirty="0" err="1">
                <a:solidFill>
                  <a:schemeClr val="tx1"/>
                </a:solidFill>
                <a:effectLst/>
                <a:latin typeface="Droid Kufi Arabic"/>
              </a:rPr>
              <a:t>غير</a:t>
            </a:r>
            <a:r>
              <a:rPr lang="en-US" dirty="0">
                <a:solidFill>
                  <a:schemeClr val="tx1"/>
                </a:solidFill>
                <a:effectLst/>
                <a:latin typeface="Droid Kufi Arabic"/>
              </a:rPr>
              <a:t> </a:t>
            </a:r>
            <a:r>
              <a:rPr lang="en-US" dirty="0" err="1">
                <a:solidFill>
                  <a:schemeClr val="tx1"/>
                </a:solidFill>
                <a:effectLst/>
                <a:latin typeface="Droid Kufi Arabic"/>
              </a:rPr>
              <a:t>متجددة</a:t>
            </a:r>
            <a:r>
              <a:rPr lang="en-US" dirty="0">
                <a:solidFill>
                  <a:schemeClr val="tx1"/>
                </a:solidFill>
                <a:effectLst/>
                <a:latin typeface="Droid Kufi Arabic"/>
              </a:rPr>
              <a:t>.</a:t>
            </a:r>
            <a:endParaRPr lang="en-US" dirty="0">
              <a:solidFill>
                <a:schemeClr val="tx1"/>
              </a:solidFill>
            </a:endParaRPr>
          </a:p>
        </p:txBody>
      </p:sp>
    </p:spTree>
    <p:extLst>
      <p:ext uri="{BB962C8B-B14F-4D97-AF65-F5344CB8AC3E}">
        <p14:creationId xmlns:p14="http://schemas.microsoft.com/office/powerpoint/2010/main" xmlns="" val="3549212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down)">
                                      <p:cBhvr>
                                        <p:cTn id="14" dur="500"/>
                                        <p:tgtEl>
                                          <p:spTgt spid="3">
                                            <p:txEl>
                                              <p:pRg st="1" end="1"/>
                                            </p:txEl>
                                          </p:spTgt>
                                        </p:tgtEl>
                                      </p:cBhvr>
                                    </p:animEffect>
                                  </p:childTnLst>
                                </p:cTn>
                              </p:par>
                              <p:par>
                                <p:cTn id="15" presetID="2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rtl="1"/>
            <a:r>
              <a:rPr lang="ar-SA">
                <a:solidFill>
                  <a:srgbClr val="FF0000"/>
                </a:solidFill>
              </a:rPr>
              <a:t>التلوث البيئي</a:t>
            </a:r>
            <a:endParaRPr lang="en-US">
              <a:solidFill>
                <a:srgbClr val="FF0000"/>
              </a:solidFill>
            </a:endParaRPr>
          </a:p>
        </p:txBody>
      </p:sp>
      <p:sp>
        <p:nvSpPr>
          <p:cNvPr id="3" name="Content Placeholder 2"/>
          <p:cNvSpPr>
            <a:spLocks noGrp="1"/>
          </p:cNvSpPr>
          <p:nvPr>
            <p:ph idx="1"/>
          </p:nvPr>
        </p:nvSpPr>
        <p:spPr/>
        <p:txBody>
          <a:bodyPr anchor="t"/>
          <a:lstStyle/>
          <a:p>
            <a:pPr marL="0" indent="0" algn="r" rtl="1">
              <a:buNone/>
            </a:pPr>
            <a:r>
              <a:rPr lang="ar-SA" dirty="0"/>
              <a:t>4. الرسوبيات:</a:t>
            </a:r>
          </a:p>
          <a:p>
            <a:pPr marL="0" indent="0" algn="r" rtl="1">
              <a:buNone/>
            </a:pPr>
            <a:r>
              <a:rPr lang="ar-SA" dirty="0"/>
              <a:t>يقصد بالرسوبيات المواد التي تحملها الرياح والمياه الجارية الى البحار والمحيطات والانهار والاودية.</a:t>
            </a:r>
          </a:p>
          <a:p>
            <a:pPr algn="r" rtl="1"/>
            <a:r>
              <a:rPr lang="ar-SA" dirty="0"/>
              <a:t>اذ تسهم المواد المترسبة في عكوره المياه وقتل النباتات والحيوانات المائية او تقليلها او هجرة تلك الحيوانات الى اماكن اخرى بعيدة من منطقة التلوث. </a:t>
            </a:r>
          </a:p>
          <a:p>
            <a:pPr algn="r" rtl="1"/>
            <a:r>
              <a:rPr lang="ar-SA" dirty="0"/>
              <a:t>كما تمنع هذه الرسوبيات ضوء الشمس  من الوصول الى النباتات فتمنع </a:t>
            </a:r>
            <a:r>
              <a:rPr lang="ar-SA" dirty="0" err="1"/>
              <a:t>نموها.وارسوبيات</a:t>
            </a:r>
            <a:r>
              <a:rPr lang="ar-SA" dirty="0"/>
              <a:t> ترفع </a:t>
            </a:r>
            <a:r>
              <a:rPr lang="ar-SA" dirty="0" err="1"/>
              <a:t>د.ح</a:t>
            </a:r>
            <a:r>
              <a:rPr lang="ar-SA" dirty="0"/>
              <a:t> المياه .</a:t>
            </a:r>
            <a:endParaRPr lang="en-US" dirty="0"/>
          </a:p>
        </p:txBody>
      </p:sp>
    </p:spTree>
    <p:extLst>
      <p:ext uri="{BB962C8B-B14F-4D97-AF65-F5344CB8AC3E}">
        <p14:creationId xmlns:p14="http://schemas.microsoft.com/office/powerpoint/2010/main" xmlns="" val="2363857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a:solidFill>
                  <a:srgbClr val="FF0000"/>
                </a:solidFill>
              </a:rPr>
              <a:t>التلوث البيئي</a:t>
            </a:r>
            <a:endParaRPr lang="en-US">
              <a:solidFill>
                <a:srgbClr val="FF0000"/>
              </a:solidFill>
            </a:endParaRPr>
          </a:p>
        </p:txBody>
      </p:sp>
      <p:sp>
        <p:nvSpPr>
          <p:cNvPr id="3" name="Content Placeholder 2"/>
          <p:cNvSpPr>
            <a:spLocks noGrp="1"/>
          </p:cNvSpPr>
          <p:nvPr>
            <p:ph idx="1"/>
          </p:nvPr>
        </p:nvSpPr>
        <p:spPr/>
        <p:txBody>
          <a:bodyPr anchor="t">
            <a:normAutofit fontScale="77500" lnSpcReduction="20000"/>
          </a:bodyPr>
          <a:lstStyle/>
          <a:p>
            <a:pPr marL="0" indent="0" algn="r" rtl="1">
              <a:buNone/>
            </a:pPr>
            <a:r>
              <a:rPr lang="ar-SA" dirty="0"/>
              <a:t>5. التلوث الحراري:</a:t>
            </a:r>
          </a:p>
          <a:p>
            <a:pPr algn="r" rtl="1"/>
            <a:r>
              <a:rPr lang="ar-SA" dirty="0"/>
              <a:t>ترتفع </a:t>
            </a:r>
            <a:r>
              <a:rPr lang="ar-SA" dirty="0" err="1"/>
              <a:t>د.ح</a:t>
            </a:r>
            <a:r>
              <a:rPr lang="ar-SA" dirty="0"/>
              <a:t> الاجسام المائية الطبيعية من انهار وبحيرات ومياه </a:t>
            </a:r>
            <a:r>
              <a:rPr lang="ar-SA" dirty="0" err="1"/>
              <a:t>الشزاطئ</a:t>
            </a:r>
            <a:r>
              <a:rPr lang="ar-SA" dirty="0"/>
              <a:t> نتيجة صرف المياه الساخنة الناتجة عن تبريد الآت محطات توليد الكهرباء والصناعات الدبيرة الاخرى كمصانع الاسمدة الكيميائية التي تستخدم الماء للتبريد وهاذا ما يعرف ب </a:t>
            </a:r>
            <a:r>
              <a:rPr lang="ar-SA" b="1" dirty="0"/>
              <a:t>التلوث الحراري</a:t>
            </a:r>
            <a:r>
              <a:rPr lang="ar-SA" dirty="0"/>
              <a:t>.</a:t>
            </a:r>
          </a:p>
          <a:p>
            <a:pPr marL="0" indent="0" algn="r" rtl="1">
              <a:buNone/>
            </a:pPr>
            <a:r>
              <a:rPr lang="ar-SA" dirty="0"/>
              <a:t>6. ملوثات مياه البحار والمحيطات:</a:t>
            </a:r>
          </a:p>
          <a:p>
            <a:pPr marL="0" indent="0" algn="r" rtl="1">
              <a:buNone/>
            </a:pPr>
            <a:r>
              <a:rPr lang="ar-SA" dirty="0"/>
              <a:t>قد تتعرض مياه البحار والمحيطات وماصة القريبة من  السواحل ومصبات الانهار </a:t>
            </a:r>
            <a:r>
              <a:rPr lang="ar-SA" dirty="0" err="1"/>
              <a:t>زالمدن</a:t>
            </a:r>
            <a:r>
              <a:rPr lang="ar-SA" dirty="0"/>
              <a:t> الساحلية الي تلوث.</a:t>
            </a:r>
          </a:p>
          <a:p>
            <a:pPr marL="457200" indent="-457200" algn="r" rtl="1">
              <a:buFont typeface="+mj-lt"/>
              <a:buAutoNum type="arabicPeriod"/>
            </a:pPr>
            <a:r>
              <a:rPr lang="ar-SA" dirty="0"/>
              <a:t>يطرح في هذه المياه كميات كبيرة من النفايات الصناعية </a:t>
            </a:r>
            <a:r>
              <a:rPr lang="ar-SA" dirty="0" err="1"/>
              <a:t>والظنزيلة</a:t>
            </a:r>
            <a:r>
              <a:rPr lang="ar-SA" dirty="0"/>
              <a:t> السائلة والصلبة التي تؤثر سلبا على حياة الكائنات الحية في المياه </a:t>
            </a:r>
            <a:r>
              <a:rPr lang="ar-SA" dirty="0" err="1"/>
              <a:t>الساحلة</a:t>
            </a:r>
            <a:r>
              <a:rPr lang="ar-SA" dirty="0"/>
              <a:t> بصفة خاصة، حيث تتركز الملوثات في اجسام الكائنات البحرية وتصبح سامة اذا تتناولها الانسان.</a:t>
            </a:r>
          </a:p>
          <a:p>
            <a:pPr marL="457200" indent="-457200" algn="r" rtl="1">
              <a:buFont typeface="+mj-lt"/>
              <a:buAutoNum type="arabicPeriod"/>
            </a:pPr>
            <a:r>
              <a:rPr lang="ar-SA" dirty="0"/>
              <a:t>تلقي السفن المخملة بالنفط ، والسفن صيد السمك المياه العادمة غير المعالجة المحملة بالملوثات في المياه الساحلية.</a:t>
            </a:r>
          </a:p>
          <a:p>
            <a:pPr algn="r" rtl="1"/>
            <a:r>
              <a:rPr lang="ar-SA" dirty="0"/>
              <a:t>يعد النفط مادة ملوثة شديدة الخطورة على الكائنات البحرية وعلميات الصيد والمصائد السمكية وعلى الطيور البحرية </a:t>
            </a:r>
            <a:r>
              <a:rPr lang="ar-SA" dirty="0" err="1"/>
              <a:t>وكذالك</a:t>
            </a:r>
            <a:r>
              <a:rPr lang="ar-SA" dirty="0"/>
              <a:t> على محطات مياه البحر.</a:t>
            </a:r>
          </a:p>
          <a:p>
            <a:pPr algn="r" rtl="1"/>
            <a:r>
              <a:rPr lang="ar-SA" dirty="0"/>
              <a:t>هناك </a:t>
            </a:r>
            <a:r>
              <a:rPr lang="ar-SA" dirty="0" err="1"/>
              <a:t>اجرائات</a:t>
            </a:r>
            <a:r>
              <a:rPr lang="ar-SA" dirty="0"/>
              <a:t> للحد من هذه اتلوث </a:t>
            </a:r>
            <a:r>
              <a:rPr lang="ar-SA" dirty="0" err="1"/>
              <a:t>وهية</a:t>
            </a:r>
            <a:r>
              <a:rPr lang="ar-SA" dirty="0"/>
              <a:t>: 1. رقابة حكومية  على المصانع وما ينتج عنها من مياه ساخنة/ 2. صن تشريعات / 3. تجميع المياه الساخنة في </a:t>
            </a:r>
            <a:r>
              <a:rPr lang="ar-SA" dirty="0" err="1"/>
              <a:t>احزاض</a:t>
            </a:r>
            <a:r>
              <a:rPr lang="ar-SA" dirty="0"/>
              <a:t> وتركها حتى تبرد.</a:t>
            </a:r>
          </a:p>
        </p:txBody>
      </p:sp>
    </p:spTree>
    <p:extLst>
      <p:ext uri="{BB962C8B-B14F-4D97-AF65-F5344CB8AC3E}">
        <p14:creationId xmlns:p14="http://schemas.microsoft.com/office/powerpoint/2010/main" xmlns="" val="713510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heel(1)">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heel(1)">
                                      <p:cBhvr>
                                        <p:cTn id="28" dur="20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wipe(down)">
                                      <p:cBhvr>
                                        <p:cTn id="3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a:solidFill>
                  <a:srgbClr val="FF0000"/>
                </a:solidFill>
              </a:rPr>
              <a:t>التلوث البيئي</a:t>
            </a:r>
            <a:endParaRPr lang="en-US">
              <a:solidFill>
                <a:srgbClr val="FF0000"/>
              </a:solidFill>
            </a:endParaRPr>
          </a:p>
        </p:txBody>
      </p:sp>
      <p:sp>
        <p:nvSpPr>
          <p:cNvPr id="3" name="Content Placeholder 2"/>
          <p:cNvSpPr>
            <a:spLocks noGrp="1"/>
          </p:cNvSpPr>
          <p:nvPr>
            <p:ph idx="1"/>
          </p:nvPr>
        </p:nvSpPr>
        <p:spPr/>
        <p:txBody>
          <a:bodyPr anchor="t">
            <a:normAutofit fontScale="92500" lnSpcReduction="20000"/>
          </a:bodyPr>
          <a:lstStyle/>
          <a:p>
            <a:pPr marL="0" indent="0" algn="r" rtl="1">
              <a:buNone/>
            </a:pPr>
            <a:r>
              <a:rPr lang="ar-SA" dirty="0">
                <a:solidFill>
                  <a:srgbClr val="00B0F0"/>
                </a:solidFill>
              </a:rPr>
              <a:t>2. النفايات الصلبة:</a:t>
            </a:r>
          </a:p>
          <a:p>
            <a:pPr algn="r" rtl="1"/>
            <a:r>
              <a:rPr lang="ar-SA" dirty="0">
                <a:solidFill>
                  <a:schemeClr val="tx1"/>
                </a:solidFill>
              </a:rPr>
              <a:t> ما اسباب زيادة النفايات الصلبة:</a:t>
            </a:r>
          </a:p>
          <a:p>
            <a:pPr marL="457200" indent="-457200" algn="r" rtl="1">
              <a:buFont typeface="+mj-lt"/>
              <a:buAutoNum type="arabicPeriod"/>
            </a:pPr>
            <a:r>
              <a:rPr lang="ar-SA" dirty="0">
                <a:solidFill>
                  <a:schemeClr val="tx1"/>
                </a:solidFill>
              </a:rPr>
              <a:t>نتيجة لزيادة المستمرة في عدد السكان .</a:t>
            </a:r>
          </a:p>
          <a:p>
            <a:pPr marL="457200" indent="-457200" algn="r" rtl="1">
              <a:buFont typeface="+mj-lt"/>
              <a:buAutoNum type="arabicPeriod"/>
            </a:pPr>
            <a:r>
              <a:rPr lang="ar-SA" dirty="0">
                <a:solidFill>
                  <a:schemeClr val="tx1"/>
                </a:solidFill>
              </a:rPr>
              <a:t>ارتفاع مستوى المعيشة.</a:t>
            </a:r>
          </a:p>
          <a:p>
            <a:pPr marL="457200" indent="-457200" algn="r" rtl="1">
              <a:buFont typeface="+mj-lt"/>
              <a:buAutoNum type="arabicPeriod"/>
            </a:pPr>
            <a:r>
              <a:rPr lang="ar-SA" dirty="0">
                <a:solidFill>
                  <a:schemeClr val="tx1"/>
                </a:solidFill>
              </a:rPr>
              <a:t>التقدم الصناعي والزراعي والتقني زادت كمية النفايات الصلبة وزادت خطورتها على العالم.</a:t>
            </a:r>
          </a:p>
          <a:p>
            <a:pPr algn="r" rtl="1"/>
            <a:r>
              <a:rPr lang="ar-SA" dirty="0">
                <a:solidFill>
                  <a:schemeClr val="tx1"/>
                </a:solidFill>
              </a:rPr>
              <a:t>تعرف النفايات الصلبة:</a:t>
            </a:r>
          </a:p>
          <a:p>
            <a:pPr algn="r" rtl="1"/>
            <a:r>
              <a:rPr lang="ar-SA" dirty="0">
                <a:solidFill>
                  <a:schemeClr val="tx1"/>
                </a:solidFill>
              </a:rPr>
              <a:t>حسب قانون البيئة الاردني (2006م) بانها </a:t>
            </a:r>
            <a:r>
              <a:rPr lang="ar-SA" dirty="0" err="1">
                <a:solidFill>
                  <a:schemeClr val="tx1"/>
                </a:solidFill>
              </a:rPr>
              <a:t>المواظ</a:t>
            </a:r>
            <a:r>
              <a:rPr lang="ar-SA" dirty="0">
                <a:solidFill>
                  <a:schemeClr val="tx1"/>
                </a:solidFill>
              </a:rPr>
              <a:t> القابلة للنقل التي يرغب صاحبها </a:t>
            </a:r>
            <a:r>
              <a:rPr lang="ar-SA" dirty="0" err="1">
                <a:solidFill>
                  <a:schemeClr val="tx1"/>
                </a:solidFill>
              </a:rPr>
              <a:t>بالتهلص</a:t>
            </a:r>
            <a:r>
              <a:rPr lang="ar-SA" dirty="0">
                <a:solidFill>
                  <a:schemeClr val="tx1"/>
                </a:solidFill>
              </a:rPr>
              <a:t> منها  </a:t>
            </a:r>
            <a:r>
              <a:rPr lang="ar-SA" dirty="0" err="1">
                <a:solidFill>
                  <a:schemeClr val="tx1"/>
                </a:solidFill>
              </a:rPr>
              <a:t>بخيث</a:t>
            </a:r>
            <a:r>
              <a:rPr lang="ar-SA" dirty="0">
                <a:solidFill>
                  <a:schemeClr val="tx1"/>
                </a:solidFill>
              </a:rPr>
              <a:t> يمون جمعها ونقلها ومعالجتها من مصلحة المجتمع.</a:t>
            </a:r>
          </a:p>
          <a:p>
            <a:pPr algn="r" rtl="1"/>
            <a:r>
              <a:rPr lang="ar-SA" dirty="0">
                <a:solidFill>
                  <a:schemeClr val="tx1"/>
                </a:solidFill>
              </a:rPr>
              <a:t>لم تكن النفايات الصلبة في السابق  تسبب اي مشكلة بيئية </a:t>
            </a:r>
            <a:r>
              <a:rPr lang="ar-SA" dirty="0" err="1">
                <a:solidFill>
                  <a:schemeClr val="tx1"/>
                </a:solidFill>
              </a:rPr>
              <a:t>وهاءا</a:t>
            </a:r>
            <a:r>
              <a:rPr lang="ar-SA" dirty="0">
                <a:solidFill>
                  <a:schemeClr val="tx1"/>
                </a:solidFill>
              </a:rPr>
              <a:t> </a:t>
            </a:r>
            <a:r>
              <a:rPr lang="ar-SA" dirty="0" err="1">
                <a:solidFill>
                  <a:schemeClr val="tx1"/>
                </a:solidFill>
              </a:rPr>
              <a:t>لانها</a:t>
            </a:r>
            <a:r>
              <a:rPr lang="ar-SA" dirty="0">
                <a:solidFill>
                  <a:schemeClr val="tx1"/>
                </a:solidFill>
              </a:rPr>
              <a:t> كانت عضوية تستغل بواسطة كائنات حية للقيام بعملياتها الحيوية، اما في الوقت الحاضر فقد كثرت النفايات </a:t>
            </a:r>
            <a:r>
              <a:rPr lang="ar-SA" dirty="0" err="1">
                <a:solidFill>
                  <a:schemeClr val="tx1"/>
                </a:solidFill>
              </a:rPr>
              <a:t>الصلبةالعضوية</a:t>
            </a:r>
            <a:r>
              <a:rPr lang="ar-SA" dirty="0">
                <a:solidFill>
                  <a:schemeClr val="tx1"/>
                </a:solidFill>
              </a:rPr>
              <a:t> والغير عضوية .</a:t>
            </a:r>
            <a:r>
              <a:rPr lang="ar-SA" dirty="0" err="1">
                <a:solidFill>
                  <a:schemeClr val="tx1"/>
                </a:solidFill>
              </a:rPr>
              <a:t>فاصبحة</a:t>
            </a:r>
            <a:r>
              <a:rPr lang="ar-SA" dirty="0">
                <a:solidFill>
                  <a:schemeClr val="tx1"/>
                </a:solidFill>
              </a:rPr>
              <a:t> التخلص منها بالطرائق السليمة ومعالجتها </a:t>
            </a:r>
            <a:r>
              <a:rPr lang="ar-SA" dirty="0" err="1">
                <a:solidFill>
                  <a:schemeClr val="tx1"/>
                </a:solidFill>
              </a:rPr>
              <a:t>للمحافضة</a:t>
            </a:r>
            <a:r>
              <a:rPr lang="ar-SA" dirty="0">
                <a:solidFill>
                  <a:schemeClr val="tx1"/>
                </a:solidFill>
              </a:rPr>
              <a:t> على صحة الانسان وسلامته يتطلب جهدا وتكاليف اكبر.</a:t>
            </a:r>
          </a:p>
        </p:txBody>
      </p:sp>
    </p:spTree>
    <p:extLst>
      <p:ext uri="{BB962C8B-B14F-4D97-AF65-F5344CB8AC3E}">
        <p14:creationId xmlns:p14="http://schemas.microsoft.com/office/powerpoint/2010/main" xmlns="" val="1263933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in)">
                                      <p:cBhvr>
                                        <p:cTn id="19" dur="2000"/>
                                        <p:tgtEl>
                                          <p:spTgt spid="3">
                                            <p:txEl>
                                              <p:pRg st="2" end="2"/>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circle(in)">
                                      <p:cBhvr>
                                        <p:cTn id="25" dur="20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heel(1)">
                                      <p:cBhvr>
                                        <p:cTn id="30" dur="2000"/>
                                        <p:tgtEl>
                                          <p:spTgt spid="3">
                                            <p:txEl>
                                              <p:pRg st="5" end="5"/>
                                            </p:txEl>
                                          </p:spTgt>
                                        </p:tgtEl>
                                      </p:cBhvr>
                                    </p:animEffect>
                                  </p:childTnLst>
                                </p:cTn>
                              </p:par>
                              <p:par>
                                <p:cTn id="31" presetID="21" presetClass="entr" presetSubtype="1"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wheel(1)">
                                      <p:cBhvr>
                                        <p:cTn id="33" dur="20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1000"/>
                                        <p:tgtEl>
                                          <p:spTgt spid="3">
                                            <p:txEl>
                                              <p:pRg st="7" end="7"/>
                                            </p:txEl>
                                          </p:spTgt>
                                        </p:tgtEl>
                                      </p:cBhvr>
                                    </p:animEffect>
                                    <p:anim calcmode="lin" valueType="num">
                                      <p:cBhvr>
                                        <p:cTn id="3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a:solidFill>
                  <a:srgbClr val="FF0000"/>
                </a:solidFill>
              </a:rPr>
              <a:t>التلوث البيئي</a:t>
            </a:r>
            <a:endParaRPr lang="en-US">
              <a:solidFill>
                <a:srgbClr val="FF0000"/>
              </a:solidFill>
            </a:endParaRPr>
          </a:p>
        </p:txBody>
      </p:sp>
      <p:sp>
        <p:nvSpPr>
          <p:cNvPr id="3" name="Content Placeholder 2"/>
          <p:cNvSpPr>
            <a:spLocks noGrp="1"/>
          </p:cNvSpPr>
          <p:nvPr>
            <p:ph idx="1"/>
          </p:nvPr>
        </p:nvSpPr>
        <p:spPr/>
        <p:txBody>
          <a:bodyPr anchor="t"/>
          <a:lstStyle/>
          <a:p>
            <a:pPr marL="0" indent="0" algn="r" rtl="1">
              <a:buNone/>
            </a:pPr>
            <a:r>
              <a:rPr lang="ar-SA" dirty="0">
                <a:solidFill>
                  <a:schemeClr val="tx1"/>
                </a:solidFill>
              </a:rPr>
              <a:t>أ. انواع النفايات الصلبة:</a:t>
            </a:r>
          </a:p>
          <a:p>
            <a:pPr marL="457200" indent="-457200" algn="r" rtl="1">
              <a:buFont typeface="+mj-lt"/>
              <a:buAutoNum type="arabicPeriod"/>
            </a:pPr>
            <a:r>
              <a:rPr lang="ar-SA" dirty="0">
                <a:solidFill>
                  <a:schemeClr val="tx1"/>
                </a:solidFill>
              </a:rPr>
              <a:t>نفايات منزلية.</a:t>
            </a:r>
          </a:p>
          <a:p>
            <a:pPr marL="457200" indent="-457200" algn="r" rtl="1">
              <a:buFont typeface="+mj-lt"/>
              <a:buAutoNum type="arabicPeriod"/>
            </a:pPr>
            <a:r>
              <a:rPr lang="ar-SA" dirty="0">
                <a:solidFill>
                  <a:schemeClr val="tx1"/>
                </a:solidFill>
              </a:rPr>
              <a:t>نفايات زراعية.</a:t>
            </a:r>
          </a:p>
          <a:p>
            <a:pPr marL="457200" indent="-457200" algn="r" rtl="1">
              <a:buFont typeface="+mj-lt"/>
              <a:buAutoNum type="arabicPeriod"/>
            </a:pPr>
            <a:r>
              <a:rPr lang="ar-SA" dirty="0">
                <a:solidFill>
                  <a:schemeClr val="tx1"/>
                </a:solidFill>
              </a:rPr>
              <a:t>نفايات صناعية (خطرة وغير خطرة)</a:t>
            </a:r>
          </a:p>
          <a:p>
            <a:pPr marL="457200" indent="-457200" algn="r" rtl="1">
              <a:buFont typeface="+mj-lt"/>
              <a:buAutoNum type="arabicPeriod"/>
            </a:pPr>
            <a:r>
              <a:rPr lang="ar-SA" dirty="0">
                <a:solidFill>
                  <a:schemeClr val="tx1"/>
                </a:solidFill>
              </a:rPr>
              <a:t>نفايات طبية.</a:t>
            </a:r>
          </a:p>
          <a:p>
            <a:pPr marL="457200" indent="-457200" algn="r" rtl="1">
              <a:buFont typeface="+mj-lt"/>
              <a:buAutoNum type="arabicPeriod"/>
            </a:pPr>
            <a:r>
              <a:rPr lang="ar-SA" dirty="0" err="1">
                <a:solidFill>
                  <a:schemeClr val="tx1"/>
                </a:solidFill>
              </a:rPr>
              <a:t>نفابات</a:t>
            </a:r>
            <a:r>
              <a:rPr lang="ar-SA" dirty="0">
                <a:solidFill>
                  <a:schemeClr val="tx1"/>
                </a:solidFill>
              </a:rPr>
              <a:t> </a:t>
            </a:r>
            <a:r>
              <a:rPr lang="ar-SA" dirty="0" err="1">
                <a:solidFill>
                  <a:schemeClr val="tx1"/>
                </a:solidFill>
              </a:rPr>
              <a:t>تعدين:وتصنفايضا</a:t>
            </a:r>
            <a:r>
              <a:rPr lang="ar-SA" dirty="0">
                <a:solidFill>
                  <a:schemeClr val="tx1"/>
                </a:solidFill>
              </a:rPr>
              <a:t> حسب طبيعتها الى نفايات عضوية وغير عضوية قابلة للتحلل وغير قابلة للتحلل.</a:t>
            </a:r>
          </a:p>
          <a:p>
            <a:pPr marL="457200" indent="-457200" algn="r" rtl="1">
              <a:buFont typeface="+mj-lt"/>
              <a:buAutoNum type="arabicPeriod"/>
            </a:pPr>
            <a:endParaRPr lang="ar-SA" dirty="0">
              <a:solidFill>
                <a:schemeClr val="tx1"/>
              </a:solidFill>
            </a:endParaRPr>
          </a:p>
          <a:p>
            <a:pPr marL="457200" indent="-457200" algn="r" rtl="1">
              <a:buFont typeface="+mj-lt"/>
              <a:buAutoNum type="arabicPeriod"/>
            </a:pPr>
            <a:endParaRPr lang="ar-SA" dirty="0">
              <a:solidFill>
                <a:schemeClr val="tx1"/>
              </a:solidFill>
            </a:endParaRPr>
          </a:p>
        </p:txBody>
      </p:sp>
    </p:spTree>
    <p:extLst>
      <p:ext uri="{BB962C8B-B14F-4D97-AF65-F5344CB8AC3E}">
        <p14:creationId xmlns:p14="http://schemas.microsoft.com/office/powerpoint/2010/main" xmlns="" val="2231339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wipe(down)">
                                      <p:cBhvr>
                                        <p:cTn id="39" dur="580">
                                          <p:stCondLst>
                                            <p:cond delay="0"/>
                                          </p:stCondLst>
                                        </p:cTn>
                                        <p:tgtEl>
                                          <p:spTgt spid="3">
                                            <p:txEl>
                                              <p:pRg st="2" end="2"/>
                                            </p:txEl>
                                          </p:spTgt>
                                        </p:tgtEl>
                                      </p:cBhvr>
                                    </p:animEffect>
                                    <p:anim calcmode="lin" valueType="num">
                                      <p:cBhvr>
                                        <p:cTn id="4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2" end="2"/>
                                            </p:txEl>
                                          </p:spTgt>
                                        </p:tgtEl>
                                      </p:cBhvr>
                                      <p:to x="100000" y="60000"/>
                                    </p:animScale>
                                    <p:animScale>
                                      <p:cBhvr>
                                        <p:cTn id="46" dur="166" decel="50000">
                                          <p:stCondLst>
                                            <p:cond delay="676"/>
                                          </p:stCondLst>
                                        </p:cTn>
                                        <p:tgtEl>
                                          <p:spTgt spid="3">
                                            <p:txEl>
                                              <p:pRg st="2" end="2"/>
                                            </p:txEl>
                                          </p:spTgt>
                                        </p:tgtEl>
                                      </p:cBhvr>
                                      <p:to x="100000" y="100000"/>
                                    </p:animScale>
                                    <p:animScale>
                                      <p:cBhvr>
                                        <p:cTn id="47" dur="26">
                                          <p:stCondLst>
                                            <p:cond delay="1312"/>
                                          </p:stCondLst>
                                        </p:cTn>
                                        <p:tgtEl>
                                          <p:spTgt spid="3">
                                            <p:txEl>
                                              <p:pRg st="2" end="2"/>
                                            </p:txEl>
                                          </p:spTgt>
                                        </p:tgtEl>
                                      </p:cBhvr>
                                      <p:to x="100000" y="80000"/>
                                    </p:animScale>
                                    <p:animScale>
                                      <p:cBhvr>
                                        <p:cTn id="48" dur="166" decel="50000">
                                          <p:stCondLst>
                                            <p:cond delay="1338"/>
                                          </p:stCondLst>
                                        </p:cTn>
                                        <p:tgtEl>
                                          <p:spTgt spid="3">
                                            <p:txEl>
                                              <p:pRg st="2" end="2"/>
                                            </p:txEl>
                                          </p:spTgt>
                                        </p:tgtEl>
                                      </p:cBhvr>
                                      <p:to x="100000" y="100000"/>
                                    </p:animScale>
                                    <p:animScale>
                                      <p:cBhvr>
                                        <p:cTn id="49" dur="26">
                                          <p:stCondLst>
                                            <p:cond delay="1642"/>
                                          </p:stCondLst>
                                        </p:cTn>
                                        <p:tgtEl>
                                          <p:spTgt spid="3">
                                            <p:txEl>
                                              <p:pRg st="2" end="2"/>
                                            </p:txEl>
                                          </p:spTgt>
                                        </p:tgtEl>
                                      </p:cBhvr>
                                      <p:to x="100000" y="90000"/>
                                    </p:animScale>
                                    <p:animScale>
                                      <p:cBhvr>
                                        <p:cTn id="50" dur="166" decel="50000">
                                          <p:stCondLst>
                                            <p:cond delay="1668"/>
                                          </p:stCondLst>
                                        </p:cTn>
                                        <p:tgtEl>
                                          <p:spTgt spid="3">
                                            <p:txEl>
                                              <p:pRg st="2" end="2"/>
                                            </p:txEl>
                                          </p:spTgt>
                                        </p:tgtEl>
                                      </p:cBhvr>
                                      <p:to x="100000" y="100000"/>
                                    </p:animScale>
                                    <p:animScale>
                                      <p:cBhvr>
                                        <p:cTn id="51" dur="26">
                                          <p:stCondLst>
                                            <p:cond delay="1808"/>
                                          </p:stCondLst>
                                        </p:cTn>
                                        <p:tgtEl>
                                          <p:spTgt spid="3">
                                            <p:txEl>
                                              <p:pRg st="2" end="2"/>
                                            </p:txEl>
                                          </p:spTgt>
                                        </p:tgtEl>
                                      </p:cBhvr>
                                      <p:to x="100000" y="95000"/>
                                    </p:animScale>
                                    <p:animScale>
                                      <p:cBhvr>
                                        <p:cTn id="52" dur="166" decel="50000">
                                          <p:stCondLst>
                                            <p:cond delay="1834"/>
                                          </p:stCondLst>
                                        </p:cTn>
                                        <p:tgtEl>
                                          <p:spTgt spid="3">
                                            <p:txEl>
                                              <p:pRg st="2" end="2"/>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wipe(down)">
                                      <p:cBhvr>
                                        <p:cTn id="55" dur="580">
                                          <p:stCondLst>
                                            <p:cond delay="0"/>
                                          </p:stCondLst>
                                        </p:cTn>
                                        <p:tgtEl>
                                          <p:spTgt spid="3">
                                            <p:txEl>
                                              <p:pRg st="3" end="3"/>
                                            </p:txEl>
                                          </p:spTgt>
                                        </p:tgtEl>
                                      </p:cBhvr>
                                    </p:animEffect>
                                    <p:anim calcmode="lin" valueType="num">
                                      <p:cBhvr>
                                        <p:cTn id="5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3" end="3"/>
                                            </p:txEl>
                                          </p:spTgt>
                                        </p:tgtEl>
                                      </p:cBhvr>
                                      <p:to x="100000" y="60000"/>
                                    </p:animScale>
                                    <p:animScale>
                                      <p:cBhvr>
                                        <p:cTn id="62" dur="166" decel="50000">
                                          <p:stCondLst>
                                            <p:cond delay="676"/>
                                          </p:stCondLst>
                                        </p:cTn>
                                        <p:tgtEl>
                                          <p:spTgt spid="3">
                                            <p:txEl>
                                              <p:pRg st="3" end="3"/>
                                            </p:txEl>
                                          </p:spTgt>
                                        </p:tgtEl>
                                      </p:cBhvr>
                                      <p:to x="100000" y="100000"/>
                                    </p:animScale>
                                    <p:animScale>
                                      <p:cBhvr>
                                        <p:cTn id="63" dur="26">
                                          <p:stCondLst>
                                            <p:cond delay="1312"/>
                                          </p:stCondLst>
                                        </p:cTn>
                                        <p:tgtEl>
                                          <p:spTgt spid="3">
                                            <p:txEl>
                                              <p:pRg st="3" end="3"/>
                                            </p:txEl>
                                          </p:spTgt>
                                        </p:tgtEl>
                                      </p:cBhvr>
                                      <p:to x="100000" y="80000"/>
                                    </p:animScale>
                                    <p:animScale>
                                      <p:cBhvr>
                                        <p:cTn id="64" dur="166" decel="50000">
                                          <p:stCondLst>
                                            <p:cond delay="1338"/>
                                          </p:stCondLst>
                                        </p:cTn>
                                        <p:tgtEl>
                                          <p:spTgt spid="3">
                                            <p:txEl>
                                              <p:pRg st="3" end="3"/>
                                            </p:txEl>
                                          </p:spTgt>
                                        </p:tgtEl>
                                      </p:cBhvr>
                                      <p:to x="100000" y="100000"/>
                                    </p:animScale>
                                    <p:animScale>
                                      <p:cBhvr>
                                        <p:cTn id="65" dur="26">
                                          <p:stCondLst>
                                            <p:cond delay="1642"/>
                                          </p:stCondLst>
                                        </p:cTn>
                                        <p:tgtEl>
                                          <p:spTgt spid="3">
                                            <p:txEl>
                                              <p:pRg st="3" end="3"/>
                                            </p:txEl>
                                          </p:spTgt>
                                        </p:tgtEl>
                                      </p:cBhvr>
                                      <p:to x="100000" y="90000"/>
                                    </p:animScale>
                                    <p:animScale>
                                      <p:cBhvr>
                                        <p:cTn id="66" dur="166" decel="50000">
                                          <p:stCondLst>
                                            <p:cond delay="1668"/>
                                          </p:stCondLst>
                                        </p:cTn>
                                        <p:tgtEl>
                                          <p:spTgt spid="3">
                                            <p:txEl>
                                              <p:pRg st="3" end="3"/>
                                            </p:txEl>
                                          </p:spTgt>
                                        </p:tgtEl>
                                      </p:cBhvr>
                                      <p:to x="100000" y="100000"/>
                                    </p:animScale>
                                    <p:animScale>
                                      <p:cBhvr>
                                        <p:cTn id="67" dur="26">
                                          <p:stCondLst>
                                            <p:cond delay="1808"/>
                                          </p:stCondLst>
                                        </p:cTn>
                                        <p:tgtEl>
                                          <p:spTgt spid="3">
                                            <p:txEl>
                                              <p:pRg st="3" end="3"/>
                                            </p:txEl>
                                          </p:spTgt>
                                        </p:tgtEl>
                                      </p:cBhvr>
                                      <p:to x="100000" y="95000"/>
                                    </p:animScale>
                                    <p:animScale>
                                      <p:cBhvr>
                                        <p:cTn id="68" dur="166" decel="50000">
                                          <p:stCondLst>
                                            <p:cond delay="1834"/>
                                          </p:stCondLst>
                                        </p:cTn>
                                        <p:tgtEl>
                                          <p:spTgt spid="3">
                                            <p:txEl>
                                              <p:pRg st="3" end="3"/>
                                            </p:txEl>
                                          </p:spTgt>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3">
                                            <p:txEl>
                                              <p:pRg st="4" end="4"/>
                                            </p:txEl>
                                          </p:spTgt>
                                        </p:tgtEl>
                                        <p:attrNameLst>
                                          <p:attrName>style.visibility</p:attrName>
                                        </p:attrNameLst>
                                      </p:cBhvr>
                                      <p:to>
                                        <p:strVal val="visible"/>
                                      </p:to>
                                    </p:set>
                                    <p:animEffect transition="in" filter="wipe(down)">
                                      <p:cBhvr>
                                        <p:cTn id="71" dur="580">
                                          <p:stCondLst>
                                            <p:cond delay="0"/>
                                          </p:stCondLst>
                                        </p:cTn>
                                        <p:tgtEl>
                                          <p:spTgt spid="3">
                                            <p:txEl>
                                              <p:pRg st="4" end="4"/>
                                            </p:txEl>
                                          </p:spTgt>
                                        </p:tgtEl>
                                      </p:cBhvr>
                                    </p:animEffect>
                                    <p:anim calcmode="lin" valueType="num">
                                      <p:cBhvr>
                                        <p:cTn id="7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3">
                                            <p:txEl>
                                              <p:pRg st="4" end="4"/>
                                            </p:txEl>
                                          </p:spTgt>
                                        </p:tgtEl>
                                      </p:cBhvr>
                                      <p:to x="100000" y="60000"/>
                                    </p:animScale>
                                    <p:animScale>
                                      <p:cBhvr>
                                        <p:cTn id="78" dur="166" decel="50000">
                                          <p:stCondLst>
                                            <p:cond delay="676"/>
                                          </p:stCondLst>
                                        </p:cTn>
                                        <p:tgtEl>
                                          <p:spTgt spid="3">
                                            <p:txEl>
                                              <p:pRg st="4" end="4"/>
                                            </p:txEl>
                                          </p:spTgt>
                                        </p:tgtEl>
                                      </p:cBhvr>
                                      <p:to x="100000" y="100000"/>
                                    </p:animScale>
                                    <p:animScale>
                                      <p:cBhvr>
                                        <p:cTn id="79" dur="26">
                                          <p:stCondLst>
                                            <p:cond delay="1312"/>
                                          </p:stCondLst>
                                        </p:cTn>
                                        <p:tgtEl>
                                          <p:spTgt spid="3">
                                            <p:txEl>
                                              <p:pRg st="4" end="4"/>
                                            </p:txEl>
                                          </p:spTgt>
                                        </p:tgtEl>
                                      </p:cBhvr>
                                      <p:to x="100000" y="80000"/>
                                    </p:animScale>
                                    <p:animScale>
                                      <p:cBhvr>
                                        <p:cTn id="80" dur="166" decel="50000">
                                          <p:stCondLst>
                                            <p:cond delay="1338"/>
                                          </p:stCondLst>
                                        </p:cTn>
                                        <p:tgtEl>
                                          <p:spTgt spid="3">
                                            <p:txEl>
                                              <p:pRg st="4" end="4"/>
                                            </p:txEl>
                                          </p:spTgt>
                                        </p:tgtEl>
                                      </p:cBhvr>
                                      <p:to x="100000" y="100000"/>
                                    </p:animScale>
                                    <p:animScale>
                                      <p:cBhvr>
                                        <p:cTn id="81" dur="26">
                                          <p:stCondLst>
                                            <p:cond delay="1642"/>
                                          </p:stCondLst>
                                        </p:cTn>
                                        <p:tgtEl>
                                          <p:spTgt spid="3">
                                            <p:txEl>
                                              <p:pRg st="4" end="4"/>
                                            </p:txEl>
                                          </p:spTgt>
                                        </p:tgtEl>
                                      </p:cBhvr>
                                      <p:to x="100000" y="90000"/>
                                    </p:animScale>
                                    <p:animScale>
                                      <p:cBhvr>
                                        <p:cTn id="82" dur="166" decel="50000">
                                          <p:stCondLst>
                                            <p:cond delay="1668"/>
                                          </p:stCondLst>
                                        </p:cTn>
                                        <p:tgtEl>
                                          <p:spTgt spid="3">
                                            <p:txEl>
                                              <p:pRg st="4" end="4"/>
                                            </p:txEl>
                                          </p:spTgt>
                                        </p:tgtEl>
                                      </p:cBhvr>
                                      <p:to x="100000" y="100000"/>
                                    </p:animScale>
                                    <p:animScale>
                                      <p:cBhvr>
                                        <p:cTn id="83" dur="26">
                                          <p:stCondLst>
                                            <p:cond delay="1808"/>
                                          </p:stCondLst>
                                        </p:cTn>
                                        <p:tgtEl>
                                          <p:spTgt spid="3">
                                            <p:txEl>
                                              <p:pRg st="4" end="4"/>
                                            </p:txEl>
                                          </p:spTgt>
                                        </p:tgtEl>
                                      </p:cBhvr>
                                      <p:to x="100000" y="95000"/>
                                    </p:animScale>
                                    <p:animScale>
                                      <p:cBhvr>
                                        <p:cTn id="84" dur="166" decel="50000">
                                          <p:stCondLst>
                                            <p:cond delay="1834"/>
                                          </p:stCondLst>
                                        </p:cTn>
                                        <p:tgtEl>
                                          <p:spTgt spid="3">
                                            <p:txEl>
                                              <p:pRg st="4" end="4"/>
                                            </p:txEl>
                                          </p:spTgt>
                                        </p:tgtEl>
                                      </p:cBhvr>
                                      <p:to x="100000" y="100000"/>
                                    </p:animScale>
                                  </p:childTnLst>
                                </p:cTn>
                              </p:par>
                              <p:par>
                                <p:cTn id="85" presetID="26" presetClass="entr" presetSubtype="0" fill="hold" nodeType="withEffect">
                                  <p:stCondLst>
                                    <p:cond delay="0"/>
                                  </p:stCondLst>
                                  <p:childTnLst>
                                    <p:set>
                                      <p:cBhvr>
                                        <p:cTn id="86" dur="1" fill="hold">
                                          <p:stCondLst>
                                            <p:cond delay="0"/>
                                          </p:stCondLst>
                                        </p:cTn>
                                        <p:tgtEl>
                                          <p:spTgt spid="3">
                                            <p:txEl>
                                              <p:pRg st="5" end="5"/>
                                            </p:txEl>
                                          </p:spTgt>
                                        </p:tgtEl>
                                        <p:attrNameLst>
                                          <p:attrName>style.visibility</p:attrName>
                                        </p:attrNameLst>
                                      </p:cBhvr>
                                      <p:to>
                                        <p:strVal val="visible"/>
                                      </p:to>
                                    </p:set>
                                    <p:animEffect transition="in" filter="wipe(down)">
                                      <p:cBhvr>
                                        <p:cTn id="87" dur="580">
                                          <p:stCondLst>
                                            <p:cond delay="0"/>
                                          </p:stCondLst>
                                        </p:cTn>
                                        <p:tgtEl>
                                          <p:spTgt spid="3">
                                            <p:txEl>
                                              <p:pRg st="5" end="5"/>
                                            </p:txEl>
                                          </p:spTgt>
                                        </p:tgtEl>
                                      </p:cBhvr>
                                    </p:animEffect>
                                    <p:anim calcmode="lin" valueType="num">
                                      <p:cBhvr>
                                        <p:cTn id="8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3">
                                            <p:txEl>
                                              <p:pRg st="5" end="5"/>
                                            </p:txEl>
                                          </p:spTgt>
                                        </p:tgtEl>
                                      </p:cBhvr>
                                      <p:to x="100000" y="60000"/>
                                    </p:animScale>
                                    <p:animScale>
                                      <p:cBhvr>
                                        <p:cTn id="94" dur="166" decel="50000">
                                          <p:stCondLst>
                                            <p:cond delay="676"/>
                                          </p:stCondLst>
                                        </p:cTn>
                                        <p:tgtEl>
                                          <p:spTgt spid="3">
                                            <p:txEl>
                                              <p:pRg st="5" end="5"/>
                                            </p:txEl>
                                          </p:spTgt>
                                        </p:tgtEl>
                                      </p:cBhvr>
                                      <p:to x="100000" y="100000"/>
                                    </p:animScale>
                                    <p:animScale>
                                      <p:cBhvr>
                                        <p:cTn id="95" dur="26">
                                          <p:stCondLst>
                                            <p:cond delay="1312"/>
                                          </p:stCondLst>
                                        </p:cTn>
                                        <p:tgtEl>
                                          <p:spTgt spid="3">
                                            <p:txEl>
                                              <p:pRg st="5" end="5"/>
                                            </p:txEl>
                                          </p:spTgt>
                                        </p:tgtEl>
                                      </p:cBhvr>
                                      <p:to x="100000" y="80000"/>
                                    </p:animScale>
                                    <p:animScale>
                                      <p:cBhvr>
                                        <p:cTn id="96" dur="166" decel="50000">
                                          <p:stCondLst>
                                            <p:cond delay="1338"/>
                                          </p:stCondLst>
                                        </p:cTn>
                                        <p:tgtEl>
                                          <p:spTgt spid="3">
                                            <p:txEl>
                                              <p:pRg st="5" end="5"/>
                                            </p:txEl>
                                          </p:spTgt>
                                        </p:tgtEl>
                                      </p:cBhvr>
                                      <p:to x="100000" y="100000"/>
                                    </p:animScale>
                                    <p:animScale>
                                      <p:cBhvr>
                                        <p:cTn id="97" dur="26">
                                          <p:stCondLst>
                                            <p:cond delay="1642"/>
                                          </p:stCondLst>
                                        </p:cTn>
                                        <p:tgtEl>
                                          <p:spTgt spid="3">
                                            <p:txEl>
                                              <p:pRg st="5" end="5"/>
                                            </p:txEl>
                                          </p:spTgt>
                                        </p:tgtEl>
                                      </p:cBhvr>
                                      <p:to x="100000" y="90000"/>
                                    </p:animScale>
                                    <p:animScale>
                                      <p:cBhvr>
                                        <p:cTn id="98" dur="166" decel="50000">
                                          <p:stCondLst>
                                            <p:cond delay="1668"/>
                                          </p:stCondLst>
                                        </p:cTn>
                                        <p:tgtEl>
                                          <p:spTgt spid="3">
                                            <p:txEl>
                                              <p:pRg st="5" end="5"/>
                                            </p:txEl>
                                          </p:spTgt>
                                        </p:tgtEl>
                                      </p:cBhvr>
                                      <p:to x="100000" y="100000"/>
                                    </p:animScale>
                                    <p:animScale>
                                      <p:cBhvr>
                                        <p:cTn id="99" dur="26">
                                          <p:stCondLst>
                                            <p:cond delay="1808"/>
                                          </p:stCondLst>
                                        </p:cTn>
                                        <p:tgtEl>
                                          <p:spTgt spid="3">
                                            <p:txEl>
                                              <p:pRg st="5" end="5"/>
                                            </p:txEl>
                                          </p:spTgt>
                                        </p:tgtEl>
                                      </p:cBhvr>
                                      <p:to x="100000" y="95000"/>
                                    </p:animScale>
                                    <p:animScale>
                                      <p:cBhvr>
                                        <p:cTn id="100"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rtl="1"/>
            <a:r>
              <a:rPr lang="ar-SA">
                <a:solidFill>
                  <a:srgbClr val="FF0000"/>
                </a:solidFill>
              </a:rPr>
              <a:t>التلوث البيئي</a:t>
            </a:r>
            <a:endParaRPr lang="en-US">
              <a:solidFill>
                <a:srgbClr val="FF0000"/>
              </a:solidFill>
            </a:endParaRPr>
          </a:p>
        </p:txBody>
      </p:sp>
      <p:sp>
        <p:nvSpPr>
          <p:cNvPr id="3" name="Content Placeholder 2"/>
          <p:cNvSpPr>
            <a:spLocks noGrp="1"/>
          </p:cNvSpPr>
          <p:nvPr>
            <p:ph idx="1"/>
          </p:nvPr>
        </p:nvSpPr>
        <p:spPr/>
        <p:txBody>
          <a:bodyPr anchor="t">
            <a:normAutofit/>
          </a:bodyPr>
          <a:lstStyle/>
          <a:p>
            <a:pPr marL="0" indent="0" algn="r" rtl="1">
              <a:buNone/>
            </a:pPr>
            <a:r>
              <a:rPr lang="ar-SA" dirty="0"/>
              <a:t>ب.  طرق التخلص من النفايات الصلبة:</a:t>
            </a:r>
          </a:p>
          <a:p>
            <a:pPr marL="457200" indent="-457200" algn="r" rtl="1">
              <a:buFont typeface="+mj-lt"/>
              <a:buAutoNum type="arabicPeriod"/>
            </a:pPr>
            <a:r>
              <a:rPr lang="ar-SA" dirty="0" err="1"/>
              <a:t>المكاب</a:t>
            </a:r>
            <a:r>
              <a:rPr lang="ar-SA" dirty="0"/>
              <a:t> المكشوفة: استخدمت هذه الطريقة بشكل كبير في الماضي ولا تزال تستخدم في اماكن التجمعات السكنية </a:t>
            </a:r>
            <a:r>
              <a:rPr lang="ar-SA" dirty="0" err="1"/>
              <a:t>الصغيرة،حيث</a:t>
            </a:r>
            <a:r>
              <a:rPr lang="ar-SA" dirty="0"/>
              <a:t> يتم تجميع النفايات الصلبة على شكل اكوام غير مغطاه في اماكن </a:t>
            </a:r>
            <a:r>
              <a:rPr lang="ar-SA" dirty="0" err="1"/>
              <a:t>مهجوىة</a:t>
            </a:r>
            <a:r>
              <a:rPr lang="ar-SA" dirty="0"/>
              <a:t>، ويتم حرق اكوام النفايات بين الحين والاخر وتسوياها لاستيعاب المزيد منها.</a:t>
            </a:r>
          </a:p>
          <a:p>
            <a:pPr algn="r" rtl="1"/>
            <a:r>
              <a:rPr lang="ar-SA" dirty="0"/>
              <a:t>لاكن لها سلبيات:</a:t>
            </a:r>
          </a:p>
          <a:p>
            <a:pPr marL="457200" indent="-457200" algn="r" rtl="1">
              <a:buFont typeface="+mj-lt"/>
              <a:buAutoNum type="arabicPeriod"/>
            </a:pPr>
            <a:r>
              <a:rPr lang="ar-SA" dirty="0"/>
              <a:t>هذه الاماكن لا تستوعب </a:t>
            </a:r>
            <a:r>
              <a:rPr lang="ar-SA" dirty="0" err="1"/>
              <a:t>كمبات</a:t>
            </a:r>
            <a:r>
              <a:rPr lang="ar-SA" dirty="0"/>
              <a:t> كبيرة من النفايات بالمقارنة مع ازدياد عدد السكان الهائلة.</a:t>
            </a:r>
          </a:p>
          <a:p>
            <a:pPr marL="457200" indent="-457200" algn="r" rtl="1">
              <a:buFont typeface="+mj-lt"/>
              <a:buAutoNum type="arabicPeriod"/>
            </a:pPr>
            <a:r>
              <a:rPr lang="ar-SA" dirty="0"/>
              <a:t>مصدر </a:t>
            </a:r>
            <a:r>
              <a:rPr lang="ar-SA" dirty="0" err="1"/>
              <a:t>تلزث</a:t>
            </a:r>
            <a:r>
              <a:rPr lang="ar-SA" dirty="0"/>
              <a:t> بانبعاث </a:t>
            </a:r>
            <a:r>
              <a:rPr lang="ar-SA" dirty="0" err="1"/>
              <a:t>الرزائح</a:t>
            </a:r>
            <a:r>
              <a:rPr lang="ar-SA" dirty="0"/>
              <a:t> الكريهة.</a:t>
            </a:r>
          </a:p>
          <a:p>
            <a:pPr marL="457200" indent="-457200" algn="r" rtl="1">
              <a:buFont typeface="+mj-lt"/>
              <a:buAutoNum type="arabicPeriod"/>
            </a:pPr>
            <a:r>
              <a:rPr lang="ar-SA" dirty="0"/>
              <a:t>اماكن انتشار الامراض و </a:t>
            </a:r>
            <a:r>
              <a:rPr lang="ar-SA" dirty="0" err="1"/>
              <a:t>الاوبائية</a:t>
            </a:r>
            <a:r>
              <a:rPr lang="ar-SA" dirty="0"/>
              <a:t>.</a:t>
            </a:r>
          </a:p>
          <a:p>
            <a:pPr marL="457200" indent="-457200" algn="r" rtl="1">
              <a:buFont typeface="+mj-lt"/>
              <a:buAutoNum type="arabicPeriod"/>
            </a:pPr>
            <a:r>
              <a:rPr lang="ar-SA" dirty="0"/>
              <a:t>تتسبب عمليات حرق النفايات تصاعد غازات سامة جدا مثل CO2 / CO4.</a:t>
            </a:r>
            <a:endParaRPr lang="en-US" dirty="0"/>
          </a:p>
        </p:txBody>
      </p:sp>
    </p:spTree>
    <p:extLst>
      <p:ext uri="{BB962C8B-B14F-4D97-AF65-F5344CB8AC3E}">
        <p14:creationId xmlns:p14="http://schemas.microsoft.com/office/powerpoint/2010/main" xmlns="" val="1886042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a:solidFill>
                  <a:srgbClr val="FF0000"/>
                </a:solidFill>
              </a:rPr>
              <a:t>التلوث البيئي</a:t>
            </a:r>
            <a:endParaRPr lang="en-US">
              <a:solidFill>
                <a:srgbClr val="FF0000"/>
              </a:solidFill>
            </a:endParaRPr>
          </a:p>
        </p:txBody>
      </p:sp>
      <p:sp>
        <p:nvSpPr>
          <p:cNvPr id="3" name="Content Placeholder 2"/>
          <p:cNvSpPr>
            <a:spLocks noGrp="1"/>
          </p:cNvSpPr>
          <p:nvPr>
            <p:ph idx="1"/>
          </p:nvPr>
        </p:nvSpPr>
        <p:spPr/>
        <p:txBody>
          <a:bodyPr anchor="t">
            <a:normAutofit/>
          </a:bodyPr>
          <a:lstStyle/>
          <a:p>
            <a:pPr marL="0" indent="0" algn="r" rtl="1">
              <a:buNone/>
            </a:pPr>
            <a:r>
              <a:rPr lang="ar-SA" dirty="0"/>
              <a:t>2. الطمر الصحي: </a:t>
            </a:r>
          </a:p>
          <a:p>
            <a:pPr marL="0" indent="0" algn="r" rtl="1">
              <a:buNone/>
            </a:pPr>
            <a:r>
              <a:rPr lang="ar-SA" dirty="0"/>
              <a:t>يعد التخلص من النفايات الصلبة بالطمر الصحي احد الطرق المستخدمة في ادارة النفايات الصلبة.</a:t>
            </a:r>
          </a:p>
          <a:p>
            <a:pPr algn="r" rtl="1"/>
            <a:r>
              <a:rPr lang="ar-SA" dirty="0"/>
              <a:t>اذ يتم اختيار موقع طمر صحي بعد دراسة </a:t>
            </a:r>
            <a:r>
              <a:rPr lang="ar-SA" dirty="0" err="1"/>
              <a:t>جيلوجية</a:t>
            </a:r>
            <a:r>
              <a:rPr lang="ar-SA" dirty="0"/>
              <a:t> مستفيضة يتبعها التصميم الهندسي </a:t>
            </a:r>
            <a:r>
              <a:rPr lang="ar-SA" dirty="0" err="1"/>
              <a:t>الملائ</a:t>
            </a:r>
            <a:r>
              <a:rPr lang="ar-SA" dirty="0"/>
              <a:t>. والمبدأ البسيط في الطمر الصحي هو تقليل حجم النفايات الي اقل حجم ممكن عن طريق استخدام مداحل رص خاصة لكي يستوعب اكبر كمية ممكنة من </a:t>
            </a:r>
            <a:r>
              <a:rPr lang="ar-SA" dirty="0" err="1"/>
              <a:t>النفابات</a:t>
            </a:r>
            <a:r>
              <a:rPr lang="ar-SA" dirty="0"/>
              <a:t> </a:t>
            </a:r>
            <a:r>
              <a:rPr lang="ar-SA" dirty="0" err="1"/>
              <a:t>الصلية</a:t>
            </a:r>
            <a:r>
              <a:rPr lang="ar-SA" dirty="0"/>
              <a:t>.</a:t>
            </a:r>
          </a:p>
          <a:p>
            <a:pPr algn="r" rtl="1"/>
            <a:r>
              <a:rPr lang="ar-SA" dirty="0"/>
              <a:t>لاكن ينتج عن سوء اختيار الموقع الصحيح لعميلة الطمر الصحي مشكلات بيئية، منها تسرب العصارة الي المياه الجوفية. تنتج </a:t>
            </a:r>
            <a:r>
              <a:rPr lang="ar-SA" dirty="0" err="1"/>
              <a:t>العصارى</a:t>
            </a:r>
            <a:r>
              <a:rPr lang="ar-SA" dirty="0"/>
              <a:t> من تفاعل المياه </a:t>
            </a:r>
            <a:r>
              <a:rPr lang="ar-SA" dirty="0" err="1"/>
              <a:t>المختللة</a:t>
            </a:r>
            <a:r>
              <a:rPr lang="ar-SA" dirty="0"/>
              <a:t> مع اكوام النفايات الصلبة فتصبح مياه ملوثة حاملة للمواد الذائبة. وتكون على درجة عالية من السمية.</a:t>
            </a:r>
            <a:endParaRPr lang="en-US" dirty="0"/>
          </a:p>
        </p:txBody>
      </p:sp>
    </p:spTree>
    <p:extLst>
      <p:ext uri="{BB962C8B-B14F-4D97-AF65-F5344CB8AC3E}">
        <p14:creationId xmlns:p14="http://schemas.microsoft.com/office/powerpoint/2010/main" xmlns="" val="2697852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arn(inVertical)">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a:solidFill>
                  <a:srgbClr val="FF0000"/>
                </a:solidFill>
              </a:rPr>
              <a:t>التلوث البيئي</a:t>
            </a:r>
            <a:endParaRPr lang="en-US"/>
          </a:p>
        </p:txBody>
      </p:sp>
      <p:sp>
        <p:nvSpPr>
          <p:cNvPr id="3" name="Content Placeholder 2"/>
          <p:cNvSpPr>
            <a:spLocks noGrp="1"/>
          </p:cNvSpPr>
          <p:nvPr>
            <p:ph idx="1"/>
          </p:nvPr>
        </p:nvSpPr>
        <p:spPr/>
        <p:txBody>
          <a:bodyPr anchor="t"/>
          <a:lstStyle/>
          <a:p>
            <a:pPr marL="0" indent="0" algn="r" rtl="1">
              <a:buNone/>
            </a:pPr>
            <a:r>
              <a:rPr lang="ar-SA" dirty="0"/>
              <a:t>3. الحرق:</a:t>
            </a:r>
          </a:p>
          <a:p>
            <a:pPr marL="0" indent="0" algn="r" rtl="1">
              <a:buNone/>
            </a:pPr>
            <a:r>
              <a:rPr lang="ar-SA" dirty="0"/>
              <a:t>تستخدم هذه الطريقة للمدن الكبيرة التي لا تتوافر فيها مساحات من الارضي الغير مستغلة.</a:t>
            </a:r>
          </a:p>
          <a:p>
            <a:pPr algn="r" rtl="1"/>
            <a:r>
              <a:rPr lang="ar-SA" dirty="0"/>
              <a:t>يوجد انواع عديدة من المحارق يختلف حجمها  وطريقة التشغيل :</a:t>
            </a:r>
          </a:p>
          <a:p>
            <a:pPr marL="457200" indent="-457200" algn="r" rtl="1">
              <a:buFont typeface="+mj-lt"/>
              <a:buAutoNum type="arabicPeriod"/>
            </a:pPr>
            <a:r>
              <a:rPr lang="ar-SA" dirty="0"/>
              <a:t>محارق </a:t>
            </a:r>
            <a:r>
              <a:rPr lang="ar-SA" dirty="0" err="1"/>
              <a:t>كبيرة:التي</a:t>
            </a:r>
            <a:r>
              <a:rPr lang="ar-SA" dirty="0"/>
              <a:t> تستخدم  لتسخين الماء وانتاج البخار لتوليد كهرباء وتدفئة المنازل.</a:t>
            </a:r>
          </a:p>
          <a:p>
            <a:pPr marL="457200" indent="-457200" algn="r" rtl="1">
              <a:buFont typeface="+mj-lt"/>
              <a:buAutoNum type="arabicPeriod"/>
            </a:pPr>
            <a:r>
              <a:rPr lang="ar-SA" dirty="0"/>
              <a:t>المحارق </a:t>
            </a:r>
            <a:r>
              <a:rPr lang="ar-SA" dirty="0" err="1"/>
              <a:t>الصغيرة:االتي</a:t>
            </a:r>
            <a:r>
              <a:rPr lang="ar-SA" dirty="0"/>
              <a:t> تلحق بالمصانع والمستشفيات وبعض </a:t>
            </a:r>
            <a:r>
              <a:rPr lang="ar-SA" dirty="0" err="1"/>
              <a:t>التحمعات</a:t>
            </a:r>
            <a:r>
              <a:rPr lang="ar-SA" dirty="0"/>
              <a:t> السمنية.</a:t>
            </a:r>
            <a:endParaRPr lang="en-US" dirty="0"/>
          </a:p>
        </p:txBody>
      </p:sp>
    </p:spTree>
    <p:extLst>
      <p:ext uri="{BB962C8B-B14F-4D97-AF65-F5344CB8AC3E}">
        <p14:creationId xmlns:p14="http://schemas.microsoft.com/office/powerpoint/2010/main" xmlns="" val="1138031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a:solidFill>
                  <a:srgbClr val="FF0000"/>
                </a:solidFill>
              </a:rPr>
              <a:t>التلوث البيئي</a:t>
            </a:r>
            <a:endParaRPr lang="en-US"/>
          </a:p>
        </p:txBody>
      </p:sp>
      <p:sp>
        <p:nvSpPr>
          <p:cNvPr id="3" name="Content Placeholder 2"/>
          <p:cNvSpPr>
            <a:spLocks noGrp="1"/>
          </p:cNvSpPr>
          <p:nvPr>
            <p:ph idx="1"/>
          </p:nvPr>
        </p:nvSpPr>
        <p:spPr/>
        <p:txBody>
          <a:bodyPr anchor="t"/>
          <a:lstStyle/>
          <a:p>
            <a:pPr marL="0" indent="0" algn="r" rtl="1">
              <a:buNone/>
            </a:pPr>
            <a:r>
              <a:rPr lang="ar-SA" dirty="0"/>
              <a:t>4.التحلل الحيوي:</a:t>
            </a:r>
          </a:p>
          <a:p>
            <a:pPr marL="0" indent="0" algn="r" rtl="1">
              <a:buNone/>
            </a:pPr>
            <a:r>
              <a:rPr lang="ar-SA" dirty="0"/>
              <a:t>يعرف التحلل الحيوي بانه </a:t>
            </a:r>
            <a:r>
              <a:rPr lang="ar-SA" dirty="0" err="1"/>
              <a:t>عظلية</a:t>
            </a:r>
            <a:r>
              <a:rPr lang="ar-SA" dirty="0"/>
              <a:t> تحلل المواد العضوية تحللا حيويا </a:t>
            </a:r>
            <a:r>
              <a:rPr lang="ar-SA" dirty="0" err="1"/>
              <a:t>بواسكة</a:t>
            </a:r>
            <a:r>
              <a:rPr lang="ar-SA" dirty="0"/>
              <a:t> المحللات (كائنات هوائية)الي مكوناتها الاولية واعادتها الى دورتها الطبيعية.</a:t>
            </a:r>
          </a:p>
          <a:p>
            <a:pPr algn="r" rtl="1"/>
            <a:r>
              <a:rPr lang="ar-SA" dirty="0"/>
              <a:t>يطلق على المادة التي تنتج عن هذه العملية </a:t>
            </a:r>
            <a:r>
              <a:rPr lang="ar-SA" b="1" dirty="0" err="1"/>
              <a:t>الكومبوست</a:t>
            </a:r>
            <a:r>
              <a:rPr lang="ar-SA" b="1" dirty="0"/>
              <a:t>.</a:t>
            </a:r>
          </a:p>
          <a:p>
            <a:pPr algn="r" rtl="1"/>
            <a:r>
              <a:rPr lang="ar-SA" dirty="0" err="1"/>
              <a:t>الكومبوست</a:t>
            </a:r>
            <a:r>
              <a:rPr lang="ar-SA" dirty="0"/>
              <a:t> زهي مادة عضوية </a:t>
            </a:r>
            <a:r>
              <a:rPr lang="ar-SA" dirty="0" err="1"/>
              <a:t>نضيفة</a:t>
            </a:r>
            <a:r>
              <a:rPr lang="ar-SA" dirty="0"/>
              <a:t> وخفيفة تشبه التربة الى حد ما ،</a:t>
            </a:r>
            <a:r>
              <a:rPr lang="ar-SA" dirty="0" err="1"/>
              <a:t>وغظية</a:t>
            </a:r>
            <a:r>
              <a:rPr lang="ar-SA" dirty="0"/>
              <a:t> بالمواد </a:t>
            </a:r>
            <a:r>
              <a:rPr lang="ar-SA" dirty="0" err="1"/>
              <a:t>العضزية</a:t>
            </a:r>
            <a:r>
              <a:rPr lang="ar-SA" dirty="0"/>
              <a:t> المختلفة ،ولها استخدامات مباشرة :</a:t>
            </a:r>
          </a:p>
          <a:p>
            <a:pPr marL="457200" indent="-457200" algn="r" rtl="1">
              <a:buFont typeface="+mj-lt"/>
              <a:buAutoNum type="arabicPeriod"/>
            </a:pPr>
            <a:r>
              <a:rPr lang="ar-SA" dirty="0"/>
              <a:t>تحسين خصائص التربة الحيوية والكيميائية والفيزيائية، تساعد هذه الطريقة على تقليل حجم النفايات </a:t>
            </a:r>
            <a:r>
              <a:rPr lang="ar-SA" dirty="0" err="1"/>
              <a:t>العضوية.بنسبة</a:t>
            </a:r>
            <a:r>
              <a:rPr lang="ar-SA" dirty="0"/>
              <a:t> تصل الي 75%.</a:t>
            </a:r>
            <a:endParaRPr lang="en-US" dirty="0"/>
          </a:p>
        </p:txBody>
      </p:sp>
    </p:spTree>
    <p:extLst>
      <p:ext uri="{BB962C8B-B14F-4D97-AF65-F5344CB8AC3E}">
        <p14:creationId xmlns:p14="http://schemas.microsoft.com/office/powerpoint/2010/main" xmlns="" val="2693438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in)">
                                      <p:cBhvr>
                                        <p:cTn id="19" dur="2000"/>
                                        <p:tgtEl>
                                          <p:spTgt spid="3">
                                            <p:txEl>
                                              <p:pRg st="2" end="2"/>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a:solidFill>
                  <a:srgbClr val="FF0000"/>
                </a:solidFill>
              </a:rPr>
              <a:t>التلوث البيئي</a:t>
            </a:r>
            <a:endParaRPr lang="en-US">
              <a:solidFill>
                <a:srgbClr val="FF0000"/>
              </a:solidFill>
            </a:endParaRPr>
          </a:p>
        </p:txBody>
      </p:sp>
      <p:sp>
        <p:nvSpPr>
          <p:cNvPr id="3" name="Content Placeholder 2"/>
          <p:cNvSpPr>
            <a:spLocks noGrp="1"/>
          </p:cNvSpPr>
          <p:nvPr>
            <p:ph idx="1"/>
          </p:nvPr>
        </p:nvSpPr>
        <p:spPr/>
        <p:txBody>
          <a:bodyPr anchor="t">
            <a:normAutofit fontScale="92500" lnSpcReduction="10000"/>
          </a:bodyPr>
          <a:lstStyle/>
          <a:p>
            <a:pPr marL="0" indent="0" algn="r" rtl="1">
              <a:buNone/>
            </a:pPr>
            <a:r>
              <a:rPr lang="ar-SA" dirty="0">
                <a:solidFill>
                  <a:srgbClr val="00B0F0"/>
                </a:solidFill>
              </a:rPr>
              <a:t>3. تلوث الهواء: </a:t>
            </a:r>
            <a:endParaRPr lang="ar-SA" dirty="0">
              <a:solidFill>
                <a:schemeClr val="tx1"/>
              </a:solidFill>
            </a:endParaRPr>
          </a:p>
          <a:p>
            <a:pPr algn="r" rtl="1"/>
            <a:r>
              <a:rPr lang="ar-SA" dirty="0">
                <a:solidFill>
                  <a:schemeClr val="tx1"/>
                </a:solidFill>
              </a:rPr>
              <a:t>العوامل التي ساهمت بالتلوث الهوائي:</a:t>
            </a:r>
          </a:p>
          <a:p>
            <a:pPr marL="457200" indent="-457200" algn="r" rtl="1">
              <a:buFont typeface="+mj-lt"/>
              <a:buAutoNum type="arabicPeriod"/>
            </a:pPr>
            <a:r>
              <a:rPr lang="ar-SA" dirty="0">
                <a:solidFill>
                  <a:schemeClr val="tx1"/>
                </a:solidFill>
              </a:rPr>
              <a:t>الزيادة السكانية.</a:t>
            </a:r>
          </a:p>
          <a:p>
            <a:pPr marL="457200" indent="-457200" algn="r" rtl="1">
              <a:buFont typeface="+mj-lt"/>
              <a:buAutoNum type="arabicPeriod"/>
            </a:pPr>
            <a:r>
              <a:rPr lang="ar-SA" dirty="0">
                <a:solidFill>
                  <a:schemeClr val="tx1"/>
                </a:solidFill>
              </a:rPr>
              <a:t>زيادة الوقود الاحفوري.</a:t>
            </a:r>
          </a:p>
          <a:p>
            <a:pPr marL="457200" indent="-457200" algn="r" rtl="1">
              <a:buFont typeface="+mj-lt"/>
              <a:buAutoNum type="arabicPeriod"/>
            </a:pPr>
            <a:r>
              <a:rPr lang="ar-SA" dirty="0">
                <a:solidFill>
                  <a:schemeClr val="tx1"/>
                </a:solidFill>
              </a:rPr>
              <a:t>تطور </a:t>
            </a:r>
            <a:r>
              <a:rPr lang="ar-SA" dirty="0" err="1">
                <a:solidFill>
                  <a:schemeClr val="tx1"/>
                </a:solidFill>
              </a:rPr>
              <a:t>الظشاريع</a:t>
            </a:r>
            <a:r>
              <a:rPr lang="ar-SA" dirty="0">
                <a:solidFill>
                  <a:schemeClr val="tx1"/>
                </a:solidFill>
              </a:rPr>
              <a:t> الصناعية بعد الثورة الصناعية في اضافة الكثير من المواد الى الهواء الجوي فلوثته.</a:t>
            </a:r>
          </a:p>
          <a:p>
            <a:pPr marL="0" indent="0" algn="r" rtl="1">
              <a:buNone/>
            </a:pPr>
            <a:r>
              <a:rPr lang="ar-SA" dirty="0">
                <a:solidFill>
                  <a:schemeClr val="tx1"/>
                </a:solidFill>
              </a:rPr>
              <a:t>أ. مصادر تلوث الهواء:</a:t>
            </a:r>
          </a:p>
          <a:p>
            <a:pPr marL="457200" indent="-457200" algn="r" rtl="1">
              <a:buFont typeface="+mj-lt"/>
              <a:buAutoNum type="arabicPeriod"/>
            </a:pPr>
            <a:r>
              <a:rPr lang="ar-SA" dirty="0">
                <a:solidFill>
                  <a:schemeClr val="tx1"/>
                </a:solidFill>
              </a:rPr>
              <a:t>محطة توليد الكهرباء.</a:t>
            </a:r>
          </a:p>
          <a:p>
            <a:pPr marL="457200" indent="-457200" algn="r" rtl="1">
              <a:buFont typeface="+mj-lt"/>
              <a:buAutoNum type="arabicPeriod"/>
            </a:pPr>
            <a:r>
              <a:rPr lang="ar-SA" dirty="0">
                <a:solidFill>
                  <a:schemeClr val="tx1"/>
                </a:solidFill>
              </a:rPr>
              <a:t>حرق النفايات.</a:t>
            </a:r>
          </a:p>
          <a:p>
            <a:pPr marL="457200" indent="-457200" algn="r" rtl="1">
              <a:buFont typeface="+mj-lt"/>
              <a:buAutoNum type="arabicPeriod"/>
            </a:pPr>
            <a:r>
              <a:rPr lang="ar-SA" dirty="0">
                <a:solidFill>
                  <a:schemeClr val="tx1"/>
                </a:solidFill>
              </a:rPr>
              <a:t>دخان السيارات.</a:t>
            </a:r>
          </a:p>
          <a:p>
            <a:pPr marL="457200" indent="-457200" algn="r" rtl="1">
              <a:buFont typeface="+mj-lt"/>
              <a:buAutoNum type="arabicPeriod"/>
            </a:pPr>
            <a:r>
              <a:rPr lang="ar-SA" dirty="0">
                <a:solidFill>
                  <a:schemeClr val="tx1"/>
                </a:solidFill>
              </a:rPr>
              <a:t>انبعاثات بركانية.</a:t>
            </a:r>
          </a:p>
          <a:p>
            <a:pPr marL="0" indent="0" algn="r" rtl="1">
              <a:buNone/>
            </a:pPr>
            <a:endParaRPr lang="en-US" dirty="0">
              <a:solidFill>
                <a:srgbClr val="00B0F0"/>
              </a:solidFill>
            </a:endParaRPr>
          </a:p>
        </p:txBody>
      </p:sp>
    </p:spTree>
    <p:extLst>
      <p:ext uri="{BB962C8B-B14F-4D97-AF65-F5344CB8AC3E}">
        <p14:creationId xmlns:p14="http://schemas.microsoft.com/office/powerpoint/2010/main" xmlns="" val="3624648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a:solidFill>
                  <a:srgbClr val="FF0000"/>
                </a:solidFill>
              </a:rPr>
              <a:t>التلوث البيئي</a:t>
            </a:r>
            <a:endParaRPr lang="en-US"/>
          </a:p>
        </p:txBody>
      </p:sp>
      <p:sp>
        <p:nvSpPr>
          <p:cNvPr id="3" name="Content Placeholder 2"/>
          <p:cNvSpPr>
            <a:spLocks noGrp="1"/>
          </p:cNvSpPr>
          <p:nvPr>
            <p:ph idx="1"/>
          </p:nvPr>
        </p:nvSpPr>
        <p:spPr/>
        <p:txBody>
          <a:bodyPr anchor="t"/>
          <a:lstStyle/>
          <a:p>
            <a:pPr marL="0" indent="0" algn="r" rtl="1">
              <a:buNone/>
            </a:pPr>
            <a:r>
              <a:rPr lang="ar-SA" dirty="0"/>
              <a:t>ب. ملوثات الهوائية الاولية:</a:t>
            </a:r>
          </a:p>
          <a:p>
            <a:pPr marL="457200" indent="-457200" algn="r" rtl="1">
              <a:buFont typeface="+mj-lt"/>
              <a:buAutoNum type="arabicPeriod"/>
            </a:pPr>
            <a:r>
              <a:rPr lang="ar-SA" dirty="0"/>
              <a:t>ملوثات الهواء الاولية: وتعرف بانها مجموعة من المواد تخرج مباشرة من مصدر التلوث الى الغلاف الجوي ، وتغلب عليها الاكاسيد، مثل : اكاسيد الكبريت / النيتروجين / الفلزات السامة / المواد المعلقة في الهواء و المواد العضوية الطيارة.</a:t>
            </a:r>
          </a:p>
          <a:p>
            <a:pPr marL="457200" indent="-457200" algn="r" rtl="1">
              <a:buFont typeface="+mj-lt"/>
              <a:buAutoNum type="arabicPeriod"/>
            </a:pPr>
            <a:r>
              <a:rPr lang="ar-SA" dirty="0"/>
              <a:t>ملوثات الهواء الثانوية: </a:t>
            </a:r>
            <a:r>
              <a:rPr lang="ar-SA" dirty="0" err="1"/>
              <a:t>وهية</a:t>
            </a:r>
            <a:r>
              <a:rPr lang="ar-SA" dirty="0"/>
              <a:t> مواد تنتج من تفاعل الملوثات الاولية الموجودة في العلاف الجوي بمساعدة اشعة الشمس </a:t>
            </a:r>
            <a:r>
              <a:rPr lang="ar-SA" dirty="0" err="1"/>
              <a:t>لانتاج</a:t>
            </a:r>
            <a:r>
              <a:rPr lang="ar-SA" dirty="0"/>
              <a:t> واد </a:t>
            </a:r>
            <a:r>
              <a:rPr lang="ar-SA" dirty="0" err="1"/>
              <a:t>مادلوثة</a:t>
            </a:r>
            <a:r>
              <a:rPr lang="ar-SA" dirty="0"/>
              <a:t> جديدة(ثانوية) ، مثل الهطل الحمضي / الضباب </a:t>
            </a:r>
            <a:r>
              <a:rPr lang="ar-SA" dirty="0" err="1"/>
              <a:t>اخاني</a:t>
            </a:r>
            <a:r>
              <a:rPr lang="ar-SA" dirty="0"/>
              <a:t>.</a:t>
            </a:r>
          </a:p>
        </p:txBody>
      </p:sp>
    </p:spTree>
    <p:extLst>
      <p:ext uri="{BB962C8B-B14F-4D97-AF65-F5344CB8AC3E}">
        <p14:creationId xmlns:p14="http://schemas.microsoft.com/office/powerpoint/2010/main" xmlns="" val="1259881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en-US">
                <a:solidFill>
                  <a:srgbClr val="FF0000"/>
                </a:solidFill>
              </a:rPr>
              <a:t>الموارد الطبيعية</a:t>
            </a:r>
          </a:p>
        </p:txBody>
      </p:sp>
      <p:sp>
        <p:nvSpPr>
          <p:cNvPr id="3" name="Content Placeholder 2"/>
          <p:cNvSpPr>
            <a:spLocks noGrp="1"/>
          </p:cNvSpPr>
          <p:nvPr>
            <p:ph idx="1"/>
          </p:nvPr>
        </p:nvSpPr>
        <p:spPr/>
        <p:txBody>
          <a:bodyPr anchor="t"/>
          <a:lstStyle/>
          <a:p>
            <a:pPr algn="r" rtl="1"/>
            <a:r>
              <a:rPr lang="en-US" dirty="0" err="1"/>
              <a:t>الموارد</a:t>
            </a:r>
            <a:r>
              <a:rPr lang="en-US" dirty="0"/>
              <a:t> </a:t>
            </a:r>
            <a:r>
              <a:rPr lang="en-US" dirty="0" err="1"/>
              <a:t>المتجددة</a:t>
            </a:r>
            <a:r>
              <a:rPr lang="en-US" dirty="0"/>
              <a:t>:</a:t>
            </a:r>
          </a:p>
          <a:p>
            <a:pPr marL="0" indent="0" algn="r" rtl="1">
              <a:buNone/>
            </a:pPr>
            <a:r>
              <a:rPr lang="en-US" dirty="0" err="1"/>
              <a:t>هي</a:t>
            </a:r>
            <a:r>
              <a:rPr lang="en-US" dirty="0"/>
              <a:t> </a:t>
            </a:r>
            <a:r>
              <a:rPr lang="en-US" dirty="0" err="1"/>
              <a:t>الموارد</a:t>
            </a:r>
            <a:r>
              <a:rPr lang="en-US" dirty="0"/>
              <a:t> </a:t>
            </a:r>
            <a:r>
              <a:rPr lang="en-US" dirty="0" err="1"/>
              <a:t>التي</a:t>
            </a:r>
            <a:r>
              <a:rPr lang="en-US" dirty="0"/>
              <a:t> </a:t>
            </a:r>
            <a:r>
              <a:rPr lang="en-US" dirty="0" err="1"/>
              <a:t>لا</a:t>
            </a:r>
            <a:r>
              <a:rPr lang="en-US" dirty="0"/>
              <a:t> </a:t>
            </a:r>
            <a:r>
              <a:rPr lang="en-US" dirty="0" err="1"/>
              <a:t>تنضب</a:t>
            </a:r>
            <a:r>
              <a:rPr lang="en-US" dirty="0"/>
              <a:t>  </a:t>
            </a:r>
            <a:r>
              <a:rPr lang="en-US" dirty="0" err="1"/>
              <a:t>اذا</a:t>
            </a:r>
            <a:r>
              <a:rPr lang="en-US" dirty="0"/>
              <a:t> </a:t>
            </a:r>
            <a:r>
              <a:rPr lang="en-US" dirty="0" err="1"/>
              <a:t>استغلها</a:t>
            </a:r>
            <a:r>
              <a:rPr lang="en-US" dirty="0"/>
              <a:t> </a:t>
            </a:r>
            <a:r>
              <a:rPr lang="en-US" dirty="0" err="1"/>
              <a:t>الانسان</a:t>
            </a:r>
            <a:r>
              <a:rPr lang="en-US" dirty="0"/>
              <a:t> </a:t>
            </a:r>
            <a:r>
              <a:rPr lang="en-US" dirty="0" err="1"/>
              <a:t>باسلوب</a:t>
            </a:r>
            <a:r>
              <a:rPr lang="en-US" dirty="0"/>
              <a:t> </a:t>
            </a:r>
            <a:r>
              <a:rPr lang="en-US" dirty="0" err="1"/>
              <a:t>معتدل</a:t>
            </a:r>
            <a:r>
              <a:rPr lang="en-US" dirty="0"/>
              <a:t> </a:t>
            </a:r>
            <a:r>
              <a:rPr lang="en-US" dirty="0" err="1"/>
              <a:t>بعيدا</a:t>
            </a:r>
            <a:r>
              <a:rPr lang="en-US" dirty="0"/>
              <a:t> </a:t>
            </a:r>
            <a:r>
              <a:rPr lang="en-US" dirty="0" err="1"/>
              <a:t>عن</a:t>
            </a:r>
            <a:r>
              <a:rPr lang="en-US" dirty="0"/>
              <a:t> </a:t>
            </a:r>
            <a:r>
              <a:rPr lang="en-US" dirty="0" err="1"/>
              <a:t>الاسراف</a:t>
            </a:r>
            <a:r>
              <a:rPr lang="en-US" dirty="0"/>
              <a:t>، </a:t>
            </a:r>
            <a:r>
              <a:rPr lang="en-US" dirty="0" err="1"/>
              <a:t>ومراعيا</a:t>
            </a:r>
            <a:r>
              <a:rPr lang="en-US" dirty="0"/>
              <a:t> </a:t>
            </a:r>
            <a:r>
              <a:rPr lang="en-US" dirty="0" err="1"/>
              <a:t>ان</a:t>
            </a:r>
            <a:r>
              <a:rPr lang="en-US" dirty="0"/>
              <a:t> </a:t>
            </a:r>
            <a:r>
              <a:rPr lang="en-US" dirty="0" err="1"/>
              <a:t>لا</a:t>
            </a:r>
            <a:r>
              <a:rPr lang="en-US" dirty="0"/>
              <a:t> </a:t>
            </a:r>
            <a:r>
              <a:rPr lang="en-US" dirty="0" err="1"/>
              <a:t>يفوق</a:t>
            </a:r>
            <a:r>
              <a:rPr lang="en-US" dirty="0"/>
              <a:t> </a:t>
            </a:r>
            <a:r>
              <a:rPr lang="en-US" dirty="0" err="1"/>
              <a:t>معدل</a:t>
            </a:r>
            <a:r>
              <a:rPr lang="en-US" dirty="0"/>
              <a:t> </a:t>
            </a:r>
            <a:r>
              <a:rPr lang="en-US" dirty="0" err="1"/>
              <a:t>استغلالها</a:t>
            </a:r>
            <a:r>
              <a:rPr lang="en-US" dirty="0"/>
              <a:t> </a:t>
            </a:r>
            <a:r>
              <a:rPr lang="en-US" dirty="0" err="1"/>
              <a:t>معدل</a:t>
            </a:r>
            <a:r>
              <a:rPr lang="en-US" dirty="0"/>
              <a:t> </a:t>
            </a:r>
            <a:r>
              <a:rPr lang="en-US" dirty="0" err="1"/>
              <a:t>تجدها</a:t>
            </a:r>
            <a:r>
              <a:rPr lang="en-US" dirty="0"/>
              <a:t>.</a:t>
            </a:r>
          </a:p>
          <a:p>
            <a:pPr algn="r" rtl="1"/>
            <a:r>
              <a:rPr lang="en-US" dirty="0" err="1"/>
              <a:t>من</a:t>
            </a:r>
            <a:r>
              <a:rPr lang="en-US" dirty="0"/>
              <a:t> </a:t>
            </a:r>
            <a:r>
              <a:rPr lang="en-US" dirty="0" err="1"/>
              <a:t>الامثلة</a:t>
            </a:r>
            <a:r>
              <a:rPr lang="en-US" dirty="0"/>
              <a:t> </a:t>
            </a:r>
            <a:r>
              <a:rPr lang="en-US" dirty="0" err="1"/>
              <a:t>عليها</a:t>
            </a:r>
            <a:r>
              <a:rPr lang="en-US" dirty="0"/>
              <a:t>:</a:t>
            </a:r>
          </a:p>
          <a:p>
            <a:pPr marL="457200" indent="-457200" algn="r" rtl="1">
              <a:buFont typeface="+mj-lt"/>
              <a:buAutoNum type="arabicPeriod"/>
            </a:pPr>
            <a:r>
              <a:rPr lang="en-US" dirty="0" err="1"/>
              <a:t>الطاقة</a:t>
            </a:r>
            <a:r>
              <a:rPr lang="en-US" dirty="0"/>
              <a:t> </a:t>
            </a:r>
            <a:r>
              <a:rPr lang="en-US" dirty="0" err="1"/>
              <a:t>الشمسية</a:t>
            </a:r>
            <a:r>
              <a:rPr lang="en-US" dirty="0"/>
              <a:t> .</a:t>
            </a:r>
          </a:p>
          <a:p>
            <a:pPr marL="457200" indent="-457200" algn="r" rtl="1">
              <a:buFont typeface="+mj-lt"/>
              <a:buAutoNum type="arabicPeriod"/>
            </a:pPr>
            <a:r>
              <a:rPr lang="en-US" dirty="0" err="1"/>
              <a:t>طاقة</a:t>
            </a:r>
            <a:r>
              <a:rPr lang="en-US" dirty="0"/>
              <a:t> </a:t>
            </a:r>
            <a:r>
              <a:rPr lang="en-US" dirty="0" err="1"/>
              <a:t>الرياح</a:t>
            </a:r>
            <a:r>
              <a:rPr lang="en-US" dirty="0"/>
              <a:t>.</a:t>
            </a:r>
          </a:p>
          <a:p>
            <a:pPr marL="457200" indent="-457200" algn="r" rtl="1">
              <a:buFont typeface="+mj-lt"/>
              <a:buAutoNum type="arabicPeriod"/>
            </a:pPr>
            <a:r>
              <a:rPr lang="en-US" dirty="0" err="1"/>
              <a:t>طاقة</a:t>
            </a:r>
            <a:r>
              <a:rPr lang="en-US" dirty="0"/>
              <a:t> </a:t>
            </a:r>
            <a:r>
              <a:rPr lang="en-US" dirty="0" err="1"/>
              <a:t>الماء</a:t>
            </a:r>
            <a:r>
              <a:rPr lang="en-US" dirty="0"/>
              <a:t>.</a:t>
            </a:r>
          </a:p>
        </p:txBody>
      </p:sp>
    </p:spTree>
    <p:extLst>
      <p:ext uri="{BB962C8B-B14F-4D97-AF65-F5344CB8AC3E}">
        <p14:creationId xmlns:p14="http://schemas.microsoft.com/office/powerpoint/2010/main" xmlns="" val="3663340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0" dur="1000"/>
                                        <p:tgtEl>
                                          <p:spTgt spid="3">
                                            <p:txEl>
                                              <p:pRg st="2" end="2"/>
                                            </p:txEl>
                                          </p:spTgt>
                                        </p:tgtEl>
                                      </p:cBhvr>
                                    </p:animEffect>
                                  </p:childTnLst>
                                </p:cTn>
                              </p:par>
                              <p:par>
                                <p:cTn id="21" presetID="31"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par>
                                <p:cTn id="27" presetID="31"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4" end="4"/>
                                            </p:txEl>
                                          </p:spTgt>
                                        </p:tgtEl>
                                      </p:cBhvr>
                                    </p:animEffect>
                                  </p:childTnLst>
                                </p:cTn>
                              </p:par>
                              <p:par>
                                <p:cTn id="33" presetID="31" presetClass="entr" presetSubtype="0"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a:solidFill>
                  <a:srgbClr val="FF0000"/>
                </a:solidFill>
              </a:rPr>
              <a:t>التلوث البيئي</a:t>
            </a:r>
            <a:endParaRPr lang="en-US"/>
          </a:p>
        </p:txBody>
      </p:sp>
      <p:sp>
        <p:nvSpPr>
          <p:cNvPr id="3" name="Content Placeholder 2"/>
          <p:cNvSpPr>
            <a:spLocks noGrp="1"/>
          </p:cNvSpPr>
          <p:nvPr>
            <p:ph idx="1"/>
          </p:nvPr>
        </p:nvSpPr>
        <p:spPr/>
        <p:txBody>
          <a:bodyPr anchor="t">
            <a:normAutofit fontScale="92500" lnSpcReduction="10000"/>
          </a:bodyPr>
          <a:lstStyle/>
          <a:p>
            <a:pPr marL="0" indent="0" algn="r" rtl="1">
              <a:buNone/>
            </a:pPr>
            <a:r>
              <a:rPr lang="ar-SA" dirty="0"/>
              <a:t>ج. مشكلات تلوث الهواء:</a:t>
            </a:r>
          </a:p>
          <a:p>
            <a:pPr marL="457200" indent="-457200" algn="r" rtl="1">
              <a:buFont typeface="+mj-lt"/>
              <a:buAutoNum type="arabicPeriod"/>
            </a:pPr>
            <a:r>
              <a:rPr lang="ar-SA" dirty="0"/>
              <a:t>اضمحلال طبقة </a:t>
            </a:r>
            <a:r>
              <a:rPr lang="ar-SA" dirty="0" err="1"/>
              <a:t>الأوزون:تعرضة</a:t>
            </a:r>
            <a:r>
              <a:rPr lang="ar-SA" dirty="0"/>
              <a:t> طبقة الأوزون في طبقة </a:t>
            </a:r>
            <a:r>
              <a:rPr lang="ar-SA" dirty="0" err="1"/>
              <a:t>الستراتوسفير</a:t>
            </a:r>
            <a:r>
              <a:rPr lang="ar-SA" dirty="0"/>
              <a:t> منذ الستينيات من </a:t>
            </a:r>
            <a:r>
              <a:rPr lang="ar-SA" dirty="0" err="1"/>
              <a:t>الرن</a:t>
            </a:r>
            <a:r>
              <a:rPr lang="ar-SA" dirty="0"/>
              <a:t> الماضي الي </a:t>
            </a:r>
            <a:r>
              <a:rPr lang="ar-SA" dirty="0" err="1"/>
              <a:t>الاضمخلال</a:t>
            </a:r>
            <a:r>
              <a:rPr lang="ar-SA" dirty="0"/>
              <a:t> بسبب بعض الملوثات واهمها مركبات </a:t>
            </a:r>
            <a:r>
              <a:rPr lang="ar-SA" dirty="0" err="1"/>
              <a:t>الكلوروفلوروكربون</a:t>
            </a:r>
            <a:r>
              <a:rPr lang="ar-SA" dirty="0"/>
              <a:t> (</a:t>
            </a:r>
            <a:r>
              <a:rPr lang="ar-SA" dirty="0" err="1"/>
              <a:t>CFCs</a:t>
            </a:r>
            <a:r>
              <a:rPr lang="ar-SA" dirty="0"/>
              <a:t>), اذ يقاس تركيز الأوزون بوحدة </a:t>
            </a:r>
            <a:r>
              <a:rPr lang="ar-SA" dirty="0" err="1"/>
              <a:t>الدوبسون</a:t>
            </a:r>
            <a:r>
              <a:rPr lang="ar-SA" dirty="0"/>
              <a:t>.</a:t>
            </a:r>
          </a:p>
          <a:p>
            <a:pPr algn="r" rtl="1"/>
            <a:r>
              <a:rPr lang="ar-SA" dirty="0"/>
              <a:t>ان الوصول المزيد من </a:t>
            </a:r>
            <a:r>
              <a:rPr lang="ar-SA" dirty="0" err="1"/>
              <a:t>الاسعة</a:t>
            </a:r>
            <a:r>
              <a:rPr lang="ar-SA" dirty="0"/>
              <a:t> الفوق بنفسجية الى الارض بسبب نقصان الأوزون في طبقة </a:t>
            </a:r>
            <a:r>
              <a:rPr lang="ar-SA" dirty="0" err="1"/>
              <a:t>الستراتوسفير</a:t>
            </a:r>
            <a:r>
              <a:rPr lang="ar-SA" dirty="0"/>
              <a:t> يمكن ان يسبب خلل في :</a:t>
            </a:r>
          </a:p>
          <a:p>
            <a:pPr marL="457200" indent="-457200" algn="r" rtl="1">
              <a:buFont typeface="+mj-lt"/>
              <a:buAutoNum type="arabicPeriod"/>
            </a:pPr>
            <a:r>
              <a:rPr lang="ar-SA" dirty="0"/>
              <a:t>جهاز المناعة عند الانسان.</a:t>
            </a:r>
          </a:p>
          <a:p>
            <a:pPr marL="457200" indent="-457200" algn="r" rtl="1">
              <a:buFont typeface="+mj-lt"/>
              <a:buAutoNum type="arabicPeriod"/>
            </a:pPr>
            <a:r>
              <a:rPr lang="ar-SA" dirty="0"/>
              <a:t>ان يضر بالعيون.</a:t>
            </a:r>
          </a:p>
          <a:p>
            <a:pPr marL="457200" indent="-457200" algn="r" rtl="1">
              <a:buFont typeface="+mj-lt"/>
              <a:buAutoNum type="arabicPeriod"/>
            </a:pPr>
            <a:r>
              <a:rPr lang="ar-SA" dirty="0"/>
              <a:t>يسبب الارتفاع </a:t>
            </a:r>
            <a:r>
              <a:rPr lang="ar-SA" dirty="0" err="1"/>
              <a:t>بالاصابة</a:t>
            </a:r>
            <a:r>
              <a:rPr lang="ar-SA" dirty="0"/>
              <a:t> بسرطان الجلد.</a:t>
            </a:r>
          </a:p>
          <a:p>
            <a:pPr algn="r" rtl="1"/>
            <a:r>
              <a:rPr lang="ar-SA" dirty="0"/>
              <a:t>كما ان هذه الاشعة فوق البنفسجية نفضي الى انخفاض القدرة الانتاجية للنبات بسبب </a:t>
            </a:r>
            <a:r>
              <a:rPr lang="ar-SA" dirty="0" err="1"/>
              <a:t>تاثيرها</a:t>
            </a:r>
            <a:r>
              <a:rPr lang="ar-SA" dirty="0"/>
              <a:t> على انسجتها وخلاياها الامر الذي يهدد الامن الغذائي على سطح الكرة الارضية.</a:t>
            </a:r>
          </a:p>
        </p:txBody>
      </p:sp>
    </p:spTree>
    <p:extLst>
      <p:ext uri="{BB962C8B-B14F-4D97-AF65-F5344CB8AC3E}">
        <p14:creationId xmlns:p14="http://schemas.microsoft.com/office/powerpoint/2010/main" xmlns="" val="3881143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a:solidFill>
                  <a:srgbClr val="FF0000"/>
                </a:solidFill>
              </a:rPr>
              <a:t>التلوث البيئي</a:t>
            </a:r>
            <a:endParaRPr lang="en-US"/>
          </a:p>
        </p:txBody>
      </p:sp>
      <p:sp>
        <p:nvSpPr>
          <p:cNvPr id="3" name="Content Placeholder 2"/>
          <p:cNvSpPr>
            <a:spLocks noGrp="1"/>
          </p:cNvSpPr>
          <p:nvPr>
            <p:ph idx="1"/>
          </p:nvPr>
        </p:nvSpPr>
        <p:spPr/>
        <p:txBody>
          <a:bodyPr anchor="t"/>
          <a:lstStyle/>
          <a:p>
            <a:pPr marL="0" indent="0" algn="r" rtl="1">
              <a:buNone/>
            </a:pPr>
            <a:r>
              <a:rPr lang="ar-SA" dirty="0"/>
              <a:t>ب.  الهطل الحمضي:</a:t>
            </a:r>
          </a:p>
          <a:p>
            <a:pPr algn="r" rtl="1"/>
            <a:r>
              <a:rPr lang="ar-SA" dirty="0"/>
              <a:t>يعد </a:t>
            </a:r>
            <a:r>
              <a:rPr lang="ar-SA" dirty="0" err="1"/>
              <a:t>الحطل</a:t>
            </a:r>
            <a:r>
              <a:rPr lang="ar-SA" dirty="0"/>
              <a:t> الحمضي من المشكلات البيئية الناتجة من تلوث الهواء.</a:t>
            </a:r>
          </a:p>
          <a:p>
            <a:pPr algn="r" rtl="1"/>
            <a:r>
              <a:rPr lang="ar-SA" dirty="0"/>
              <a:t>ينتج الهطل الحمضي من تفاعلات ملوثات الهواء الغازية مثل اكاسيد الكبريت </a:t>
            </a:r>
            <a:r>
              <a:rPr lang="ar-SA" dirty="0" err="1"/>
              <a:t>وكاسيد</a:t>
            </a:r>
            <a:r>
              <a:rPr lang="ar-SA" dirty="0"/>
              <a:t> </a:t>
            </a:r>
            <a:r>
              <a:rPr lang="ar-SA" dirty="0" err="1"/>
              <a:t>النايتروجين</a:t>
            </a:r>
            <a:r>
              <a:rPr lang="ar-SA" dirty="0"/>
              <a:t>  مع الماء في الغلاف الجوي، اذ يصل الرقم الهيدروجين لمياه الامطار التي تسقط في تلك الاماكن الى اقل من 7.5 وعند تساقط الامطار الحمضية وانتقالها الى </a:t>
            </a:r>
            <a:r>
              <a:rPr lang="ar-SA" dirty="0" err="1"/>
              <a:t>البحيراتتصبح</a:t>
            </a:r>
            <a:r>
              <a:rPr lang="ar-SA" dirty="0"/>
              <a:t> مياها شديدة الحمضية، فتسبب قتل اشكال الحياة جميعها التي تعيش فيها، </a:t>
            </a:r>
            <a:r>
              <a:rPr lang="ar-SA" dirty="0" err="1"/>
              <a:t>وكثال</a:t>
            </a:r>
            <a:r>
              <a:rPr lang="ar-SA" dirty="0"/>
              <a:t> </a:t>
            </a:r>
            <a:r>
              <a:rPr lang="ar-SA" dirty="0" err="1"/>
              <a:t>ذالك</a:t>
            </a:r>
            <a:r>
              <a:rPr lang="ar-SA" dirty="0"/>
              <a:t> البحيرات في المنطقة الجبلية في جنوب السويد </a:t>
            </a:r>
            <a:r>
              <a:rPr lang="ar-SA" dirty="0" err="1"/>
              <a:t>والنرويج.ويؤدي</a:t>
            </a:r>
            <a:r>
              <a:rPr lang="ar-SA" dirty="0"/>
              <a:t> الهطل الحمضي الى تآكل المباني والمنشآت.</a:t>
            </a:r>
            <a:endParaRPr lang="en-US" dirty="0"/>
          </a:p>
        </p:txBody>
      </p:sp>
    </p:spTree>
    <p:extLst>
      <p:ext uri="{BB962C8B-B14F-4D97-AF65-F5344CB8AC3E}">
        <p14:creationId xmlns:p14="http://schemas.microsoft.com/office/powerpoint/2010/main" xmlns="" val="2892645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a:solidFill>
                  <a:srgbClr val="FF0000"/>
                </a:solidFill>
              </a:rPr>
              <a:t>التلوث البيئي</a:t>
            </a:r>
            <a:endParaRPr lang="en-US"/>
          </a:p>
        </p:txBody>
      </p:sp>
      <p:sp>
        <p:nvSpPr>
          <p:cNvPr id="3" name="Content Placeholder 2"/>
          <p:cNvSpPr>
            <a:spLocks noGrp="1"/>
          </p:cNvSpPr>
          <p:nvPr>
            <p:ph idx="1"/>
          </p:nvPr>
        </p:nvSpPr>
        <p:spPr/>
        <p:txBody>
          <a:bodyPr anchor="t">
            <a:normAutofit fontScale="92500" lnSpcReduction="20000"/>
          </a:bodyPr>
          <a:lstStyle/>
          <a:p>
            <a:pPr algn="r" rtl="1"/>
            <a:r>
              <a:rPr lang="ar-SA" dirty="0" err="1"/>
              <a:t>الاحنرار</a:t>
            </a:r>
            <a:r>
              <a:rPr lang="ar-SA" dirty="0"/>
              <a:t> العالمي:</a:t>
            </a:r>
          </a:p>
          <a:p>
            <a:pPr marL="0" indent="0" algn="r" rtl="1">
              <a:buNone/>
            </a:pPr>
            <a:r>
              <a:rPr lang="ar-SA" dirty="0"/>
              <a:t>تعد مشكلة </a:t>
            </a:r>
            <a:r>
              <a:rPr lang="ar-SA" dirty="0" err="1"/>
              <a:t>الاحترار</a:t>
            </a:r>
            <a:r>
              <a:rPr lang="ar-SA" dirty="0"/>
              <a:t> العالمي احدى المشكلات البيئية التي اصبحت تقض مضاجع العالم وخاصة هذه الايام ، وقد عرفت سابقا ان </a:t>
            </a:r>
            <a:r>
              <a:rPr lang="ar-SA" dirty="0" err="1"/>
              <a:t>المشاكات</a:t>
            </a:r>
            <a:r>
              <a:rPr lang="ar-SA" dirty="0"/>
              <a:t> البشرية كانت –وما تزال- تنتج بعض الغازات التي يفضي ازدياد تركيزها في الهواء القريب من السطح الى حبس الحرارة فيهما يسمى ب </a:t>
            </a:r>
            <a:r>
              <a:rPr lang="ar-SA" b="1" dirty="0"/>
              <a:t>ظاهرة الدفيئة </a:t>
            </a:r>
            <a:r>
              <a:rPr lang="ar-SA" dirty="0"/>
              <a:t>في الغلاف الجوي </a:t>
            </a:r>
            <a:r>
              <a:rPr lang="ar-SA" dirty="0" err="1"/>
              <a:t>للارض</a:t>
            </a:r>
            <a:r>
              <a:rPr lang="ar-SA" dirty="0"/>
              <a:t> القريب من سطحها اكثر مما كانت عليه. ومن هذه الغازات :</a:t>
            </a:r>
          </a:p>
          <a:p>
            <a:pPr marL="457200" indent="-457200" algn="r" rtl="1">
              <a:buFont typeface="+mj-lt"/>
              <a:buAutoNum type="arabicPeriod"/>
            </a:pPr>
            <a:r>
              <a:rPr lang="ar-SA" dirty="0"/>
              <a:t>اكسيد الكربون CO2</a:t>
            </a:r>
          </a:p>
          <a:p>
            <a:pPr marL="457200" indent="-457200" algn="r" rtl="1">
              <a:buFont typeface="+mj-lt"/>
              <a:buAutoNum type="arabicPeriod"/>
            </a:pPr>
            <a:r>
              <a:rPr lang="ar-SA" dirty="0"/>
              <a:t>اكسيد </a:t>
            </a:r>
            <a:r>
              <a:rPr lang="ar-SA" dirty="0" err="1"/>
              <a:t>النتروز</a:t>
            </a:r>
            <a:r>
              <a:rPr lang="ar-SA" dirty="0"/>
              <a:t> N2O</a:t>
            </a:r>
          </a:p>
          <a:p>
            <a:pPr marL="457200" indent="-457200" algn="r" rtl="1">
              <a:buFont typeface="+mj-lt"/>
              <a:buAutoNum type="arabicPeriod"/>
            </a:pPr>
            <a:r>
              <a:rPr lang="ar-SA" dirty="0"/>
              <a:t>الميثان CH4</a:t>
            </a:r>
          </a:p>
          <a:p>
            <a:pPr marL="457200" indent="-457200" algn="r" rtl="1">
              <a:buFont typeface="+mj-lt"/>
              <a:buAutoNum type="arabicPeriod"/>
            </a:pPr>
            <a:r>
              <a:rPr lang="ar-SA" dirty="0"/>
              <a:t>غازات </a:t>
            </a:r>
            <a:r>
              <a:rPr lang="ar-SA" dirty="0" err="1"/>
              <a:t>الكلوروفلوروكربون</a:t>
            </a:r>
            <a:r>
              <a:rPr lang="ar-SA" dirty="0"/>
              <a:t> (</a:t>
            </a:r>
            <a:r>
              <a:rPr lang="ar-SA" dirty="0" err="1"/>
              <a:t>CFCs</a:t>
            </a:r>
            <a:r>
              <a:rPr lang="ar-SA" dirty="0"/>
              <a:t>).</a:t>
            </a:r>
          </a:p>
          <a:p>
            <a:pPr algn="r" rtl="1"/>
            <a:r>
              <a:rPr lang="ar-SA" dirty="0"/>
              <a:t>يؤدي حبس الحرارة في طبقة الغلاف الجوي القريبة من الارض الى حدوث ظاهرة </a:t>
            </a:r>
            <a:r>
              <a:rPr lang="ar-SA" b="1" dirty="0" err="1"/>
              <a:t>الاحترار</a:t>
            </a:r>
            <a:r>
              <a:rPr lang="ar-SA" b="1" dirty="0"/>
              <a:t> العاملي، </a:t>
            </a:r>
            <a:r>
              <a:rPr lang="ar-SA" dirty="0"/>
              <a:t>حيث ان </a:t>
            </a:r>
            <a:r>
              <a:rPr lang="ar-SA" dirty="0" err="1"/>
              <a:t>د.ح</a:t>
            </a:r>
            <a:r>
              <a:rPr lang="ar-SA" dirty="0"/>
              <a:t> جو الارض قد ارتفعت بمقدار 0.6°س في القرن الماضي، وتنبأ بعض المصادر العلمية باستمرار ارتفاع درجة الحرارة الجو في المستقبل ما بين 1.5°س الى 4.5°س.</a:t>
            </a:r>
          </a:p>
        </p:txBody>
      </p:sp>
    </p:spTree>
    <p:extLst>
      <p:ext uri="{BB962C8B-B14F-4D97-AF65-F5344CB8AC3E}">
        <p14:creationId xmlns:p14="http://schemas.microsoft.com/office/powerpoint/2010/main" xmlns="" val="624912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a:solidFill>
                  <a:srgbClr val="FF0000"/>
                </a:solidFill>
              </a:rPr>
              <a:t>التلوث البيئي</a:t>
            </a:r>
            <a:endParaRPr lang="en-US">
              <a:solidFill>
                <a:srgbClr val="FF0000"/>
              </a:solidFill>
            </a:endParaRPr>
          </a:p>
        </p:txBody>
      </p:sp>
      <p:sp>
        <p:nvSpPr>
          <p:cNvPr id="3" name="Content Placeholder 2"/>
          <p:cNvSpPr>
            <a:spLocks noGrp="1"/>
          </p:cNvSpPr>
          <p:nvPr>
            <p:ph idx="1"/>
          </p:nvPr>
        </p:nvSpPr>
        <p:spPr/>
        <p:txBody>
          <a:bodyPr anchor="t"/>
          <a:lstStyle/>
          <a:p>
            <a:pPr marL="0" indent="0" algn="r" rtl="1">
              <a:buNone/>
            </a:pPr>
            <a:r>
              <a:rPr lang="ar-SA" dirty="0">
                <a:solidFill>
                  <a:srgbClr val="00B0F0"/>
                </a:solidFill>
              </a:rPr>
              <a:t>4. تلوث التربة:</a:t>
            </a:r>
            <a:endParaRPr lang="ar-SA" dirty="0">
              <a:solidFill>
                <a:schemeClr val="tx1"/>
              </a:solidFill>
            </a:endParaRPr>
          </a:p>
          <a:p>
            <a:pPr algn="r" rtl="1"/>
            <a:r>
              <a:rPr lang="ar-SA" dirty="0">
                <a:solidFill>
                  <a:schemeClr val="tx1"/>
                </a:solidFill>
              </a:rPr>
              <a:t>تعد التربة موردا مهما من موارد الطبيعية التي يعتمد عليها في انتاج ما نحتاجه من غذاء.</a:t>
            </a:r>
          </a:p>
          <a:p>
            <a:pPr algn="r" rtl="1"/>
            <a:r>
              <a:rPr lang="ar-SA" dirty="0">
                <a:solidFill>
                  <a:schemeClr val="tx1"/>
                </a:solidFill>
              </a:rPr>
              <a:t>يعرف تلوث التربة:</a:t>
            </a:r>
          </a:p>
          <a:p>
            <a:pPr algn="r" rtl="1"/>
            <a:r>
              <a:rPr lang="ar-SA" dirty="0">
                <a:solidFill>
                  <a:schemeClr val="tx1"/>
                </a:solidFill>
              </a:rPr>
              <a:t> بانه تغير في خصائص التربة فيزيائية ،والكيميائية، والحيوية بسبب وصول مواد اليها او نزع مواد منها؛ مما </a:t>
            </a:r>
            <a:r>
              <a:rPr lang="ar-SA" dirty="0" err="1">
                <a:solidFill>
                  <a:schemeClr val="tx1"/>
                </a:solidFill>
              </a:rPr>
              <a:t>يفصي</a:t>
            </a:r>
            <a:r>
              <a:rPr lang="ar-SA" dirty="0">
                <a:solidFill>
                  <a:schemeClr val="tx1"/>
                </a:solidFill>
              </a:rPr>
              <a:t> الى الاختلال بطبيعتها، وتركيبها، وصفاتها الاصلية سلبا.</a:t>
            </a:r>
          </a:p>
        </p:txBody>
      </p:sp>
    </p:spTree>
    <p:extLst>
      <p:ext uri="{BB962C8B-B14F-4D97-AF65-F5344CB8AC3E}">
        <p14:creationId xmlns:p14="http://schemas.microsoft.com/office/powerpoint/2010/main" xmlns="" val="1583265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rtl="1"/>
            <a:r>
              <a:rPr lang="ar-SA">
                <a:solidFill>
                  <a:srgbClr val="FF0000"/>
                </a:solidFill>
              </a:rPr>
              <a:t>التلوث البيئي</a:t>
            </a:r>
            <a:endParaRPr lang="en-US">
              <a:solidFill>
                <a:srgbClr val="FF0000"/>
              </a:solidFill>
            </a:endParaRPr>
          </a:p>
        </p:txBody>
      </p:sp>
      <p:sp>
        <p:nvSpPr>
          <p:cNvPr id="3" name="Content Placeholder 2"/>
          <p:cNvSpPr>
            <a:spLocks noGrp="1"/>
          </p:cNvSpPr>
          <p:nvPr>
            <p:ph idx="1"/>
          </p:nvPr>
        </p:nvSpPr>
        <p:spPr/>
        <p:txBody>
          <a:bodyPr anchor="t">
            <a:normAutofit fontScale="92500" lnSpcReduction="20000"/>
          </a:bodyPr>
          <a:lstStyle/>
          <a:p>
            <a:pPr algn="r" rtl="1"/>
            <a:r>
              <a:rPr lang="ar-SA" dirty="0"/>
              <a:t>ملوثات التربة:</a:t>
            </a:r>
          </a:p>
          <a:p>
            <a:pPr marL="457200" indent="-457200" algn="r" rtl="1">
              <a:buFont typeface="+mj-lt"/>
              <a:buAutoNum type="arabicPeriod"/>
            </a:pPr>
            <a:r>
              <a:rPr lang="ar-SA" b="1" dirty="0"/>
              <a:t>الاسمدة</a:t>
            </a:r>
            <a:r>
              <a:rPr lang="ar-SA" dirty="0"/>
              <a:t>: </a:t>
            </a:r>
            <a:r>
              <a:rPr lang="ar-SA" dirty="0" err="1"/>
              <a:t>يستخد</a:t>
            </a:r>
            <a:r>
              <a:rPr lang="ar-SA" dirty="0"/>
              <a:t> المزارعون الاسمدة الكيميائية المختلفة لتعويض النقص في عناصر التربة الغذائية الضرورية لنمو النباتات.</a:t>
            </a:r>
          </a:p>
          <a:p>
            <a:pPr marL="457200" indent="-457200" algn="r" rtl="1">
              <a:buFont typeface="+mj-lt"/>
              <a:buAutoNum type="arabicPeriod"/>
            </a:pPr>
            <a:r>
              <a:rPr lang="ar-SA" b="1" dirty="0"/>
              <a:t>مبيدات </a:t>
            </a:r>
            <a:r>
              <a:rPr lang="ar-SA" b="1" dirty="0" err="1"/>
              <a:t>الآفات</a:t>
            </a:r>
            <a:r>
              <a:rPr lang="ar-SA" dirty="0" err="1"/>
              <a:t>:وهي</a:t>
            </a:r>
            <a:r>
              <a:rPr lang="ar-SA" dirty="0"/>
              <a:t> مواد كيميائية سامة تستخدم لمقاومة الآفات التي </a:t>
            </a:r>
            <a:r>
              <a:rPr lang="ar-SA" dirty="0" err="1"/>
              <a:t>تفتط</a:t>
            </a:r>
            <a:r>
              <a:rPr lang="ar-SA" dirty="0"/>
              <a:t> بالمحاصيل الزراعية او معالجتها، وتستخدم عادة باستخدام وسيلة الرش او مع مياه الري.</a:t>
            </a:r>
          </a:p>
          <a:p>
            <a:pPr marL="457200" indent="-457200" algn="r" rtl="1">
              <a:buFont typeface="+mj-lt"/>
              <a:buAutoNum type="arabicPeriod"/>
            </a:pPr>
            <a:r>
              <a:rPr lang="ar-SA" b="1" dirty="0"/>
              <a:t>النفايات الصلبة </a:t>
            </a:r>
            <a:r>
              <a:rPr lang="ar-SA" b="1" dirty="0" err="1"/>
              <a:t>والسائلة:تحتوي</a:t>
            </a:r>
            <a:r>
              <a:rPr lang="ar-SA" b="1" dirty="0"/>
              <a:t> </a:t>
            </a:r>
            <a:r>
              <a:rPr lang="ar-SA" dirty="0"/>
              <a:t>هذه النفايات على ملوثات مختلفة منها الفلزات الثقيلة مثل الزئبق والرصاص والزرنيخ.</a:t>
            </a:r>
          </a:p>
          <a:p>
            <a:pPr marL="457200" indent="-457200" algn="r" rtl="1">
              <a:buFont typeface="+mj-lt"/>
              <a:buAutoNum type="arabicPeriod"/>
            </a:pPr>
            <a:r>
              <a:rPr lang="ar-SA" b="1" dirty="0"/>
              <a:t>تملح </a:t>
            </a:r>
            <a:r>
              <a:rPr lang="ar-SA" b="1" dirty="0" err="1"/>
              <a:t>التربة</a:t>
            </a:r>
            <a:r>
              <a:rPr lang="ar-SA" dirty="0" err="1"/>
              <a:t>:زيعني</a:t>
            </a:r>
            <a:r>
              <a:rPr lang="ar-SA" dirty="0"/>
              <a:t> ارتفاع نسبة </a:t>
            </a:r>
            <a:r>
              <a:rPr lang="ar-SA" dirty="0" err="1"/>
              <a:t>الامباح</a:t>
            </a:r>
            <a:r>
              <a:rPr lang="ar-SA" dirty="0"/>
              <a:t> في التربة عن معدلها </a:t>
            </a:r>
            <a:r>
              <a:rPr lang="ar-SA" dirty="0" err="1"/>
              <a:t>الطبيعي،فلذي</a:t>
            </a:r>
            <a:r>
              <a:rPr lang="ar-SA" dirty="0"/>
              <a:t> يسبب ضعف قدرة النباتات على المقاومة.، فتموت وهذا يسبب ايضا تلفا شاملا للمحاصيل الزراعية، الامر الذي يؤثر على الاقتصاد والتنمية البشرية، ومع زيادة حدة التملح تتحول الارض الى منطقة جرداء وتزيد فيها مظاهر التصحر.</a:t>
            </a:r>
          </a:p>
          <a:p>
            <a:pPr marL="457200" indent="-457200" algn="r" rtl="1">
              <a:buFont typeface="+mj-lt"/>
              <a:buAutoNum type="arabicPeriod"/>
            </a:pPr>
            <a:r>
              <a:rPr lang="ar-SA" b="1" dirty="0"/>
              <a:t>المواد المشعة </a:t>
            </a:r>
            <a:r>
              <a:rPr lang="ar-SA" dirty="0"/>
              <a:t>:وهي المواد الناتجة عن مخلفات الحروب والتجارب العلمية و تحلل بعض العناصر المشعة مثل اليورانيوم.</a:t>
            </a:r>
          </a:p>
        </p:txBody>
      </p:sp>
    </p:spTree>
    <p:extLst>
      <p:ext uri="{BB962C8B-B14F-4D97-AF65-F5344CB8AC3E}">
        <p14:creationId xmlns:p14="http://schemas.microsoft.com/office/powerpoint/2010/main" xmlns="" val="3796959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down)">
                                      <p:cBhvr>
                                        <p:cTn id="14" dur="580">
                                          <p:stCondLst>
                                            <p:cond delay="0"/>
                                          </p:stCondLst>
                                        </p:cTn>
                                        <p:tgtEl>
                                          <p:spTgt spid="3">
                                            <p:txEl>
                                              <p:pRg st="1" end="1"/>
                                            </p:txEl>
                                          </p:spTgt>
                                        </p:tgtEl>
                                      </p:cBhvr>
                                    </p:animEffect>
                                    <p:anim calcmode="lin" valueType="num">
                                      <p:cBhvr>
                                        <p:cTn id="15"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1" end="1"/>
                                            </p:txEl>
                                          </p:spTgt>
                                        </p:tgtEl>
                                      </p:cBhvr>
                                      <p:to x="100000" y="60000"/>
                                    </p:animScale>
                                    <p:animScale>
                                      <p:cBhvr>
                                        <p:cTn id="21" dur="166" decel="50000">
                                          <p:stCondLst>
                                            <p:cond delay="676"/>
                                          </p:stCondLst>
                                        </p:cTn>
                                        <p:tgtEl>
                                          <p:spTgt spid="3">
                                            <p:txEl>
                                              <p:pRg st="1" end="1"/>
                                            </p:txEl>
                                          </p:spTgt>
                                        </p:tgtEl>
                                      </p:cBhvr>
                                      <p:to x="100000" y="100000"/>
                                    </p:animScale>
                                    <p:animScale>
                                      <p:cBhvr>
                                        <p:cTn id="22" dur="26">
                                          <p:stCondLst>
                                            <p:cond delay="1312"/>
                                          </p:stCondLst>
                                        </p:cTn>
                                        <p:tgtEl>
                                          <p:spTgt spid="3">
                                            <p:txEl>
                                              <p:pRg st="1" end="1"/>
                                            </p:txEl>
                                          </p:spTgt>
                                        </p:tgtEl>
                                      </p:cBhvr>
                                      <p:to x="100000" y="80000"/>
                                    </p:animScale>
                                    <p:animScale>
                                      <p:cBhvr>
                                        <p:cTn id="23" dur="166" decel="50000">
                                          <p:stCondLst>
                                            <p:cond delay="1338"/>
                                          </p:stCondLst>
                                        </p:cTn>
                                        <p:tgtEl>
                                          <p:spTgt spid="3">
                                            <p:txEl>
                                              <p:pRg st="1" end="1"/>
                                            </p:txEl>
                                          </p:spTgt>
                                        </p:tgtEl>
                                      </p:cBhvr>
                                      <p:to x="100000" y="100000"/>
                                    </p:animScale>
                                    <p:animScale>
                                      <p:cBhvr>
                                        <p:cTn id="24" dur="26">
                                          <p:stCondLst>
                                            <p:cond delay="1642"/>
                                          </p:stCondLst>
                                        </p:cTn>
                                        <p:tgtEl>
                                          <p:spTgt spid="3">
                                            <p:txEl>
                                              <p:pRg st="1" end="1"/>
                                            </p:txEl>
                                          </p:spTgt>
                                        </p:tgtEl>
                                      </p:cBhvr>
                                      <p:to x="100000" y="90000"/>
                                    </p:animScale>
                                    <p:animScale>
                                      <p:cBhvr>
                                        <p:cTn id="25" dur="166" decel="50000">
                                          <p:stCondLst>
                                            <p:cond delay="1668"/>
                                          </p:stCondLst>
                                        </p:cTn>
                                        <p:tgtEl>
                                          <p:spTgt spid="3">
                                            <p:txEl>
                                              <p:pRg st="1" end="1"/>
                                            </p:txEl>
                                          </p:spTgt>
                                        </p:tgtEl>
                                      </p:cBhvr>
                                      <p:to x="100000" y="100000"/>
                                    </p:animScale>
                                    <p:animScale>
                                      <p:cBhvr>
                                        <p:cTn id="26" dur="26">
                                          <p:stCondLst>
                                            <p:cond delay="1808"/>
                                          </p:stCondLst>
                                        </p:cTn>
                                        <p:tgtEl>
                                          <p:spTgt spid="3">
                                            <p:txEl>
                                              <p:pRg st="1" end="1"/>
                                            </p:txEl>
                                          </p:spTgt>
                                        </p:tgtEl>
                                      </p:cBhvr>
                                      <p:to x="100000" y="95000"/>
                                    </p:animScale>
                                    <p:animScale>
                                      <p:cBhvr>
                                        <p:cTn id="27" dur="166" decel="50000">
                                          <p:stCondLst>
                                            <p:cond delay="1834"/>
                                          </p:stCondLst>
                                        </p:cTn>
                                        <p:tgtEl>
                                          <p:spTgt spid="3">
                                            <p:txEl>
                                              <p:pRg st="1" end="1"/>
                                            </p:txEl>
                                          </p:spTgt>
                                        </p:tgtEl>
                                      </p:cBhvr>
                                      <p:to x="100000" y="100000"/>
                                    </p:animScale>
                                  </p:childTnLst>
                                </p:cTn>
                              </p:par>
                              <p:par>
                                <p:cTn id="28" presetID="26" presetClass="entr" presetSubtype="0" fill="hold" nodeType="with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wipe(down)">
                                      <p:cBhvr>
                                        <p:cTn id="30" dur="580">
                                          <p:stCondLst>
                                            <p:cond delay="0"/>
                                          </p:stCondLst>
                                        </p:cTn>
                                        <p:tgtEl>
                                          <p:spTgt spid="3">
                                            <p:txEl>
                                              <p:pRg st="2" end="2"/>
                                            </p:txEl>
                                          </p:spTgt>
                                        </p:tgtEl>
                                      </p:cBhvr>
                                    </p:animEffect>
                                    <p:anim calcmode="lin" valueType="num">
                                      <p:cBhvr>
                                        <p:cTn id="31"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2" end="2"/>
                                            </p:txEl>
                                          </p:spTgt>
                                        </p:tgtEl>
                                      </p:cBhvr>
                                      <p:to x="100000" y="60000"/>
                                    </p:animScale>
                                    <p:animScale>
                                      <p:cBhvr>
                                        <p:cTn id="37" dur="166" decel="50000">
                                          <p:stCondLst>
                                            <p:cond delay="676"/>
                                          </p:stCondLst>
                                        </p:cTn>
                                        <p:tgtEl>
                                          <p:spTgt spid="3">
                                            <p:txEl>
                                              <p:pRg st="2" end="2"/>
                                            </p:txEl>
                                          </p:spTgt>
                                        </p:tgtEl>
                                      </p:cBhvr>
                                      <p:to x="100000" y="100000"/>
                                    </p:animScale>
                                    <p:animScale>
                                      <p:cBhvr>
                                        <p:cTn id="38" dur="26">
                                          <p:stCondLst>
                                            <p:cond delay="1312"/>
                                          </p:stCondLst>
                                        </p:cTn>
                                        <p:tgtEl>
                                          <p:spTgt spid="3">
                                            <p:txEl>
                                              <p:pRg st="2" end="2"/>
                                            </p:txEl>
                                          </p:spTgt>
                                        </p:tgtEl>
                                      </p:cBhvr>
                                      <p:to x="100000" y="80000"/>
                                    </p:animScale>
                                    <p:animScale>
                                      <p:cBhvr>
                                        <p:cTn id="39" dur="166" decel="50000">
                                          <p:stCondLst>
                                            <p:cond delay="1338"/>
                                          </p:stCondLst>
                                        </p:cTn>
                                        <p:tgtEl>
                                          <p:spTgt spid="3">
                                            <p:txEl>
                                              <p:pRg st="2" end="2"/>
                                            </p:txEl>
                                          </p:spTgt>
                                        </p:tgtEl>
                                      </p:cBhvr>
                                      <p:to x="100000" y="100000"/>
                                    </p:animScale>
                                    <p:animScale>
                                      <p:cBhvr>
                                        <p:cTn id="40" dur="26">
                                          <p:stCondLst>
                                            <p:cond delay="1642"/>
                                          </p:stCondLst>
                                        </p:cTn>
                                        <p:tgtEl>
                                          <p:spTgt spid="3">
                                            <p:txEl>
                                              <p:pRg st="2" end="2"/>
                                            </p:txEl>
                                          </p:spTgt>
                                        </p:tgtEl>
                                      </p:cBhvr>
                                      <p:to x="100000" y="90000"/>
                                    </p:animScale>
                                    <p:animScale>
                                      <p:cBhvr>
                                        <p:cTn id="41" dur="166" decel="50000">
                                          <p:stCondLst>
                                            <p:cond delay="1668"/>
                                          </p:stCondLst>
                                        </p:cTn>
                                        <p:tgtEl>
                                          <p:spTgt spid="3">
                                            <p:txEl>
                                              <p:pRg st="2" end="2"/>
                                            </p:txEl>
                                          </p:spTgt>
                                        </p:tgtEl>
                                      </p:cBhvr>
                                      <p:to x="100000" y="100000"/>
                                    </p:animScale>
                                    <p:animScale>
                                      <p:cBhvr>
                                        <p:cTn id="42" dur="26">
                                          <p:stCondLst>
                                            <p:cond delay="1808"/>
                                          </p:stCondLst>
                                        </p:cTn>
                                        <p:tgtEl>
                                          <p:spTgt spid="3">
                                            <p:txEl>
                                              <p:pRg st="2" end="2"/>
                                            </p:txEl>
                                          </p:spTgt>
                                        </p:tgtEl>
                                      </p:cBhvr>
                                      <p:to x="100000" y="95000"/>
                                    </p:animScale>
                                    <p:animScale>
                                      <p:cBhvr>
                                        <p:cTn id="43" dur="166" decel="50000">
                                          <p:stCondLst>
                                            <p:cond delay="1834"/>
                                          </p:stCondLst>
                                        </p:cTn>
                                        <p:tgtEl>
                                          <p:spTgt spid="3">
                                            <p:txEl>
                                              <p:pRg st="2" end="2"/>
                                            </p:txEl>
                                          </p:spTgt>
                                        </p:tgtEl>
                                      </p:cBhvr>
                                      <p:to x="100000" y="100000"/>
                                    </p:animScale>
                                  </p:childTnLst>
                                </p:cTn>
                              </p:par>
                              <p:par>
                                <p:cTn id="44" presetID="26" presetClass="entr" presetSubtype="0" fill="hold" nodeType="with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Effect transition="in" filter="wipe(down)">
                                      <p:cBhvr>
                                        <p:cTn id="46" dur="580">
                                          <p:stCondLst>
                                            <p:cond delay="0"/>
                                          </p:stCondLst>
                                        </p:cTn>
                                        <p:tgtEl>
                                          <p:spTgt spid="3">
                                            <p:txEl>
                                              <p:pRg st="3" end="3"/>
                                            </p:txEl>
                                          </p:spTgt>
                                        </p:tgtEl>
                                      </p:cBhvr>
                                    </p:animEffect>
                                    <p:anim calcmode="lin" valueType="num">
                                      <p:cBhvr>
                                        <p:cTn id="47"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52" dur="26">
                                          <p:stCondLst>
                                            <p:cond delay="650"/>
                                          </p:stCondLst>
                                        </p:cTn>
                                        <p:tgtEl>
                                          <p:spTgt spid="3">
                                            <p:txEl>
                                              <p:pRg st="3" end="3"/>
                                            </p:txEl>
                                          </p:spTgt>
                                        </p:tgtEl>
                                      </p:cBhvr>
                                      <p:to x="100000" y="60000"/>
                                    </p:animScale>
                                    <p:animScale>
                                      <p:cBhvr>
                                        <p:cTn id="53" dur="166" decel="50000">
                                          <p:stCondLst>
                                            <p:cond delay="676"/>
                                          </p:stCondLst>
                                        </p:cTn>
                                        <p:tgtEl>
                                          <p:spTgt spid="3">
                                            <p:txEl>
                                              <p:pRg st="3" end="3"/>
                                            </p:txEl>
                                          </p:spTgt>
                                        </p:tgtEl>
                                      </p:cBhvr>
                                      <p:to x="100000" y="100000"/>
                                    </p:animScale>
                                    <p:animScale>
                                      <p:cBhvr>
                                        <p:cTn id="54" dur="26">
                                          <p:stCondLst>
                                            <p:cond delay="1312"/>
                                          </p:stCondLst>
                                        </p:cTn>
                                        <p:tgtEl>
                                          <p:spTgt spid="3">
                                            <p:txEl>
                                              <p:pRg st="3" end="3"/>
                                            </p:txEl>
                                          </p:spTgt>
                                        </p:tgtEl>
                                      </p:cBhvr>
                                      <p:to x="100000" y="80000"/>
                                    </p:animScale>
                                    <p:animScale>
                                      <p:cBhvr>
                                        <p:cTn id="55" dur="166" decel="50000">
                                          <p:stCondLst>
                                            <p:cond delay="1338"/>
                                          </p:stCondLst>
                                        </p:cTn>
                                        <p:tgtEl>
                                          <p:spTgt spid="3">
                                            <p:txEl>
                                              <p:pRg st="3" end="3"/>
                                            </p:txEl>
                                          </p:spTgt>
                                        </p:tgtEl>
                                      </p:cBhvr>
                                      <p:to x="100000" y="100000"/>
                                    </p:animScale>
                                    <p:animScale>
                                      <p:cBhvr>
                                        <p:cTn id="56" dur="26">
                                          <p:stCondLst>
                                            <p:cond delay="1642"/>
                                          </p:stCondLst>
                                        </p:cTn>
                                        <p:tgtEl>
                                          <p:spTgt spid="3">
                                            <p:txEl>
                                              <p:pRg st="3" end="3"/>
                                            </p:txEl>
                                          </p:spTgt>
                                        </p:tgtEl>
                                      </p:cBhvr>
                                      <p:to x="100000" y="90000"/>
                                    </p:animScale>
                                    <p:animScale>
                                      <p:cBhvr>
                                        <p:cTn id="57" dur="166" decel="50000">
                                          <p:stCondLst>
                                            <p:cond delay="1668"/>
                                          </p:stCondLst>
                                        </p:cTn>
                                        <p:tgtEl>
                                          <p:spTgt spid="3">
                                            <p:txEl>
                                              <p:pRg st="3" end="3"/>
                                            </p:txEl>
                                          </p:spTgt>
                                        </p:tgtEl>
                                      </p:cBhvr>
                                      <p:to x="100000" y="100000"/>
                                    </p:animScale>
                                    <p:animScale>
                                      <p:cBhvr>
                                        <p:cTn id="58" dur="26">
                                          <p:stCondLst>
                                            <p:cond delay="1808"/>
                                          </p:stCondLst>
                                        </p:cTn>
                                        <p:tgtEl>
                                          <p:spTgt spid="3">
                                            <p:txEl>
                                              <p:pRg st="3" end="3"/>
                                            </p:txEl>
                                          </p:spTgt>
                                        </p:tgtEl>
                                      </p:cBhvr>
                                      <p:to x="100000" y="95000"/>
                                    </p:animScale>
                                    <p:animScale>
                                      <p:cBhvr>
                                        <p:cTn id="59" dur="166" decel="50000">
                                          <p:stCondLst>
                                            <p:cond delay="1834"/>
                                          </p:stCondLst>
                                        </p:cTn>
                                        <p:tgtEl>
                                          <p:spTgt spid="3">
                                            <p:txEl>
                                              <p:pRg st="3" end="3"/>
                                            </p:txEl>
                                          </p:spTgt>
                                        </p:tgtEl>
                                      </p:cBhvr>
                                      <p:to x="100000" y="100000"/>
                                    </p:animScale>
                                  </p:childTnLst>
                                </p:cTn>
                              </p:par>
                              <p:par>
                                <p:cTn id="60" presetID="26" presetClass="entr" presetSubtype="0" fill="hold" nodeType="withEffect">
                                  <p:stCondLst>
                                    <p:cond delay="0"/>
                                  </p:stCondLst>
                                  <p:childTnLst>
                                    <p:set>
                                      <p:cBhvr>
                                        <p:cTn id="61" dur="1" fill="hold">
                                          <p:stCondLst>
                                            <p:cond delay="0"/>
                                          </p:stCondLst>
                                        </p:cTn>
                                        <p:tgtEl>
                                          <p:spTgt spid="3">
                                            <p:txEl>
                                              <p:pRg st="4" end="4"/>
                                            </p:txEl>
                                          </p:spTgt>
                                        </p:tgtEl>
                                        <p:attrNameLst>
                                          <p:attrName>style.visibility</p:attrName>
                                        </p:attrNameLst>
                                      </p:cBhvr>
                                      <p:to>
                                        <p:strVal val="visible"/>
                                      </p:to>
                                    </p:set>
                                    <p:animEffect transition="in" filter="wipe(down)">
                                      <p:cBhvr>
                                        <p:cTn id="62" dur="580">
                                          <p:stCondLst>
                                            <p:cond delay="0"/>
                                          </p:stCondLst>
                                        </p:cTn>
                                        <p:tgtEl>
                                          <p:spTgt spid="3">
                                            <p:txEl>
                                              <p:pRg st="4" end="4"/>
                                            </p:txEl>
                                          </p:spTgt>
                                        </p:tgtEl>
                                      </p:cBhvr>
                                    </p:animEffect>
                                    <p:anim calcmode="lin" valueType="num">
                                      <p:cBhvr>
                                        <p:cTn id="63"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64"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65"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66"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7"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8" dur="26">
                                          <p:stCondLst>
                                            <p:cond delay="650"/>
                                          </p:stCondLst>
                                        </p:cTn>
                                        <p:tgtEl>
                                          <p:spTgt spid="3">
                                            <p:txEl>
                                              <p:pRg st="4" end="4"/>
                                            </p:txEl>
                                          </p:spTgt>
                                        </p:tgtEl>
                                      </p:cBhvr>
                                      <p:to x="100000" y="60000"/>
                                    </p:animScale>
                                    <p:animScale>
                                      <p:cBhvr>
                                        <p:cTn id="69" dur="166" decel="50000">
                                          <p:stCondLst>
                                            <p:cond delay="676"/>
                                          </p:stCondLst>
                                        </p:cTn>
                                        <p:tgtEl>
                                          <p:spTgt spid="3">
                                            <p:txEl>
                                              <p:pRg st="4" end="4"/>
                                            </p:txEl>
                                          </p:spTgt>
                                        </p:tgtEl>
                                      </p:cBhvr>
                                      <p:to x="100000" y="100000"/>
                                    </p:animScale>
                                    <p:animScale>
                                      <p:cBhvr>
                                        <p:cTn id="70" dur="26">
                                          <p:stCondLst>
                                            <p:cond delay="1312"/>
                                          </p:stCondLst>
                                        </p:cTn>
                                        <p:tgtEl>
                                          <p:spTgt spid="3">
                                            <p:txEl>
                                              <p:pRg st="4" end="4"/>
                                            </p:txEl>
                                          </p:spTgt>
                                        </p:tgtEl>
                                      </p:cBhvr>
                                      <p:to x="100000" y="80000"/>
                                    </p:animScale>
                                    <p:animScale>
                                      <p:cBhvr>
                                        <p:cTn id="71" dur="166" decel="50000">
                                          <p:stCondLst>
                                            <p:cond delay="1338"/>
                                          </p:stCondLst>
                                        </p:cTn>
                                        <p:tgtEl>
                                          <p:spTgt spid="3">
                                            <p:txEl>
                                              <p:pRg st="4" end="4"/>
                                            </p:txEl>
                                          </p:spTgt>
                                        </p:tgtEl>
                                      </p:cBhvr>
                                      <p:to x="100000" y="100000"/>
                                    </p:animScale>
                                    <p:animScale>
                                      <p:cBhvr>
                                        <p:cTn id="72" dur="26">
                                          <p:stCondLst>
                                            <p:cond delay="1642"/>
                                          </p:stCondLst>
                                        </p:cTn>
                                        <p:tgtEl>
                                          <p:spTgt spid="3">
                                            <p:txEl>
                                              <p:pRg st="4" end="4"/>
                                            </p:txEl>
                                          </p:spTgt>
                                        </p:tgtEl>
                                      </p:cBhvr>
                                      <p:to x="100000" y="90000"/>
                                    </p:animScale>
                                    <p:animScale>
                                      <p:cBhvr>
                                        <p:cTn id="73" dur="166" decel="50000">
                                          <p:stCondLst>
                                            <p:cond delay="1668"/>
                                          </p:stCondLst>
                                        </p:cTn>
                                        <p:tgtEl>
                                          <p:spTgt spid="3">
                                            <p:txEl>
                                              <p:pRg st="4" end="4"/>
                                            </p:txEl>
                                          </p:spTgt>
                                        </p:tgtEl>
                                      </p:cBhvr>
                                      <p:to x="100000" y="100000"/>
                                    </p:animScale>
                                    <p:animScale>
                                      <p:cBhvr>
                                        <p:cTn id="74" dur="26">
                                          <p:stCondLst>
                                            <p:cond delay="1808"/>
                                          </p:stCondLst>
                                        </p:cTn>
                                        <p:tgtEl>
                                          <p:spTgt spid="3">
                                            <p:txEl>
                                              <p:pRg st="4" end="4"/>
                                            </p:txEl>
                                          </p:spTgt>
                                        </p:tgtEl>
                                      </p:cBhvr>
                                      <p:to x="100000" y="95000"/>
                                    </p:animScale>
                                    <p:animScale>
                                      <p:cBhvr>
                                        <p:cTn id="75" dur="166" decel="50000">
                                          <p:stCondLst>
                                            <p:cond delay="1834"/>
                                          </p:stCondLst>
                                        </p:cTn>
                                        <p:tgtEl>
                                          <p:spTgt spid="3">
                                            <p:txEl>
                                              <p:pRg st="4" end="4"/>
                                            </p:txEl>
                                          </p:spTgt>
                                        </p:tgtEl>
                                      </p:cBhvr>
                                      <p:to x="100000" y="100000"/>
                                    </p:animScale>
                                  </p:childTnLst>
                                </p:cTn>
                              </p:par>
                              <p:par>
                                <p:cTn id="76" presetID="26" presetClass="entr" presetSubtype="0" fill="hold" nodeType="withEffect">
                                  <p:stCondLst>
                                    <p:cond delay="0"/>
                                  </p:stCondLst>
                                  <p:childTnLst>
                                    <p:set>
                                      <p:cBhvr>
                                        <p:cTn id="77" dur="1" fill="hold">
                                          <p:stCondLst>
                                            <p:cond delay="0"/>
                                          </p:stCondLst>
                                        </p:cTn>
                                        <p:tgtEl>
                                          <p:spTgt spid="3">
                                            <p:txEl>
                                              <p:pRg st="5" end="5"/>
                                            </p:txEl>
                                          </p:spTgt>
                                        </p:tgtEl>
                                        <p:attrNameLst>
                                          <p:attrName>style.visibility</p:attrName>
                                        </p:attrNameLst>
                                      </p:cBhvr>
                                      <p:to>
                                        <p:strVal val="visible"/>
                                      </p:to>
                                    </p:set>
                                    <p:animEffect transition="in" filter="wipe(down)">
                                      <p:cBhvr>
                                        <p:cTn id="78" dur="580">
                                          <p:stCondLst>
                                            <p:cond delay="0"/>
                                          </p:stCondLst>
                                        </p:cTn>
                                        <p:tgtEl>
                                          <p:spTgt spid="3">
                                            <p:txEl>
                                              <p:pRg st="5" end="5"/>
                                            </p:txEl>
                                          </p:spTgt>
                                        </p:tgtEl>
                                      </p:cBhvr>
                                    </p:animEffect>
                                    <p:anim calcmode="lin" valueType="num">
                                      <p:cBhvr>
                                        <p:cTn id="79"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80"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81"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82"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83"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84" dur="26">
                                          <p:stCondLst>
                                            <p:cond delay="650"/>
                                          </p:stCondLst>
                                        </p:cTn>
                                        <p:tgtEl>
                                          <p:spTgt spid="3">
                                            <p:txEl>
                                              <p:pRg st="5" end="5"/>
                                            </p:txEl>
                                          </p:spTgt>
                                        </p:tgtEl>
                                      </p:cBhvr>
                                      <p:to x="100000" y="60000"/>
                                    </p:animScale>
                                    <p:animScale>
                                      <p:cBhvr>
                                        <p:cTn id="85" dur="166" decel="50000">
                                          <p:stCondLst>
                                            <p:cond delay="676"/>
                                          </p:stCondLst>
                                        </p:cTn>
                                        <p:tgtEl>
                                          <p:spTgt spid="3">
                                            <p:txEl>
                                              <p:pRg st="5" end="5"/>
                                            </p:txEl>
                                          </p:spTgt>
                                        </p:tgtEl>
                                      </p:cBhvr>
                                      <p:to x="100000" y="100000"/>
                                    </p:animScale>
                                    <p:animScale>
                                      <p:cBhvr>
                                        <p:cTn id="86" dur="26">
                                          <p:stCondLst>
                                            <p:cond delay="1312"/>
                                          </p:stCondLst>
                                        </p:cTn>
                                        <p:tgtEl>
                                          <p:spTgt spid="3">
                                            <p:txEl>
                                              <p:pRg st="5" end="5"/>
                                            </p:txEl>
                                          </p:spTgt>
                                        </p:tgtEl>
                                      </p:cBhvr>
                                      <p:to x="100000" y="80000"/>
                                    </p:animScale>
                                    <p:animScale>
                                      <p:cBhvr>
                                        <p:cTn id="87" dur="166" decel="50000">
                                          <p:stCondLst>
                                            <p:cond delay="1338"/>
                                          </p:stCondLst>
                                        </p:cTn>
                                        <p:tgtEl>
                                          <p:spTgt spid="3">
                                            <p:txEl>
                                              <p:pRg st="5" end="5"/>
                                            </p:txEl>
                                          </p:spTgt>
                                        </p:tgtEl>
                                      </p:cBhvr>
                                      <p:to x="100000" y="100000"/>
                                    </p:animScale>
                                    <p:animScale>
                                      <p:cBhvr>
                                        <p:cTn id="88" dur="26">
                                          <p:stCondLst>
                                            <p:cond delay="1642"/>
                                          </p:stCondLst>
                                        </p:cTn>
                                        <p:tgtEl>
                                          <p:spTgt spid="3">
                                            <p:txEl>
                                              <p:pRg st="5" end="5"/>
                                            </p:txEl>
                                          </p:spTgt>
                                        </p:tgtEl>
                                      </p:cBhvr>
                                      <p:to x="100000" y="90000"/>
                                    </p:animScale>
                                    <p:animScale>
                                      <p:cBhvr>
                                        <p:cTn id="89" dur="166" decel="50000">
                                          <p:stCondLst>
                                            <p:cond delay="1668"/>
                                          </p:stCondLst>
                                        </p:cTn>
                                        <p:tgtEl>
                                          <p:spTgt spid="3">
                                            <p:txEl>
                                              <p:pRg st="5" end="5"/>
                                            </p:txEl>
                                          </p:spTgt>
                                        </p:tgtEl>
                                      </p:cBhvr>
                                      <p:to x="100000" y="100000"/>
                                    </p:animScale>
                                    <p:animScale>
                                      <p:cBhvr>
                                        <p:cTn id="90" dur="26">
                                          <p:stCondLst>
                                            <p:cond delay="1808"/>
                                          </p:stCondLst>
                                        </p:cTn>
                                        <p:tgtEl>
                                          <p:spTgt spid="3">
                                            <p:txEl>
                                              <p:pRg st="5" end="5"/>
                                            </p:txEl>
                                          </p:spTgt>
                                        </p:tgtEl>
                                      </p:cBhvr>
                                      <p:to x="100000" y="95000"/>
                                    </p:animScale>
                                    <p:animScale>
                                      <p:cBhvr>
                                        <p:cTn id="91"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en-US">
                <a:solidFill>
                  <a:srgbClr val="FF0000"/>
                </a:solidFill>
              </a:rPr>
              <a:t>موارد الطاقة البديلة </a:t>
            </a:r>
          </a:p>
        </p:txBody>
      </p:sp>
      <p:sp>
        <p:nvSpPr>
          <p:cNvPr id="3" name="Content Placeholder 2"/>
          <p:cNvSpPr>
            <a:spLocks noGrp="1"/>
          </p:cNvSpPr>
          <p:nvPr>
            <p:ph idx="1"/>
          </p:nvPr>
        </p:nvSpPr>
        <p:spPr/>
        <p:txBody>
          <a:bodyPr anchor="t"/>
          <a:lstStyle/>
          <a:p>
            <a:pPr marL="457200" indent="-457200" algn="r" rtl="1">
              <a:buFont typeface="+mj-lt"/>
              <a:buAutoNum type="arabicPeriod"/>
            </a:pPr>
            <a:r>
              <a:rPr lang="en-US" dirty="0" err="1">
                <a:solidFill>
                  <a:srgbClr val="00B0F0"/>
                </a:solidFill>
              </a:rPr>
              <a:t>الطاقة</a:t>
            </a:r>
            <a:r>
              <a:rPr lang="en-US" dirty="0">
                <a:solidFill>
                  <a:srgbClr val="00B0F0"/>
                </a:solidFill>
              </a:rPr>
              <a:t> </a:t>
            </a:r>
            <a:r>
              <a:rPr lang="en-US" dirty="0" err="1">
                <a:solidFill>
                  <a:srgbClr val="00B0F0"/>
                </a:solidFill>
              </a:rPr>
              <a:t>الشمسية</a:t>
            </a:r>
            <a:r>
              <a:rPr lang="en-US" dirty="0">
                <a:solidFill>
                  <a:srgbClr val="00B0F0"/>
                </a:solidFill>
              </a:rPr>
              <a:t>:</a:t>
            </a:r>
          </a:p>
          <a:p>
            <a:pPr marL="0" indent="0" algn="r" rtl="1">
              <a:buNone/>
            </a:pPr>
            <a:r>
              <a:rPr lang="en-US" dirty="0" err="1"/>
              <a:t>تعد</a:t>
            </a:r>
            <a:r>
              <a:rPr lang="en-US" dirty="0"/>
              <a:t> </a:t>
            </a:r>
            <a:r>
              <a:rPr lang="en-US" dirty="0" err="1"/>
              <a:t>الطاقة</a:t>
            </a:r>
            <a:r>
              <a:rPr lang="en-US" dirty="0"/>
              <a:t> </a:t>
            </a:r>
            <a:r>
              <a:rPr lang="en-US" dirty="0" err="1"/>
              <a:t>ابشمسية</a:t>
            </a:r>
            <a:r>
              <a:rPr lang="en-US" dirty="0"/>
              <a:t> </a:t>
            </a:r>
            <a:r>
              <a:rPr lang="en-US" dirty="0" err="1"/>
              <a:t>احدى</a:t>
            </a:r>
            <a:r>
              <a:rPr lang="en-US" dirty="0"/>
              <a:t> </a:t>
            </a:r>
            <a:r>
              <a:rPr lang="en-US" dirty="0" err="1"/>
              <a:t>مصادر</a:t>
            </a:r>
            <a:r>
              <a:rPr lang="en-US" dirty="0"/>
              <a:t> </a:t>
            </a:r>
            <a:r>
              <a:rPr lang="en-US" dirty="0" err="1"/>
              <a:t>الطاقة</a:t>
            </a:r>
            <a:r>
              <a:rPr lang="en-US" dirty="0"/>
              <a:t> </a:t>
            </a:r>
            <a:r>
              <a:rPr lang="en-US" dirty="0" err="1"/>
              <a:t>البديلة</a:t>
            </a:r>
            <a:r>
              <a:rPr lang="en-US" dirty="0"/>
              <a:t> </a:t>
            </a:r>
            <a:r>
              <a:rPr lang="en-US" dirty="0" err="1"/>
              <a:t>المتجددة</a:t>
            </a:r>
            <a:r>
              <a:rPr lang="en-US" dirty="0"/>
              <a:t>، </a:t>
            </a:r>
            <a:r>
              <a:rPr lang="en-US" dirty="0" err="1"/>
              <a:t>اذ</a:t>
            </a:r>
            <a:r>
              <a:rPr lang="en-US" dirty="0"/>
              <a:t> </a:t>
            </a:r>
            <a:r>
              <a:rPr lang="en-US" dirty="0" err="1"/>
              <a:t>تتخطى</a:t>
            </a:r>
            <a:r>
              <a:rPr lang="en-US" dirty="0"/>
              <a:t> </a:t>
            </a:r>
            <a:r>
              <a:rPr lang="en-US" dirty="0" err="1"/>
              <a:t>كمية</a:t>
            </a:r>
            <a:r>
              <a:rPr lang="en-US" dirty="0"/>
              <a:t> </a:t>
            </a:r>
            <a:r>
              <a:rPr lang="en-US" dirty="0" err="1"/>
              <a:t>الطاقة</a:t>
            </a:r>
            <a:r>
              <a:rPr lang="en-US" dirty="0"/>
              <a:t> </a:t>
            </a:r>
            <a:r>
              <a:rPr lang="en-US" dirty="0" err="1"/>
              <a:t>التي</a:t>
            </a:r>
            <a:r>
              <a:rPr lang="en-US" dirty="0"/>
              <a:t> </a:t>
            </a:r>
            <a:r>
              <a:rPr lang="en-US" dirty="0" err="1"/>
              <a:t>تصلنا</a:t>
            </a:r>
            <a:r>
              <a:rPr lang="en-US" dirty="0"/>
              <a:t> </a:t>
            </a:r>
            <a:r>
              <a:rPr lang="en-US" dirty="0" err="1"/>
              <a:t>من</a:t>
            </a:r>
            <a:r>
              <a:rPr lang="en-US" dirty="0"/>
              <a:t> </a:t>
            </a:r>
            <a:r>
              <a:rPr lang="en-US" dirty="0" err="1"/>
              <a:t>الشمس</a:t>
            </a:r>
            <a:r>
              <a:rPr lang="en-US" dirty="0"/>
              <a:t> </a:t>
            </a:r>
            <a:r>
              <a:rPr lang="en-US" dirty="0" err="1"/>
              <a:t>حدود</a:t>
            </a:r>
            <a:r>
              <a:rPr lang="en-US" dirty="0"/>
              <a:t> </a:t>
            </a:r>
            <a:r>
              <a:rPr lang="en-US" dirty="0" err="1"/>
              <a:t>حاجاتنا</a:t>
            </a:r>
            <a:r>
              <a:rPr lang="en-US" dirty="0"/>
              <a:t> </a:t>
            </a:r>
            <a:r>
              <a:rPr lang="en-US" dirty="0" err="1"/>
              <a:t>الحالية</a:t>
            </a:r>
            <a:r>
              <a:rPr lang="en-US" dirty="0"/>
              <a:t> </a:t>
            </a:r>
            <a:r>
              <a:rPr lang="en-US" dirty="0" err="1"/>
              <a:t>والمستقبلية</a:t>
            </a:r>
            <a:r>
              <a:rPr lang="en-US" dirty="0"/>
              <a:t>. </a:t>
            </a:r>
            <a:r>
              <a:rPr lang="en-US" dirty="0" err="1"/>
              <a:t>ويتميز</a:t>
            </a:r>
            <a:r>
              <a:rPr lang="en-US" dirty="0"/>
              <a:t> </a:t>
            </a:r>
            <a:r>
              <a:rPr lang="en-US" dirty="0" err="1"/>
              <a:t>هذا</a:t>
            </a:r>
            <a:r>
              <a:rPr lang="en-US" dirty="0"/>
              <a:t> </a:t>
            </a:r>
            <a:r>
              <a:rPr lang="en-US" dirty="0" err="1"/>
              <a:t>المصدر</a:t>
            </a:r>
            <a:r>
              <a:rPr lang="en-US" dirty="0"/>
              <a:t> </a:t>
            </a:r>
            <a:r>
              <a:rPr lang="en-US" dirty="0" err="1"/>
              <a:t>بكونه</a:t>
            </a:r>
            <a:r>
              <a:rPr lang="en-US" dirty="0"/>
              <a:t> </a:t>
            </a:r>
            <a:r>
              <a:rPr lang="en-US" dirty="0" err="1"/>
              <a:t>داعما</a:t>
            </a:r>
            <a:r>
              <a:rPr lang="en-US" dirty="0"/>
              <a:t> </a:t>
            </a:r>
            <a:r>
              <a:rPr lang="en-US" dirty="0" err="1"/>
              <a:t>للحياة</a:t>
            </a:r>
            <a:r>
              <a:rPr lang="en-US" dirty="0"/>
              <a:t> </a:t>
            </a:r>
            <a:r>
              <a:rPr lang="en-US" dirty="0" err="1"/>
              <a:t>على</a:t>
            </a:r>
            <a:r>
              <a:rPr lang="en-US" dirty="0"/>
              <a:t> </a:t>
            </a:r>
            <a:r>
              <a:rPr lang="en-US" dirty="0" err="1"/>
              <a:t>الارض</a:t>
            </a:r>
            <a:r>
              <a:rPr lang="en-US" dirty="0"/>
              <a:t>.</a:t>
            </a:r>
          </a:p>
          <a:p>
            <a:pPr algn="r" rtl="1"/>
            <a:r>
              <a:rPr lang="en-US" dirty="0" err="1"/>
              <a:t>تتنوع</a:t>
            </a:r>
            <a:r>
              <a:rPr lang="en-US" dirty="0"/>
              <a:t> </a:t>
            </a:r>
            <a:r>
              <a:rPr lang="en-US" dirty="0" err="1"/>
              <a:t>استخدامات</a:t>
            </a:r>
            <a:r>
              <a:rPr lang="en-US" dirty="0"/>
              <a:t> </a:t>
            </a:r>
            <a:r>
              <a:rPr lang="en-US" dirty="0" err="1"/>
              <a:t>الطاقة</a:t>
            </a:r>
            <a:r>
              <a:rPr lang="en-US" dirty="0"/>
              <a:t> </a:t>
            </a:r>
            <a:r>
              <a:rPr lang="en-US" dirty="0" err="1"/>
              <a:t>الشمسية</a:t>
            </a:r>
            <a:r>
              <a:rPr lang="en-US" dirty="0"/>
              <a:t>:</a:t>
            </a:r>
          </a:p>
          <a:p>
            <a:pPr marL="0" indent="0" algn="r" rtl="1">
              <a:buNone/>
            </a:pPr>
            <a:r>
              <a:rPr lang="en-US" dirty="0" err="1"/>
              <a:t>اذ</a:t>
            </a:r>
            <a:r>
              <a:rPr lang="en-US" dirty="0"/>
              <a:t> </a:t>
            </a:r>
            <a:r>
              <a:rPr lang="en-US" dirty="0" err="1"/>
              <a:t>يمكن</a:t>
            </a:r>
            <a:r>
              <a:rPr lang="en-US" dirty="0"/>
              <a:t> </a:t>
            </a:r>
            <a:r>
              <a:rPr lang="en-US" dirty="0" err="1"/>
              <a:t>استخدامها</a:t>
            </a:r>
            <a:r>
              <a:rPr lang="en-US" dirty="0"/>
              <a:t> :</a:t>
            </a:r>
          </a:p>
          <a:p>
            <a:pPr marL="457200" indent="-457200" algn="r" rtl="1">
              <a:buFont typeface="+mj-lt"/>
              <a:buAutoNum type="arabicPeriod"/>
            </a:pPr>
            <a:r>
              <a:rPr lang="en-US" dirty="0" err="1"/>
              <a:t>لتسخين</a:t>
            </a:r>
            <a:r>
              <a:rPr lang="en-US" dirty="0"/>
              <a:t> </a:t>
            </a:r>
            <a:r>
              <a:rPr lang="en-US" dirty="0" err="1"/>
              <a:t>المياه</a:t>
            </a:r>
            <a:r>
              <a:rPr lang="en-US" dirty="0"/>
              <a:t> </a:t>
            </a:r>
            <a:r>
              <a:rPr lang="en-US" dirty="0" err="1"/>
              <a:t>السخانات</a:t>
            </a:r>
            <a:r>
              <a:rPr lang="en-US" dirty="0"/>
              <a:t> </a:t>
            </a:r>
            <a:r>
              <a:rPr lang="en-US" dirty="0" err="1"/>
              <a:t>الشمسية</a:t>
            </a:r>
            <a:r>
              <a:rPr lang="en-US" dirty="0"/>
              <a:t> </a:t>
            </a:r>
          </a:p>
          <a:p>
            <a:pPr marL="457200" indent="-457200" algn="r" rtl="1">
              <a:buFont typeface="+mj-lt"/>
              <a:buAutoNum type="arabicPeriod"/>
            </a:pPr>
            <a:r>
              <a:rPr lang="en-US" dirty="0" err="1"/>
              <a:t>تحويل</a:t>
            </a:r>
            <a:r>
              <a:rPr lang="en-US" dirty="0"/>
              <a:t> </a:t>
            </a:r>
            <a:r>
              <a:rPr lang="en-US" dirty="0" err="1"/>
              <a:t>الطاقة</a:t>
            </a:r>
            <a:r>
              <a:rPr lang="en-US" dirty="0"/>
              <a:t> </a:t>
            </a:r>
            <a:r>
              <a:rPr lang="en-US" dirty="0" err="1"/>
              <a:t>الي</a:t>
            </a:r>
            <a:r>
              <a:rPr lang="en-US" dirty="0"/>
              <a:t> </a:t>
            </a:r>
            <a:r>
              <a:rPr lang="en-US" dirty="0" err="1"/>
              <a:t>كهرباء</a:t>
            </a:r>
            <a:r>
              <a:rPr lang="en-US" dirty="0"/>
              <a:t> .</a:t>
            </a:r>
          </a:p>
        </p:txBody>
      </p:sp>
    </p:spTree>
    <p:extLst>
      <p:ext uri="{BB962C8B-B14F-4D97-AF65-F5344CB8AC3E}">
        <p14:creationId xmlns:p14="http://schemas.microsoft.com/office/powerpoint/2010/main" xmlns="" val="3907138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in)">
                                      <p:cBhvr>
                                        <p:cTn id="16" dur="2000"/>
                                        <p:tgtEl>
                                          <p:spTgt spid="3">
                                            <p:txEl>
                                              <p:pRg st="3" end="3"/>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ircle(in)">
                                      <p:cBhvr>
                                        <p:cTn id="19" dur="2000"/>
                                        <p:tgtEl>
                                          <p:spTgt spid="3">
                                            <p:txEl>
                                              <p:pRg st="4" end="4"/>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ircle(in)">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rtl="1"/>
            <a:r>
              <a:rPr lang="en-US">
                <a:solidFill>
                  <a:srgbClr val="FF0000"/>
                </a:solidFill>
              </a:rPr>
              <a:t>موارد الطاقة البديلة</a:t>
            </a:r>
          </a:p>
        </p:txBody>
      </p:sp>
      <p:sp>
        <p:nvSpPr>
          <p:cNvPr id="3" name="Content Placeholder 2"/>
          <p:cNvSpPr>
            <a:spLocks noGrp="1"/>
          </p:cNvSpPr>
          <p:nvPr>
            <p:ph idx="1"/>
          </p:nvPr>
        </p:nvSpPr>
        <p:spPr/>
        <p:txBody>
          <a:bodyPr anchor="t">
            <a:normAutofit fontScale="92500" lnSpcReduction="20000"/>
          </a:bodyPr>
          <a:lstStyle/>
          <a:p>
            <a:pPr marL="0" indent="0" algn="r" rtl="1">
              <a:buNone/>
            </a:pPr>
            <a:r>
              <a:rPr lang="en-US" dirty="0">
                <a:solidFill>
                  <a:schemeClr val="accent3"/>
                </a:solidFill>
              </a:rPr>
              <a:t>.2 </a:t>
            </a:r>
            <a:r>
              <a:rPr lang="en-US" dirty="0" err="1">
                <a:solidFill>
                  <a:schemeClr val="accent3"/>
                </a:solidFill>
              </a:rPr>
              <a:t>طاقة</a:t>
            </a:r>
            <a:r>
              <a:rPr lang="en-US" dirty="0">
                <a:solidFill>
                  <a:schemeClr val="accent3"/>
                </a:solidFill>
              </a:rPr>
              <a:t> </a:t>
            </a:r>
            <a:r>
              <a:rPr lang="en-US" dirty="0" err="1">
                <a:solidFill>
                  <a:schemeClr val="accent3"/>
                </a:solidFill>
              </a:rPr>
              <a:t>الرياح</a:t>
            </a:r>
            <a:r>
              <a:rPr lang="en-US" dirty="0">
                <a:solidFill>
                  <a:schemeClr val="accent3"/>
                </a:solidFill>
              </a:rPr>
              <a:t> :</a:t>
            </a:r>
          </a:p>
          <a:p>
            <a:pPr marL="0" indent="0" algn="r" rtl="1">
              <a:buNone/>
            </a:pPr>
            <a:r>
              <a:rPr lang="en-US" dirty="0" err="1"/>
              <a:t>نتج</a:t>
            </a:r>
            <a:r>
              <a:rPr lang="en-US" dirty="0"/>
              <a:t> </a:t>
            </a:r>
            <a:r>
              <a:rPr lang="en-US" dirty="0" err="1"/>
              <a:t>من</a:t>
            </a:r>
            <a:r>
              <a:rPr lang="en-US" dirty="0"/>
              <a:t> </a:t>
            </a:r>
            <a:r>
              <a:rPr lang="en-US" dirty="0" err="1"/>
              <a:t>تطور</a:t>
            </a:r>
            <a:r>
              <a:rPr lang="en-US" dirty="0"/>
              <a:t> </a:t>
            </a:r>
            <a:r>
              <a:rPr lang="en-US" dirty="0" err="1"/>
              <a:t>التقني</a:t>
            </a:r>
            <a:r>
              <a:rPr lang="en-US" dirty="0"/>
              <a:t> </a:t>
            </a:r>
            <a:r>
              <a:rPr lang="en-US" dirty="0" err="1"/>
              <a:t>زيادة</a:t>
            </a:r>
            <a:r>
              <a:rPr lang="en-US" dirty="0"/>
              <a:t> </a:t>
            </a:r>
            <a:r>
              <a:rPr lang="en-US" dirty="0" err="1"/>
              <a:t>كفائة</a:t>
            </a:r>
            <a:r>
              <a:rPr lang="en-US" dirty="0"/>
              <a:t> </a:t>
            </a:r>
            <a:r>
              <a:rPr lang="en-US" dirty="0" err="1"/>
              <a:t>تحويل</a:t>
            </a:r>
            <a:r>
              <a:rPr lang="en-US" dirty="0"/>
              <a:t> </a:t>
            </a:r>
            <a:r>
              <a:rPr lang="en-US" dirty="0" err="1"/>
              <a:t>طاقة</a:t>
            </a:r>
            <a:r>
              <a:rPr lang="en-US" dirty="0"/>
              <a:t> </a:t>
            </a:r>
            <a:r>
              <a:rPr lang="en-US" dirty="0" err="1"/>
              <a:t>الرياح</a:t>
            </a:r>
            <a:r>
              <a:rPr lang="en-US" dirty="0"/>
              <a:t> </a:t>
            </a:r>
            <a:r>
              <a:rPr lang="en-US" dirty="0" err="1"/>
              <a:t>الى</a:t>
            </a:r>
            <a:r>
              <a:rPr lang="en-US" dirty="0"/>
              <a:t> </a:t>
            </a:r>
            <a:r>
              <a:rPr lang="en-US" dirty="0" err="1"/>
              <a:t>طاقة</a:t>
            </a:r>
            <a:r>
              <a:rPr lang="en-US" dirty="0"/>
              <a:t> </a:t>
            </a:r>
            <a:r>
              <a:rPr lang="en-US" dirty="0" err="1"/>
              <a:t>ظيكانيكية</a:t>
            </a:r>
            <a:r>
              <a:rPr lang="en-US" dirty="0"/>
              <a:t>، </a:t>
            </a:r>
            <a:r>
              <a:rPr lang="en-US" dirty="0" err="1"/>
              <a:t>ويجري</a:t>
            </a:r>
            <a:r>
              <a:rPr lang="en-US" dirty="0"/>
              <a:t> </a:t>
            </a:r>
            <a:r>
              <a:rPr lang="en-US" dirty="0" err="1"/>
              <a:t>حاليا</a:t>
            </a:r>
            <a:r>
              <a:rPr lang="en-US" dirty="0"/>
              <a:t> </a:t>
            </a:r>
            <a:r>
              <a:rPr lang="en-US" dirty="0" err="1"/>
              <a:t>توليد</a:t>
            </a:r>
            <a:r>
              <a:rPr lang="en-US" dirty="0"/>
              <a:t> </a:t>
            </a:r>
            <a:r>
              <a:rPr lang="en-US" dirty="0" err="1"/>
              <a:t>الكهرباء</a:t>
            </a:r>
            <a:r>
              <a:rPr lang="en-US" dirty="0"/>
              <a:t> </a:t>
            </a:r>
            <a:r>
              <a:rPr lang="en-US" dirty="0" err="1"/>
              <a:t>من</a:t>
            </a:r>
            <a:r>
              <a:rPr lang="en-US" dirty="0"/>
              <a:t> </a:t>
            </a:r>
            <a:r>
              <a:rPr lang="en-US" dirty="0" err="1"/>
              <a:t>الرياح</a:t>
            </a:r>
            <a:r>
              <a:rPr lang="en-US" dirty="0"/>
              <a:t> </a:t>
            </a:r>
            <a:r>
              <a:rPr lang="en-US" dirty="0" err="1"/>
              <a:t>فيما</a:t>
            </a:r>
            <a:r>
              <a:rPr lang="en-US" dirty="0"/>
              <a:t> </a:t>
            </a:r>
            <a:r>
              <a:rPr lang="en-US" dirty="0" err="1"/>
              <a:t>يسمى</a:t>
            </a:r>
            <a:r>
              <a:rPr lang="en-US" dirty="0"/>
              <a:t> </a:t>
            </a:r>
            <a:r>
              <a:rPr lang="en-US" b="1" dirty="0"/>
              <a:t> </a:t>
            </a:r>
            <a:r>
              <a:rPr lang="en-US" b="1" i="1" dirty="0" err="1"/>
              <a:t>مزارع</a:t>
            </a:r>
            <a:r>
              <a:rPr lang="en-US" b="1" i="1" dirty="0"/>
              <a:t> </a:t>
            </a:r>
            <a:r>
              <a:rPr lang="en-US" b="1" i="1" dirty="0" err="1"/>
              <a:t>الرياح</a:t>
            </a:r>
            <a:r>
              <a:rPr lang="en-US" b="1" dirty="0"/>
              <a:t> .</a:t>
            </a:r>
          </a:p>
          <a:p>
            <a:pPr marL="0" indent="0" algn="r" rtl="1">
              <a:buNone/>
            </a:pPr>
            <a:r>
              <a:rPr lang="en-US" dirty="0" err="1"/>
              <a:t>مثل</a:t>
            </a:r>
            <a:r>
              <a:rPr lang="en-US" dirty="0"/>
              <a:t> </a:t>
            </a:r>
            <a:r>
              <a:rPr lang="en-US" dirty="0" err="1"/>
              <a:t>الموجودة</a:t>
            </a:r>
            <a:r>
              <a:rPr lang="en-US" dirty="0"/>
              <a:t> </a:t>
            </a:r>
            <a:r>
              <a:rPr lang="en-US" dirty="0" err="1"/>
              <a:t>في</a:t>
            </a:r>
            <a:r>
              <a:rPr lang="en-US" dirty="0"/>
              <a:t> </a:t>
            </a:r>
            <a:r>
              <a:rPr lang="en-US" dirty="0" err="1"/>
              <a:t>كاليفورنيا</a:t>
            </a:r>
            <a:r>
              <a:rPr lang="en-US" dirty="0"/>
              <a:t>.</a:t>
            </a:r>
          </a:p>
          <a:p>
            <a:pPr marL="0" indent="0" algn="r" rtl="1">
              <a:buNone/>
            </a:pPr>
            <a:r>
              <a:rPr lang="en-US" dirty="0">
                <a:solidFill>
                  <a:schemeClr val="accent3"/>
                </a:solidFill>
              </a:rPr>
              <a:t>.3 </a:t>
            </a:r>
            <a:r>
              <a:rPr lang="en-US" dirty="0" err="1">
                <a:solidFill>
                  <a:schemeClr val="accent3"/>
                </a:solidFill>
              </a:rPr>
              <a:t>طاقة</a:t>
            </a:r>
            <a:r>
              <a:rPr lang="en-US" dirty="0">
                <a:solidFill>
                  <a:schemeClr val="accent3"/>
                </a:solidFill>
              </a:rPr>
              <a:t> </a:t>
            </a:r>
            <a:r>
              <a:rPr lang="en-US" dirty="0" err="1">
                <a:solidFill>
                  <a:schemeClr val="accent3"/>
                </a:solidFill>
              </a:rPr>
              <a:t>حيوية</a:t>
            </a:r>
            <a:r>
              <a:rPr lang="en-US" dirty="0">
                <a:solidFill>
                  <a:schemeClr val="accent3"/>
                </a:solidFill>
              </a:rPr>
              <a:t> :</a:t>
            </a:r>
          </a:p>
          <a:p>
            <a:pPr marL="0" indent="0" algn="r" rtl="1">
              <a:buNone/>
            </a:pPr>
            <a:r>
              <a:rPr lang="en-US" dirty="0" err="1"/>
              <a:t>وتعرف</a:t>
            </a:r>
            <a:r>
              <a:rPr lang="en-US" dirty="0"/>
              <a:t> </a:t>
            </a:r>
            <a:r>
              <a:rPr lang="en-US" dirty="0" err="1"/>
              <a:t>بانها</a:t>
            </a:r>
            <a:r>
              <a:rPr lang="en-US" dirty="0"/>
              <a:t> </a:t>
            </a:r>
            <a:r>
              <a:rPr lang="en-US" dirty="0" err="1"/>
              <a:t>تلك</a:t>
            </a:r>
            <a:r>
              <a:rPr lang="en-US" dirty="0"/>
              <a:t> </a:t>
            </a:r>
            <a:r>
              <a:rPr lang="en-US" dirty="0" err="1"/>
              <a:t>الطاقة</a:t>
            </a:r>
            <a:r>
              <a:rPr lang="en-US" dirty="0"/>
              <a:t> </a:t>
            </a:r>
            <a:r>
              <a:rPr lang="en-US" dirty="0" err="1"/>
              <a:t>التي</a:t>
            </a:r>
            <a:r>
              <a:rPr lang="en-US" dirty="0"/>
              <a:t> </a:t>
            </a:r>
            <a:r>
              <a:rPr lang="en-US" dirty="0" err="1"/>
              <a:t>يتم</a:t>
            </a:r>
            <a:r>
              <a:rPr lang="en-US" dirty="0"/>
              <a:t> </a:t>
            </a:r>
            <a:r>
              <a:rPr lang="en-US" dirty="0" err="1"/>
              <a:t>الحصول</a:t>
            </a:r>
            <a:r>
              <a:rPr lang="en-US" dirty="0"/>
              <a:t> </a:t>
            </a:r>
            <a:r>
              <a:rPr lang="en-US" dirty="0" err="1"/>
              <a:t>عليها</a:t>
            </a:r>
            <a:r>
              <a:rPr lang="en-US" dirty="0"/>
              <a:t> </a:t>
            </a:r>
            <a:r>
              <a:rPr lang="en-US" dirty="0" err="1"/>
              <a:t>من</a:t>
            </a:r>
            <a:r>
              <a:rPr lang="en-US" dirty="0"/>
              <a:t> </a:t>
            </a:r>
            <a:r>
              <a:rPr lang="en-US" dirty="0" err="1"/>
              <a:t>الكائنات</a:t>
            </a:r>
            <a:r>
              <a:rPr lang="en-US" dirty="0"/>
              <a:t> </a:t>
            </a:r>
            <a:r>
              <a:rPr lang="en-US" dirty="0" err="1"/>
              <a:t>الخية</a:t>
            </a:r>
            <a:r>
              <a:rPr lang="en-US" dirty="0"/>
              <a:t> </a:t>
            </a:r>
            <a:r>
              <a:rPr lang="en-US" dirty="0" err="1"/>
              <a:t>او</a:t>
            </a:r>
            <a:r>
              <a:rPr lang="en-US" dirty="0"/>
              <a:t> </a:t>
            </a:r>
            <a:r>
              <a:rPr lang="en-US" dirty="0" err="1"/>
              <a:t>مخلفاتها</a:t>
            </a:r>
            <a:r>
              <a:rPr lang="en-US" dirty="0"/>
              <a:t>. </a:t>
            </a:r>
          </a:p>
          <a:p>
            <a:pPr marL="0" indent="0" algn="r" rtl="1">
              <a:buNone/>
            </a:pPr>
            <a:r>
              <a:rPr lang="en-US" dirty="0" err="1"/>
              <a:t>ومن</a:t>
            </a:r>
            <a:r>
              <a:rPr lang="en-US" dirty="0"/>
              <a:t> </a:t>
            </a:r>
            <a:r>
              <a:rPr lang="en-US" dirty="0" err="1"/>
              <a:t>الامثلة</a:t>
            </a:r>
            <a:r>
              <a:rPr lang="en-US" dirty="0"/>
              <a:t> </a:t>
            </a:r>
            <a:r>
              <a:rPr lang="en-US" dirty="0" err="1"/>
              <a:t>عليها</a:t>
            </a:r>
            <a:r>
              <a:rPr lang="en-US" dirty="0"/>
              <a:t>:</a:t>
            </a:r>
          </a:p>
          <a:p>
            <a:pPr marL="457200" indent="-457200" algn="r" rtl="1">
              <a:buFont typeface="+mj-lt"/>
              <a:buAutoNum type="arabicPeriod"/>
            </a:pPr>
            <a:r>
              <a:rPr lang="en-US" dirty="0" err="1"/>
              <a:t>مادة</a:t>
            </a:r>
            <a:r>
              <a:rPr lang="en-US" dirty="0"/>
              <a:t> </a:t>
            </a:r>
            <a:r>
              <a:rPr lang="en-US" dirty="0" err="1"/>
              <a:t>الجفت</a:t>
            </a:r>
            <a:r>
              <a:rPr lang="en-US" dirty="0"/>
              <a:t> </a:t>
            </a:r>
            <a:r>
              <a:rPr lang="en-US" dirty="0" err="1"/>
              <a:t>المستخرجة</a:t>
            </a:r>
            <a:r>
              <a:rPr lang="en-US" dirty="0"/>
              <a:t> </a:t>
            </a:r>
            <a:r>
              <a:rPr lang="en-US" dirty="0" err="1"/>
              <a:t>من</a:t>
            </a:r>
            <a:r>
              <a:rPr lang="en-US" dirty="0"/>
              <a:t> </a:t>
            </a:r>
            <a:r>
              <a:rPr lang="en-US" dirty="0" err="1"/>
              <a:t>مخلفات</a:t>
            </a:r>
            <a:r>
              <a:rPr lang="en-US" dirty="0"/>
              <a:t> </a:t>
            </a:r>
            <a:r>
              <a:rPr lang="en-US" dirty="0" err="1"/>
              <a:t>عصر</a:t>
            </a:r>
            <a:r>
              <a:rPr lang="en-US" dirty="0"/>
              <a:t> </a:t>
            </a:r>
            <a:r>
              <a:rPr lang="en-US" dirty="0" err="1"/>
              <a:t>الزيتون</a:t>
            </a:r>
            <a:r>
              <a:rPr lang="en-US" dirty="0"/>
              <a:t>.</a:t>
            </a:r>
          </a:p>
          <a:p>
            <a:pPr marL="457200" indent="-457200" algn="r" rtl="1">
              <a:buFont typeface="+mj-lt"/>
              <a:buAutoNum type="arabicPeriod"/>
            </a:pPr>
            <a:r>
              <a:rPr lang="en-US" dirty="0" err="1"/>
              <a:t>والايثانول</a:t>
            </a:r>
            <a:r>
              <a:rPr lang="en-US" dirty="0"/>
              <a:t> </a:t>
            </a:r>
            <a:r>
              <a:rPr lang="en-US" dirty="0" err="1"/>
              <a:t>المنتج</a:t>
            </a:r>
            <a:r>
              <a:rPr lang="en-US" dirty="0"/>
              <a:t> </a:t>
            </a:r>
            <a:r>
              <a:rPr lang="en-US" dirty="0" err="1"/>
              <a:t>من</a:t>
            </a:r>
            <a:r>
              <a:rPr lang="en-US" dirty="0"/>
              <a:t> </a:t>
            </a:r>
            <a:r>
              <a:rPr lang="en-US" dirty="0" err="1"/>
              <a:t>مخلفات</a:t>
            </a:r>
            <a:r>
              <a:rPr lang="en-US" dirty="0"/>
              <a:t> </a:t>
            </a:r>
            <a:r>
              <a:rPr lang="en-US" dirty="0" err="1"/>
              <a:t>قصب</a:t>
            </a:r>
            <a:r>
              <a:rPr lang="en-US" dirty="0"/>
              <a:t> </a:t>
            </a:r>
            <a:r>
              <a:rPr lang="en-US" dirty="0" err="1"/>
              <a:t>السكر</a:t>
            </a:r>
            <a:r>
              <a:rPr lang="en-US" dirty="0"/>
              <a:t> </a:t>
            </a:r>
            <a:r>
              <a:rPr lang="en-US" dirty="0" err="1"/>
              <a:t>او</a:t>
            </a:r>
            <a:r>
              <a:rPr lang="en-US" dirty="0"/>
              <a:t> </a:t>
            </a:r>
            <a:r>
              <a:rPr lang="en-US" dirty="0" err="1"/>
              <a:t>الذرة</a:t>
            </a:r>
            <a:r>
              <a:rPr lang="en-US" dirty="0"/>
              <a:t> </a:t>
            </a:r>
            <a:r>
              <a:rPr lang="en-US" dirty="0" err="1"/>
              <a:t>او</a:t>
            </a:r>
            <a:r>
              <a:rPr lang="en-US" dirty="0"/>
              <a:t> </a:t>
            </a:r>
            <a:r>
              <a:rPr lang="en-US" dirty="0" err="1"/>
              <a:t>الحبوب</a:t>
            </a:r>
            <a:r>
              <a:rPr lang="en-US" dirty="0"/>
              <a:t>.</a:t>
            </a:r>
          </a:p>
          <a:p>
            <a:pPr marL="457200" indent="-457200" algn="r" rtl="1">
              <a:buFont typeface="+mj-lt"/>
              <a:buAutoNum type="arabicPeriod"/>
            </a:pPr>
            <a:r>
              <a:rPr lang="en-US" dirty="0" err="1"/>
              <a:t>الديزل</a:t>
            </a:r>
            <a:r>
              <a:rPr lang="en-US" dirty="0"/>
              <a:t> </a:t>
            </a:r>
            <a:r>
              <a:rPr lang="en-US" dirty="0" err="1"/>
              <a:t>العضوي</a:t>
            </a:r>
            <a:r>
              <a:rPr lang="en-US" dirty="0"/>
              <a:t> </a:t>
            </a:r>
            <a:r>
              <a:rPr lang="en-US" dirty="0" err="1"/>
              <a:t>من</a:t>
            </a:r>
            <a:r>
              <a:rPr lang="en-US" dirty="0"/>
              <a:t> </a:t>
            </a:r>
            <a:r>
              <a:rPr lang="en-US" dirty="0" err="1"/>
              <a:t>الزيتون</a:t>
            </a:r>
            <a:r>
              <a:rPr lang="en-US" dirty="0"/>
              <a:t> </a:t>
            </a:r>
          </a:p>
          <a:p>
            <a:pPr marL="457200" indent="-457200" algn="r" rtl="1">
              <a:buFont typeface="+mj-lt"/>
              <a:buAutoNum type="arabicPeriod"/>
            </a:pPr>
            <a:r>
              <a:rPr lang="en-US" dirty="0" err="1"/>
              <a:t>الغاز</a:t>
            </a:r>
            <a:r>
              <a:rPr lang="en-US" dirty="0"/>
              <a:t> </a:t>
            </a:r>
            <a:r>
              <a:rPr lang="en-US" dirty="0" err="1"/>
              <a:t>الحيوي</a:t>
            </a:r>
            <a:r>
              <a:rPr lang="en-US" dirty="0"/>
              <a:t> </a:t>
            </a:r>
            <a:r>
              <a:rPr lang="en-US" dirty="0" err="1"/>
              <a:t>من</a:t>
            </a:r>
            <a:r>
              <a:rPr lang="en-US" dirty="0"/>
              <a:t> </a:t>
            </a:r>
            <a:r>
              <a:rPr lang="en-US" dirty="0" err="1"/>
              <a:t>روث</a:t>
            </a:r>
            <a:r>
              <a:rPr lang="en-US" dirty="0"/>
              <a:t> </a:t>
            </a:r>
            <a:r>
              <a:rPr lang="en-US" dirty="0" err="1"/>
              <a:t>الحيوانات</a:t>
            </a:r>
            <a:r>
              <a:rPr lang="en-US" dirty="0"/>
              <a:t>.</a:t>
            </a:r>
          </a:p>
        </p:txBody>
      </p:sp>
    </p:spTree>
    <p:extLst>
      <p:ext uri="{BB962C8B-B14F-4D97-AF65-F5344CB8AC3E}">
        <p14:creationId xmlns:p14="http://schemas.microsoft.com/office/powerpoint/2010/main" xmlns="" val="2940357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rtl="1"/>
            <a:r>
              <a:rPr lang="en-US">
                <a:solidFill>
                  <a:srgbClr val="FF0000"/>
                </a:solidFill>
              </a:rPr>
              <a:t>موارد الطاقة البديلة</a:t>
            </a:r>
          </a:p>
        </p:txBody>
      </p:sp>
      <p:sp>
        <p:nvSpPr>
          <p:cNvPr id="3" name="Content Placeholder 2"/>
          <p:cNvSpPr>
            <a:spLocks noGrp="1"/>
          </p:cNvSpPr>
          <p:nvPr>
            <p:ph idx="1"/>
          </p:nvPr>
        </p:nvSpPr>
        <p:spPr/>
        <p:txBody>
          <a:bodyPr anchor="t"/>
          <a:lstStyle/>
          <a:p>
            <a:pPr marL="0" indent="0" algn="r" rtl="1">
              <a:buNone/>
            </a:pPr>
            <a:r>
              <a:rPr lang="en-US" dirty="0">
                <a:solidFill>
                  <a:schemeClr val="accent3"/>
                </a:solidFill>
              </a:rPr>
              <a:t>.4 </a:t>
            </a:r>
            <a:r>
              <a:rPr lang="en-US" dirty="0" err="1">
                <a:solidFill>
                  <a:schemeClr val="accent3"/>
                </a:solidFill>
              </a:rPr>
              <a:t>الطاقة</a:t>
            </a:r>
            <a:r>
              <a:rPr lang="en-US" dirty="0">
                <a:solidFill>
                  <a:schemeClr val="accent3"/>
                </a:solidFill>
              </a:rPr>
              <a:t> </a:t>
            </a:r>
            <a:r>
              <a:rPr lang="en-US" dirty="0" err="1">
                <a:solidFill>
                  <a:schemeClr val="accent3"/>
                </a:solidFill>
              </a:rPr>
              <a:t>النووية</a:t>
            </a:r>
            <a:r>
              <a:rPr lang="en-US" dirty="0">
                <a:solidFill>
                  <a:schemeClr val="accent3"/>
                </a:solidFill>
              </a:rPr>
              <a:t>:</a:t>
            </a:r>
          </a:p>
          <a:p>
            <a:pPr marL="0" indent="0" algn="r" rtl="1">
              <a:buNone/>
            </a:pPr>
            <a:r>
              <a:rPr lang="en-US" dirty="0" err="1"/>
              <a:t>وتعرف</a:t>
            </a:r>
            <a:r>
              <a:rPr lang="en-US" dirty="0"/>
              <a:t> </a:t>
            </a:r>
            <a:r>
              <a:rPr lang="en-US" dirty="0" err="1"/>
              <a:t>بانها</a:t>
            </a:r>
            <a:r>
              <a:rPr lang="en-US" dirty="0"/>
              <a:t> </a:t>
            </a:r>
            <a:r>
              <a:rPr lang="en-US" dirty="0" err="1"/>
              <a:t>الطاقة</a:t>
            </a:r>
            <a:r>
              <a:rPr lang="en-US" dirty="0"/>
              <a:t> </a:t>
            </a:r>
            <a:r>
              <a:rPr lang="en-US" dirty="0" err="1"/>
              <a:t>الحرارية</a:t>
            </a:r>
            <a:r>
              <a:rPr lang="en-US" dirty="0"/>
              <a:t> </a:t>
            </a:r>
            <a:r>
              <a:rPr lang="en-US" dirty="0" err="1"/>
              <a:t>التي</a:t>
            </a:r>
            <a:r>
              <a:rPr lang="en-US" dirty="0"/>
              <a:t> </a:t>
            </a:r>
            <a:r>
              <a:rPr lang="en-US" dirty="0" err="1"/>
              <a:t>تستنتج</a:t>
            </a:r>
            <a:r>
              <a:rPr lang="en-US" dirty="0"/>
              <a:t> </a:t>
            </a:r>
            <a:r>
              <a:rPr lang="en-US" dirty="0" err="1"/>
              <a:t>من</a:t>
            </a:r>
            <a:r>
              <a:rPr lang="en-US" dirty="0"/>
              <a:t> </a:t>
            </a:r>
            <a:r>
              <a:rPr lang="en-US" dirty="0" err="1"/>
              <a:t>تحول</a:t>
            </a:r>
            <a:r>
              <a:rPr lang="en-US" dirty="0"/>
              <a:t> </a:t>
            </a:r>
            <a:r>
              <a:rPr lang="en-US" dirty="0" err="1"/>
              <a:t>الطبيعي</a:t>
            </a:r>
            <a:r>
              <a:rPr lang="en-US" dirty="0"/>
              <a:t> </a:t>
            </a:r>
            <a:r>
              <a:rPr lang="en-US" dirty="0" err="1"/>
              <a:t>لعنصر</a:t>
            </a:r>
            <a:r>
              <a:rPr lang="en-US" dirty="0"/>
              <a:t> </a:t>
            </a:r>
            <a:r>
              <a:rPr lang="en-US" dirty="0" err="1"/>
              <a:t>مشع</a:t>
            </a:r>
            <a:r>
              <a:rPr lang="en-US" dirty="0"/>
              <a:t> </a:t>
            </a:r>
            <a:r>
              <a:rPr lang="en-US" dirty="0" err="1"/>
              <a:t>وتحلله</a:t>
            </a:r>
            <a:r>
              <a:rPr lang="en-US" dirty="0"/>
              <a:t>.</a:t>
            </a:r>
          </a:p>
          <a:p>
            <a:pPr algn="r" rtl="1"/>
            <a:r>
              <a:rPr lang="en-US" dirty="0" err="1"/>
              <a:t>يتم</a:t>
            </a:r>
            <a:r>
              <a:rPr lang="en-US" dirty="0"/>
              <a:t> </a:t>
            </a:r>
            <a:r>
              <a:rPr lang="en-US" dirty="0" err="1"/>
              <a:t>الحصول</a:t>
            </a:r>
            <a:r>
              <a:rPr lang="en-US" dirty="0"/>
              <a:t> </a:t>
            </a:r>
            <a:r>
              <a:rPr lang="en-US" dirty="0" err="1"/>
              <a:t>على</a:t>
            </a:r>
            <a:r>
              <a:rPr lang="en-US" dirty="0"/>
              <a:t> </a:t>
            </a:r>
            <a:r>
              <a:rPr lang="en-US" dirty="0" err="1"/>
              <a:t>الطاقة</a:t>
            </a:r>
            <a:r>
              <a:rPr lang="en-US" dirty="0"/>
              <a:t> </a:t>
            </a:r>
            <a:r>
              <a:rPr lang="en-US" dirty="0" err="1"/>
              <a:t>الحرارية</a:t>
            </a:r>
            <a:r>
              <a:rPr lang="en-US" dirty="0"/>
              <a:t> </a:t>
            </a:r>
            <a:r>
              <a:rPr lang="en-US" dirty="0" err="1"/>
              <a:t>بالانشطار</a:t>
            </a:r>
            <a:r>
              <a:rPr lang="en-US" dirty="0"/>
              <a:t> </a:t>
            </a:r>
            <a:r>
              <a:rPr lang="en-US" dirty="0" err="1"/>
              <a:t>او</a:t>
            </a:r>
            <a:r>
              <a:rPr lang="en-US" dirty="0"/>
              <a:t> </a:t>
            </a:r>
            <a:r>
              <a:rPr lang="en-US" dirty="0" err="1"/>
              <a:t>الاندماج</a:t>
            </a:r>
            <a:r>
              <a:rPr lang="en-US" dirty="0"/>
              <a:t> </a:t>
            </a:r>
            <a:r>
              <a:rPr lang="en-US" dirty="0" err="1"/>
              <a:t>النووي،اذ</a:t>
            </a:r>
            <a:r>
              <a:rPr lang="en-US" dirty="0"/>
              <a:t> </a:t>
            </a:r>
            <a:r>
              <a:rPr lang="en-US" dirty="0" err="1"/>
              <a:t>يحدث</a:t>
            </a:r>
            <a:r>
              <a:rPr lang="en-US" dirty="0"/>
              <a:t> </a:t>
            </a:r>
            <a:r>
              <a:rPr lang="en-US" dirty="0" err="1"/>
              <a:t>ذالك</a:t>
            </a:r>
            <a:r>
              <a:rPr lang="en-US" dirty="0"/>
              <a:t> </a:t>
            </a:r>
            <a:r>
              <a:rPr lang="en-US" dirty="0" err="1"/>
              <a:t>في</a:t>
            </a:r>
            <a:r>
              <a:rPr lang="en-US" dirty="0"/>
              <a:t> </a:t>
            </a:r>
            <a:r>
              <a:rPr lang="en-US" dirty="0" err="1"/>
              <a:t>مفعلات</a:t>
            </a:r>
            <a:r>
              <a:rPr lang="en-US" dirty="0"/>
              <a:t> </a:t>
            </a:r>
            <a:r>
              <a:rPr lang="en-US" dirty="0" err="1"/>
              <a:t>ذرية</a:t>
            </a:r>
            <a:r>
              <a:rPr lang="en-US" dirty="0"/>
              <a:t>.</a:t>
            </a:r>
          </a:p>
          <a:p>
            <a:pPr algn="r" rtl="1"/>
            <a:r>
              <a:rPr lang="en-US" dirty="0" err="1"/>
              <a:t>يحضر</a:t>
            </a:r>
            <a:r>
              <a:rPr lang="en-US" dirty="0"/>
              <a:t> </a:t>
            </a:r>
            <a:r>
              <a:rPr lang="en-US" dirty="0" err="1"/>
              <a:t>الاردن</a:t>
            </a:r>
            <a:r>
              <a:rPr lang="en-US" dirty="0"/>
              <a:t>  </a:t>
            </a:r>
            <a:r>
              <a:rPr lang="en-US" dirty="0" err="1"/>
              <a:t>لانشاء</a:t>
            </a:r>
            <a:r>
              <a:rPr lang="en-US" dirty="0"/>
              <a:t> </a:t>
            </a:r>
            <a:r>
              <a:rPr lang="en-US" dirty="0" err="1"/>
              <a:t>محطات</a:t>
            </a:r>
            <a:r>
              <a:rPr lang="en-US" dirty="0"/>
              <a:t> </a:t>
            </a:r>
            <a:r>
              <a:rPr lang="en-US" dirty="0" err="1"/>
              <a:t>للطاقة</a:t>
            </a:r>
            <a:r>
              <a:rPr lang="en-US" dirty="0"/>
              <a:t> </a:t>
            </a:r>
            <a:r>
              <a:rPr lang="en-US" dirty="0" err="1"/>
              <a:t>النووية</a:t>
            </a:r>
            <a:r>
              <a:rPr lang="en-US" dirty="0"/>
              <a:t> </a:t>
            </a:r>
            <a:r>
              <a:rPr lang="en-US" dirty="0" err="1"/>
              <a:t>لتوليد</a:t>
            </a:r>
            <a:r>
              <a:rPr lang="en-US" dirty="0"/>
              <a:t> </a:t>
            </a:r>
            <a:r>
              <a:rPr lang="en-US" dirty="0" err="1"/>
              <a:t>الكهرباء</a:t>
            </a:r>
            <a:r>
              <a:rPr lang="en-US" dirty="0"/>
              <a:t>. </a:t>
            </a:r>
            <a:r>
              <a:rPr lang="en-US" dirty="0" err="1"/>
              <a:t>ويعمل</a:t>
            </a:r>
            <a:r>
              <a:rPr lang="en-US" dirty="0"/>
              <a:t> </a:t>
            </a:r>
            <a:r>
              <a:rPr lang="en-US" dirty="0" err="1"/>
              <a:t>حاليا</a:t>
            </a:r>
            <a:r>
              <a:rPr lang="en-US" dirty="0"/>
              <a:t>  </a:t>
            </a:r>
            <a:r>
              <a:rPr lang="en-US" dirty="0" err="1"/>
              <a:t>على</a:t>
            </a:r>
            <a:r>
              <a:rPr lang="en-US" dirty="0"/>
              <a:t> </a:t>
            </a:r>
            <a:r>
              <a:rPr lang="en-US" dirty="0" err="1"/>
              <a:t>استكمال</a:t>
            </a:r>
            <a:r>
              <a:rPr lang="en-US" dirty="0"/>
              <a:t> </a:t>
            </a:r>
            <a:r>
              <a:rPr lang="en-US" dirty="0" err="1"/>
              <a:t>دراسات</a:t>
            </a:r>
            <a:r>
              <a:rPr lang="en-US" dirty="0"/>
              <a:t> </a:t>
            </a:r>
            <a:r>
              <a:rPr lang="en-US" dirty="0" err="1"/>
              <a:t>الموقع</a:t>
            </a:r>
            <a:r>
              <a:rPr lang="en-US" dirty="0"/>
              <a:t> </a:t>
            </a:r>
            <a:r>
              <a:rPr lang="en-US" dirty="0" err="1"/>
              <a:t>التفصيلية</a:t>
            </a:r>
            <a:r>
              <a:rPr lang="en-US" dirty="0"/>
              <a:t> </a:t>
            </a:r>
            <a:r>
              <a:rPr lang="en-US" dirty="0" err="1"/>
              <a:t>واستكمال</a:t>
            </a:r>
            <a:r>
              <a:rPr lang="en-US" dirty="0"/>
              <a:t> </a:t>
            </a:r>
            <a:r>
              <a:rPr lang="en-US" dirty="0" err="1"/>
              <a:t>دراسات</a:t>
            </a:r>
            <a:r>
              <a:rPr lang="en-US" dirty="0"/>
              <a:t> </a:t>
            </a:r>
            <a:r>
              <a:rPr lang="en-US" dirty="0" err="1"/>
              <a:t>الاثر</a:t>
            </a:r>
            <a:r>
              <a:rPr lang="en-US" dirty="0"/>
              <a:t> </a:t>
            </a:r>
            <a:r>
              <a:rPr lang="en-US" dirty="0" err="1"/>
              <a:t>البيئي</a:t>
            </a:r>
            <a:r>
              <a:rPr lang="en-US" dirty="0"/>
              <a:t> </a:t>
            </a:r>
            <a:r>
              <a:rPr lang="en-US" dirty="0" err="1"/>
              <a:t>للموقع</a:t>
            </a:r>
            <a:r>
              <a:rPr lang="en-US" dirty="0"/>
              <a:t> . </a:t>
            </a:r>
            <a:r>
              <a:rPr lang="en-US" dirty="0" err="1"/>
              <a:t>ويشمل</a:t>
            </a:r>
            <a:r>
              <a:rPr lang="en-US" dirty="0"/>
              <a:t> </a:t>
            </a:r>
            <a:r>
              <a:rPr lang="en-US" dirty="0" err="1"/>
              <a:t>مشروع</a:t>
            </a:r>
            <a:r>
              <a:rPr lang="en-US" dirty="0"/>
              <a:t> </a:t>
            </a:r>
            <a:r>
              <a:rPr lang="en-US" dirty="0" err="1"/>
              <a:t>محطة</a:t>
            </a:r>
            <a:r>
              <a:rPr lang="en-US" dirty="0"/>
              <a:t> </a:t>
            </a:r>
            <a:r>
              <a:rPr lang="en-US" dirty="0" err="1"/>
              <a:t>الطاقة</a:t>
            </a:r>
            <a:r>
              <a:rPr lang="en-US" dirty="0"/>
              <a:t> </a:t>
            </a:r>
            <a:r>
              <a:rPr lang="en-US" dirty="0" err="1"/>
              <a:t>النووية</a:t>
            </a:r>
            <a:r>
              <a:rPr lang="en-US" dirty="0"/>
              <a:t> </a:t>
            </a:r>
            <a:r>
              <a:rPr lang="en-US" dirty="0" err="1"/>
              <a:t>الاردني</a:t>
            </a:r>
            <a:r>
              <a:rPr lang="en-US" dirty="0"/>
              <a:t> </a:t>
            </a:r>
            <a:r>
              <a:rPr lang="en-US" dirty="0" err="1"/>
              <a:t>بناء</a:t>
            </a:r>
            <a:r>
              <a:rPr lang="en-US" dirty="0"/>
              <a:t> </a:t>
            </a:r>
            <a:r>
              <a:rPr lang="en-US" dirty="0" err="1"/>
              <a:t>مفعلين</a:t>
            </a:r>
            <a:r>
              <a:rPr lang="en-US" dirty="0"/>
              <a:t> </a:t>
            </a:r>
            <a:r>
              <a:rPr lang="en-US" dirty="0" err="1"/>
              <a:t>نوويين</a:t>
            </a:r>
            <a:r>
              <a:rPr lang="en-US" dirty="0"/>
              <a:t> </a:t>
            </a:r>
            <a:r>
              <a:rPr lang="en-US" dirty="0" err="1"/>
              <a:t>لانتاج</a:t>
            </a:r>
            <a:r>
              <a:rPr lang="en-US" dirty="0"/>
              <a:t> </a:t>
            </a:r>
            <a:r>
              <a:rPr lang="en-US" dirty="0" err="1"/>
              <a:t>الكهرباء</a:t>
            </a:r>
            <a:r>
              <a:rPr lang="en-US" dirty="0"/>
              <a:t> </a:t>
            </a:r>
            <a:r>
              <a:rPr lang="en-US" dirty="0" err="1"/>
              <a:t>بقدرة</a:t>
            </a:r>
            <a:r>
              <a:rPr lang="en-US" dirty="0"/>
              <a:t> (1000) </a:t>
            </a:r>
            <a:r>
              <a:rPr lang="en-US" dirty="0" err="1"/>
              <a:t>ميجاواط</a:t>
            </a:r>
            <a:r>
              <a:rPr lang="en-US" dirty="0"/>
              <a:t> </a:t>
            </a:r>
            <a:r>
              <a:rPr lang="en-US" dirty="0" err="1"/>
              <a:t>لكل</a:t>
            </a:r>
            <a:r>
              <a:rPr lang="en-US" dirty="0"/>
              <a:t> </a:t>
            </a:r>
            <a:r>
              <a:rPr lang="en-US" dirty="0" err="1"/>
              <a:t>مفاعل</a:t>
            </a:r>
            <a:r>
              <a:rPr lang="en-US" dirty="0"/>
              <a:t> .</a:t>
            </a:r>
            <a:r>
              <a:rPr lang="en-US" dirty="0" err="1"/>
              <a:t>على</a:t>
            </a:r>
            <a:r>
              <a:rPr lang="en-US" dirty="0"/>
              <a:t> </a:t>
            </a:r>
            <a:r>
              <a:rPr lang="en-US" dirty="0" err="1"/>
              <a:t>ان</a:t>
            </a:r>
            <a:r>
              <a:rPr lang="en-US" dirty="0"/>
              <a:t> </a:t>
            </a:r>
            <a:r>
              <a:rPr lang="en-US" dirty="0" err="1"/>
              <a:t>يتم</a:t>
            </a:r>
            <a:r>
              <a:rPr lang="en-US" dirty="0"/>
              <a:t> </a:t>
            </a:r>
            <a:r>
              <a:rPr lang="en-US" dirty="0" err="1"/>
              <a:t>المباشرة</a:t>
            </a:r>
            <a:r>
              <a:rPr lang="en-US" dirty="0"/>
              <a:t> </a:t>
            </a:r>
            <a:r>
              <a:rPr lang="en-US" dirty="0" err="1"/>
              <a:t>في</a:t>
            </a:r>
            <a:r>
              <a:rPr lang="en-US" dirty="0"/>
              <a:t> </a:t>
            </a:r>
            <a:r>
              <a:rPr lang="en-US" dirty="0" err="1"/>
              <a:t>استغلالها</a:t>
            </a:r>
            <a:r>
              <a:rPr lang="en-US" dirty="0"/>
              <a:t> </a:t>
            </a:r>
            <a:r>
              <a:rPr lang="en-US" dirty="0" err="1"/>
              <a:t>في</a:t>
            </a:r>
            <a:r>
              <a:rPr lang="en-US" dirty="0"/>
              <a:t> </a:t>
            </a:r>
            <a:r>
              <a:rPr lang="en-US" dirty="0" err="1"/>
              <a:t>العامين</a:t>
            </a:r>
            <a:r>
              <a:rPr lang="en-US" dirty="0"/>
              <a:t> 2022_2024 م . </a:t>
            </a:r>
            <a:r>
              <a:rPr lang="en-US" dirty="0" err="1"/>
              <a:t>وسيكون</a:t>
            </a:r>
            <a:r>
              <a:rPr lang="en-US" dirty="0"/>
              <a:t> </a:t>
            </a:r>
            <a:r>
              <a:rPr lang="en-US" dirty="0" err="1"/>
              <a:t>تصميم</a:t>
            </a:r>
            <a:r>
              <a:rPr lang="en-US" dirty="0"/>
              <a:t> </a:t>
            </a:r>
            <a:r>
              <a:rPr lang="en-US" dirty="0" err="1"/>
              <a:t>المفاعل</a:t>
            </a:r>
            <a:r>
              <a:rPr lang="en-US" dirty="0"/>
              <a:t> </a:t>
            </a:r>
            <a:r>
              <a:rPr lang="en-US" dirty="0" err="1"/>
              <a:t>اعتمادا</a:t>
            </a:r>
            <a:r>
              <a:rPr lang="en-US" dirty="0"/>
              <a:t> </a:t>
            </a:r>
            <a:r>
              <a:rPr lang="en-US" dirty="0" err="1"/>
              <a:t>على</a:t>
            </a:r>
            <a:r>
              <a:rPr lang="en-US" dirty="0"/>
              <a:t> </a:t>
            </a:r>
            <a:r>
              <a:rPr lang="en-US" dirty="0" err="1"/>
              <a:t>معايير</a:t>
            </a:r>
            <a:r>
              <a:rPr lang="en-US" dirty="0"/>
              <a:t> </a:t>
            </a:r>
            <a:r>
              <a:rPr lang="en-US" dirty="0" err="1"/>
              <a:t>السلامة</a:t>
            </a:r>
            <a:r>
              <a:rPr lang="en-US" dirty="0"/>
              <a:t> </a:t>
            </a:r>
            <a:r>
              <a:rPr lang="en-US" dirty="0" err="1"/>
              <a:t>والامان</a:t>
            </a:r>
            <a:r>
              <a:rPr lang="en-US" dirty="0"/>
              <a:t> </a:t>
            </a:r>
            <a:r>
              <a:rPr lang="en-US" dirty="0" err="1"/>
              <a:t>النوويين</a:t>
            </a:r>
            <a:r>
              <a:rPr lang="en-US" dirty="0"/>
              <a:t>.</a:t>
            </a:r>
          </a:p>
        </p:txBody>
      </p:sp>
    </p:spTree>
    <p:extLst>
      <p:ext uri="{BB962C8B-B14F-4D97-AF65-F5344CB8AC3E}">
        <p14:creationId xmlns:p14="http://schemas.microsoft.com/office/powerpoint/2010/main" xmlns="" val="2933189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gn="ctr" rtl="1"/>
            <a:r>
              <a:rPr lang="en-US">
                <a:solidFill>
                  <a:srgbClr val="FF0000"/>
                </a:solidFill>
              </a:rPr>
              <a:t>الموارد الطبيعية</a:t>
            </a:r>
          </a:p>
        </p:txBody>
      </p:sp>
      <p:sp>
        <p:nvSpPr>
          <p:cNvPr id="3" name="Content Placeholder 2"/>
          <p:cNvSpPr>
            <a:spLocks noGrp="1"/>
          </p:cNvSpPr>
          <p:nvPr>
            <p:ph idx="1"/>
          </p:nvPr>
        </p:nvSpPr>
        <p:spPr>
          <a:xfrm>
            <a:off x="1449028" y="1828801"/>
            <a:ext cx="9905998" cy="2819400"/>
          </a:xfrm>
        </p:spPr>
        <p:txBody>
          <a:bodyPr anchor="t">
            <a:normAutofit lnSpcReduction="10000"/>
          </a:bodyPr>
          <a:lstStyle/>
          <a:p>
            <a:pPr algn="r" rtl="1"/>
            <a:r>
              <a:rPr lang="en-US" dirty="0" err="1"/>
              <a:t>الموارد</a:t>
            </a:r>
            <a:r>
              <a:rPr lang="en-US" dirty="0"/>
              <a:t> </a:t>
            </a:r>
            <a:r>
              <a:rPr lang="en-US" dirty="0" err="1"/>
              <a:t>الغير</a:t>
            </a:r>
            <a:r>
              <a:rPr lang="en-US" dirty="0"/>
              <a:t> </a:t>
            </a:r>
            <a:r>
              <a:rPr lang="en-US" dirty="0" err="1"/>
              <a:t>متجددة</a:t>
            </a:r>
            <a:r>
              <a:rPr lang="en-US" dirty="0"/>
              <a:t>:</a:t>
            </a:r>
          </a:p>
          <a:p>
            <a:pPr marL="0" indent="0" algn="r" rtl="1">
              <a:buNone/>
            </a:pPr>
            <a:r>
              <a:rPr lang="en-US" dirty="0" err="1"/>
              <a:t>هي</a:t>
            </a:r>
            <a:r>
              <a:rPr lang="en-US" dirty="0"/>
              <a:t> </a:t>
            </a:r>
            <a:r>
              <a:rPr lang="en-US" dirty="0" err="1"/>
              <a:t>الموارد</a:t>
            </a:r>
            <a:r>
              <a:rPr lang="en-US" dirty="0"/>
              <a:t> </a:t>
            </a:r>
            <a:r>
              <a:rPr lang="en-US" dirty="0" err="1"/>
              <a:t>القابلة</a:t>
            </a:r>
            <a:r>
              <a:rPr lang="en-US" dirty="0"/>
              <a:t> </a:t>
            </a:r>
            <a:r>
              <a:rPr lang="en-US" dirty="0" err="1"/>
              <a:t>للنضوب</a:t>
            </a:r>
            <a:r>
              <a:rPr lang="en-US" dirty="0"/>
              <a:t>؛ </a:t>
            </a:r>
            <a:r>
              <a:rPr lang="en-US" dirty="0" err="1"/>
              <a:t>لان</a:t>
            </a:r>
            <a:r>
              <a:rPr lang="en-US" dirty="0"/>
              <a:t> </a:t>
            </a:r>
            <a:r>
              <a:rPr lang="en-US" dirty="0" err="1"/>
              <a:t>ما</a:t>
            </a:r>
            <a:r>
              <a:rPr lang="en-US" dirty="0"/>
              <a:t> </a:t>
            </a:r>
            <a:r>
              <a:rPr lang="en-US" dirty="0" err="1"/>
              <a:t>يؤخذ</a:t>
            </a:r>
            <a:r>
              <a:rPr lang="en-US" dirty="0"/>
              <a:t> </a:t>
            </a:r>
            <a:r>
              <a:rPr lang="en-US" dirty="0" err="1"/>
              <a:t>منها</a:t>
            </a:r>
            <a:r>
              <a:rPr lang="en-US" dirty="0"/>
              <a:t> </a:t>
            </a:r>
            <a:r>
              <a:rPr lang="en-US" dirty="0" err="1"/>
              <a:t>لا</a:t>
            </a:r>
            <a:r>
              <a:rPr lang="en-US" dirty="0"/>
              <a:t> </a:t>
            </a:r>
            <a:r>
              <a:rPr lang="en-US" dirty="0" err="1"/>
              <a:t>يعوض</a:t>
            </a:r>
            <a:r>
              <a:rPr lang="en-US" dirty="0"/>
              <a:t> </a:t>
            </a:r>
            <a:r>
              <a:rPr lang="en-US" dirty="0" err="1"/>
              <a:t>بسرعة؛ولان</a:t>
            </a:r>
            <a:r>
              <a:rPr lang="en-US" dirty="0"/>
              <a:t> </a:t>
            </a:r>
            <a:r>
              <a:rPr lang="en-US" dirty="0" err="1"/>
              <a:t>معدل</a:t>
            </a:r>
            <a:r>
              <a:rPr lang="en-US" dirty="0"/>
              <a:t> </a:t>
            </a:r>
            <a:r>
              <a:rPr lang="en-US" dirty="0" err="1"/>
              <a:t>تجددها</a:t>
            </a:r>
            <a:r>
              <a:rPr lang="en-US" dirty="0"/>
              <a:t> </a:t>
            </a:r>
            <a:r>
              <a:rPr lang="en-US" dirty="0" err="1"/>
              <a:t>يستغرق</a:t>
            </a:r>
            <a:r>
              <a:rPr lang="en-US" dirty="0"/>
              <a:t> </a:t>
            </a:r>
            <a:r>
              <a:rPr lang="en-US" dirty="0" err="1"/>
              <a:t>ازماناً</a:t>
            </a:r>
            <a:r>
              <a:rPr lang="en-US" dirty="0"/>
              <a:t> </a:t>
            </a:r>
            <a:r>
              <a:rPr lang="en-US" dirty="0" err="1"/>
              <a:t>مختلفة</a:t>
            </a:r>
            <a:r>
              <a:rPr lang="en-US" dirty="0"/>
              <a:t> </a:t>
            </a:r>
            <a:r>
              <a:rPr lang="en-US" dirty="0" err="1"/>
              <a:t>قد</a:t>
            </a:r>
            <a:r>
              <a:rPr lang="en-US" dirty="0"/>
              <a:t> </a:t>
            </a:r>
            <a:r>
              <a:rPr lang="en-US" dirty="0" err="1"/>
              <a:t>تصل</a:t>
            </a:r>
            <a:r>
              <a:rPr lang="en-US" dirty="0"/>
              <a:t> </a:t>
            </a:r>
            <a:r>
              <a:rPr lang="en-US" dirty="0" err="1"/>
              <a:t>الى</a:t>
            </a:r>
            <a:r>
              <a:rPr lang="en-US" dirty="0"/>
              <a:t> </a:t>
            </a:r>
            <a:r>
              <a:rPr lang="en-US" dirty="0" err="1"/>
              <a:t>ملايين</a:t>
            </a:r>
            <a:r>
              <a:rPr lang="en-US" dirty="0"/>
              <a:t> </a:t>
            </a:r>
            <a:r>
              <a:rPr lang="en-US" dirty="0" err="1"/>
              <a:t>السنين</a:t>
            </a:r>
            <a:r>
              <a:rPr lang="en-US" dirty="0"/>
              <a:t>.</a:t>
            </a:r>
          </a:p>
          <a:p>
            <a:pPr algn="r" rtl="1"/>
            <a:r>
              <a:rPr lang="en-US" dirty="0" err="1"/>
              <a:t>من</a:t>
            </a:r>
            <a:r>
              <a:rPr lang="en-US" dirty="0"/>
              <a:t> </a:t>
            </a:r>
            <a:r>
              <a:rPr lang="en-US" dirty="0" err="1"/>
              <a:t>الامثلة</a:t>
            </a:r>
            <a:r>
              <a:rPr lang="en-US" dirty="0"/>
              <a:t> </a:t>
            </a:r>
            <a:r>
              <a:rPr lang="en-US" dirty="0" err="1"/>
              <a:t>عليها</a:t>
            </a:r>
            <a:r>
              <a:rPr lang="en-US" dirty="0"/>
              <a:t>:</a:t>
            </a:r>
          </a:p>
          <a:p>
            <a:pPr marL="457200" indent="-457200" algn="r" rtl="1">
              <a:buFont typeface="+mj-lt"/>
              <a:buAutoNum type="arabicPeriod"/>
            </a:pPr>
            <a:r>
              <a:rPr lang="en-US" b="1" dirty="0" err="1"/>
              <a:t>الوقود</a:t>
            </a:r>
            <a:r>
              <a:rPr lang="en-US" b="1" dirty="0"/>
              <a:t> </a:t>
            </a:r>
            <a:r>
              <a:rPr lang="en-US" b="1" dirty="0" err="1"/>
              <a:t>الاحفوري</a:t>
            </a:r>
            <a:r>
              <a:rPr lang="en-US" b="1" dirty="0"/>
              <a:t>:</a:t>
            </a:r>
          </a:p>
          <a:p>
            <a:pPr marL="0" indent="0" algn="r" rtl="1">
              <a:buNone/>
            </a:pPr>
            <a:r>
              <a:rPr lang="en-US" dirty="0" err="1"/>
              <a:t>اذ</a:t>
            </a:r>
            <a:r>
              <a:rPr lang="en-US" dirty="0"/>
              <a:t> </a:t>
            </a:r>
            <a:r>
              <a:rPr lang="en-US" dirty="0" err="1"/>
              <a:t>يتكون</a:t>
            </a:r>
            <a:r>
              <a:rPr lang="en-US" dirty="0"/>
              <a:t> </a:t>
            </a:r>
            <a:r>
              <a:rPr lang="en-US" dirty="0" err="1"/>
              <a:t>الوقود</a:t>
            </a:r>
            <a:r>
              <a:rPr lang="en-US" dirty="0"/>
              <a:t> </a:t>
            </a:r>
            <a:r>
              <a:rPr lang="en-US" dirty="0" err="1"/>
              <a:t>الاحفوري</a:t>
            </a:r>
            <a:r>
              <a:rPr lang="en-US" dirty="0"/>
              <a:t> </a:t>
            </a:r>
            <a:r>
              <a:rPr lang="en-US" dirty="0" err="1"/>
              <a:t>من</a:t>
            </a:r>
            <a:r>
              <a:rPr lang="en-US" dirty="0"/>
              <a:t>  </a:t>
            </a:r>
            <a:r>
              <a:rPr lang="en-US" dirty="0" err="1"/>
              <a:t>فحم</a:t>
            </a:r>
            <a:r>
              <a:rPr lang="en-US" dirty="0"/>
              <a:t> </a:t>
            </a:r>
            <a:r>
              <a:rPr lang="en-US" dirty="0" err="1"/>
              <a:t>حجري</a:t>
            </a:r>
            <a:r>
              <a:rPr lang="en-US" dirty="0"/>
              <a:t> .. </a:t>
            </a:r>
            <a:r>
              <a:rPr lang="en-US" dirty="0" err="1"/>
              <a:t>نفط</a:t>
            </a:r>
            <a:r>
              <a:rPr lang="en-US" dirty="0"/>
              <a:t> </a:t>
            </a:r>
            <a:r>
              <a:rPr lang="en-US" dirty="0" err="1"/>
              <a:t>خام</a:t>
            </a:r>
            <a:r>
              <a:rPr lang="en-US" dirty="0"/>
              <a:t>  و </a:t>
            </a:r>
            <a:r>
              <a:rPr lang="en-US" dirty="0" err="1"/>
              <a:t>غاز</a:t>
            </a:r>
            <a:r>
              <a:rPr lang="en-US" dirty="0"/>
              <a:t> </a:t>
            </a:r>
            <a:r>
              <a:rPr lang="en-US" dirty="0" err="1"/>
              <a:t>طبيعي</a:t>
            </a:r>
            <a:r>
              <a:rPr lang="en-US" dirty="0"/>
              <a:t>.</a:t>
            </a:r>
          </a:p>
        </p:txBody>
      </p:sp>
    </p:spTree>
    <p:extLst>
      <p:ext uri="{BB962C8B-B14F-4D97-AF65-F5344CB8AC3E}">
        <p14:creationId xmlns:p14="http://schemas.microsoft.com/office/powerpoint/2010/main" xmlns="" val="4242720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inVertical)">
                                      <p:cBhvr>
                                        <p:cTn id="21" dur="500"/>
                                        <p:tgtEl>
                                          <p:spTgt spid="3">
                                            <p:txEl>
                                              <p:pRg st="3" end="3"/>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arn(inVertical)">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en-US">
                <a:solidFill>
                  <a:srgbClr val="FF0000"/>
                </a:solidFill>
              </a:rPr>
              <a:t>الوقود الاحفوري</a:t>
            </a:r>
            <a:br>
              <a:rPr lang="en-US">
                <a:solidFill>
                  <a:srgbClr val="FF0000"/>
                </a:solidFill>
              </a:rPr>
            </a:br>
            <a:endParaRPr lang="en-US">
              <a:solidFill>
                <a:srgbClr val="FF0000"/>
              </a:solidFill>
            </a:endParaRPr>
          </a:p>
        </p:txBody>
      </p:sp>
      <p:sp>
        <p:nvSpPr>
          <p:cNvPr id="3" name="Content Placeholder 2"/>
          <p:cNvSpPr>
            <a:spLocks noGrp="1"/>
          </p:cNvSpPr>
          <p:nvPr>
            <p:ph idx="1"/>
          </p:nvPr>
        </p:nvSpPr>
        <p:spPr/>
        <p:txBody>
          <a:bodyPr anchor="t">
            <a:normAutofit lnSpcReduction="10000"/>
          </a:bodyPr>
          <a:lstStyle/>
          <a:p>
            <a:pPr algn="r" rtl="1"/>
            <a:r>
              <a:rPr lang="en-US" dirty="0" err="1"/>
              <a:t>ينتج</a:t>
            </a:r>
            <a:r>
              <a:rPr lang="en-US" dirty="0"/>
              <a:t> </a:t>
            </a:r>
            <a:r>
              <a:rPr lang="en-US" dirty="0" err="1"/>
              <a:t>الوقود</a:t>
            </a:r>
            <a:r>
              <a:rPr lang="en-US" dirty="0"/>
              <a:t> </a:t>
            </a:r>
            <a:r>
              <a:rPr lang="en-US" dirty="0" err="1"/>
              <a:t>الاحفوري</a:t>
            </a:r>
            <a:r>
              <a:rPr lang="en-US" dirty="0"/>
              <a:t> </a:t>
            </a:r>
            <a:r>
              <a:rPr lang="en-US" dirty="0" err="1"/>
              <a:t>من</a:t>
            </a:r>
            <a:r>
              <a:rPr lang="en-US" dirty="0"/>
              <a:t> </a:t>
            </a:r>
            <a:r>
              <a:rPr lang="en-US" dirty="0" err="1"/>
              <a:t>تجمع</a:t>
            </a:r>
            <a:r>
              <a:rPr lang="en-US" dirty="0"/>
              <a:t> </a:t>
            </a:r>
            <a:r>
              <a:rPr lang="en-US" dirty="0" err="1"/>
              <a:t>المواد</a:t>
            </a:r>
            <a:r>
              <a:rPr lang="en-US" dirty="0"/>
              <a:t> </a:t>
            </a:r>
            <a:r>
              <a:rPr lang="en-US" dirty="0" err="1"/>
              <a:t>العضوية</a:t>
            </a:r>
            <a:r>
              <a:rPr lang="en-US" dirty="0"/>
              <a:t> </a:t>
            </a:r>
            <a:r>
              <a:rPr lang="en-US" dirty="0" err="1"/>
              <a:t>عبر</a:t>
            </a:r>
            <a:r>
              <a:rPr lang="en-US" dirty="0"/>
              <a:t> </a:t>
            </a:r>
            <a:r>
              <a:rPr lang="en-US" dirty="0" err="1"/>
              <a:t>العصور</a:t>
            </a:r>
            <a:r>
              <a:rPr lang="en-US" dirty="0"/>
              <a:t> </a:t>
            </a:r>
            <a:r>
              <a:rPr lang="en-US" dirty="0" err="1"/>
              <a:t>الجيلوجية</a:t>
            </a:r>
            <a:r>
              <a:rPr lang="en-US" dirty="0"/>
              <a:t>.</a:t>
            </a:r>
          </a:p>
          <a:p>
            <a:pPr algn="r" rtl="1"/>
            <a:r>
              <a:rPr lang="en-US" dirty="0"/>
              <a:t> </a:t>
            </a:r>
            <a:r>
              <a:rPr lang="en-US" dirty="0" err="1"/>
              <a:t>اذ</a:t>
            </a:r>
            <a:r>
              <a:rPr lang="en-US" dirty="0"/>
              <a:t> </a:t>
            </a:r>
            <a:r>
              <a:rPr lang="en-US" dirty="0" err="1"/>
              <a:t>يشكل</a:t>
            </a:r>
            <a:r>
              <a:rPr lang="en-US" dirty="0"/>
              <a:t> </a:t>
            </a:r>
            <a:r>
              <a:rPr lang="en-US" dirty="0" err="1"/>
              <a:t>مصدراً</a:t>
            </a:r>
            <a:r>
              <a:rPr lang="en-US" dirty="0"/>
              <a:t> </a:t>
            </a:r>
            <a:r>
              <a:rPr lang="en-US" dirty="0" err="1"/>
              <a:t>من</a:t>
            </a:r>
            <a:r>
              <a:rPr lang="en-US" dirty="0"/>
              <a:t> </a:t>
            </a:r>
            <a:r>
              <a:rPr lang="en-US" dirty="0" err="1"/>
              <a:t>مصادر</a:t>
            </a:r>
            <a:r>
              <a:rPr lang="en-US" dirty="0"/>
              <a:t> </a:t>
            </a:r>
            <a:r>
              <a:rPr lang="en-US" dirty="0" err="1"/>
              <a:t>الطاقة</a:t>
            </a:r>
            <a:r>
              <a:rPr lang="en-US" dirty="0"/>
              <a:t> </a:t>
            </a:r>
            <a:r>
              <a:rPr lang="en-US" dirty="0" err="1"/>
              <a:t>التي</a:t>
            </a:r>
            <a:r>
              <a:rPr lang="en-US" dirty="0"/>
              <a:t> </a:t>
            </a:r>
            <a:r>
              <a:rPr lang="en-US" dirty="0" err="1"/>
              <a:t>حركت</a:t>
            </a:r>
            <a:r>
              <a:rPr lang="en-US" dirty="0"/>
              <a:t> </a:t>
            </a:r>
            <a:r>
              <a:rPr lang="en-US" dirty="0" err="1"/>
              <a:t>وما</a:t>
            </a:r>
            <a:r>
              <a:rPr lang="en-US" dirty="0"/>
              <a:t> </a:t>
            </a:r>
            <a:r>
              <a:rPr lang="en-US" dirty="0" err="1"/>
              <a:t>زالت</a:t>
            </a:r>
            <a:r>
              <a:rPr lang="en-US" dirty="0"/>
              <a:t> </a:t>
            </a:r>
            <a:r>
              <a:rPr lang="en-US" dirty="0" err="1"/>
              <a:t>تحرك</a:t>
            </a:r>
            <a:r>
              <a:rPr lang="en-US" dirty="0"/>
              <a:t> </a:t>
            </a:r>
            <a:r>
              <a:rPr lang="en-US" dirty="0" err="1"/>
              <a:t>التطور</a:t>
            </a:r>
            <a:r>
              <a:rPr lang="en-US" dirty="0"/>
              <a:t> </a:t>
            </a:r>
            <a:r>
              <a:rPr lang="en-US" dirty="0" err="1"/>
              <a:t>الصناعي</a:t>
            </a:r>
            <a:r>
              <a:rPr lang="en-US" dirty="0"/>
              <a:t> </a:t>
            </a:r>
            <a:r>
              <a:rPr lang="en-US" dirty="0" err="1"/>
              <a:t>للبشرية</a:t>
            </a:r>
            <a:r>
              <a:rPr lang="en-US" dirty="0"/>
              <a:t>.</a:t>
            </a:r>
          </a:p>
          <a:p>
            <a:pPr algn="r" rtl="1"/>
            <a:r>
              <a:rPr lang="en-US" dirty="0" err="1"/>
              <a:t>يشكل</a:t>
            </a:r>
            <a:r>
              <a:rPr lang="en-US" dirty="0"/>
              <a:t> </a:t>
            </a:r>
            <a:r>
              <a:rPr lang="en-US" dirty="0" err="1"/>
              <a:t>ما</a:t>
            </a:r>
            <a:r>
              <a:rPr lang="en-US" dirty="0"/>
              <a:t> </a:t>
            </a:r>
            <a:r>
              <a:rPr lang="en-US" dirty="0" err="1"/>
              <a:t>يستهلك</a:t>
            </a:r>
            <a:r>
              <a:rPr lang="en-US" dirty="0"/>
              <a:t> </a:t>
            </a:r>
            <a:r>
              <a:rPr lang="en-US" dirty="0" err="1"/>
              <a:t>منه</a:t>
            </a:r>
            <a:r>
              <a:rPr lang="en-US" dirty="0"/>
              <a:t> 80% </a:t>
            </a:r>
            <a:r>
              <a:rPr lang="en-US" dirty="0" err="1"/>
              <a:t>من</a:t>
            </a:r>
            <a:r>
              <a:rPr lang="en-US" dirty="0"/>
              <a:t> </a:t>
            </a:r>
            <a:r>
              <a:rPr lang="en-US" dirty="0" err="1"/>
              <a:t>حاجة</a:t>
            </a:r>
            <a:r>
              <a:rPr lang="en-US" dirty="0"/>
              <a:t> </a:t>
            </a:r>
            <a:r>
              <a:rPr lang="en-US" dirty="0" err="1"/>
              <a:t>الانسان</a:t>
            </a:r>
            <a:r>
              <a:rPr lang="en-US" dirty="0"/>
              <a:t> </a:t>
            </a:r>
            <a:r>
              <a:rPr lang="en-US" dirty="0" err="1"/>
              <a:t>للطاقة</a:t>
            </a:r>
            <a:r>
              <a:rPr lang="en-US" dirty="0" smtClean="0"/>
              <a:t>.</a:t>
            </a:r>
          </a:p>
          <a:p>
            <a:pPr marL="651510" indent="-514350" algn="r" rtl="1">
              <a:buFont typeface="+mj-lt"/>
              <a:buAutoNum type="arabicPeriod"/>
            </a:pPr>
            <a:r>
              <a:rPr lang="ar-JO" b="1" dirty="0" smtClean="0"/>
              <a:t>الفحم الحجري:</a:t>
            </a:r>
          </a:p>
          <a:p>
            <a:pPr marL="137160" indent="0" algn="r" rtl="1">
              <a:buNone/>
            </a:pPr>
            <a:r>
              <a:rPr lang="ar-JO" dirty="0" smtClean="0"/>
              <a:t>يشكل قرابة 92% من احتياطي الوقود الاحفوري العالمي.</a:t>
            </a:r>
          </a:p>
          <a:p>
            <a:r>
              <a:rPr lang="ar-JO" dirty="0" smtClean="0"/>
              <a:t>ويتكون من بقايا نباتات عاشت على الارض وتجمعت بعد موتها في مستنقعات ثم تحللت و تعفنت</a:t>
            </a:r>
          </a:p>
          <a:p>
            <a:pPr marL="137160" indent="0">
              <a:buNone/>
            </a:pPr>
            <a:r>
              <a:rPr lang="ar-JO" b="1" dirty="0" smtClean="0"/>
              <a:t>2. الصخر الزيتي:</a:t>
            </a:r>
          </a:p>
          <a:p>
            <a:pPr marL="137160" indent="0">
              <a:buNone/>
            </a:pPr>
            <a:r>
              <a:rPr lang="ar-JO" dirty="0" smtClean="0"/>
              <a:t>يطلق على الصخور الرسوبية التي تحتوي حبيبات صلبة ناعمة ذات لون اسود الى بني, وتتكون من مواد معدنية, وتحتوي على نسبة مرتفعة من مادة عضوية يطلق عليها اسم </a:t>
            </a:r>
            <a:r>
              <a:rPr lang="ar-JO" dirty="0" err="1" smtClean="0"/>
              <a:t>الكيروجين</a:t>
            </a:r>
            <a:r>
              <a:rPr lang="ar-JO" dirty="0" smtClean="0"/>
              <a:t>.</a:t>
            </a:r>
            <a:endParaRPr lang="en-US" dirty="0"/>
          </a:p>
        </p:txBody>
      </p:sp>
    </p:spTree>
    <p:extLst>
      <p:ext uri="{BB962C8B-B14F-4D97-AF65-F5344CB8AC3E}">
        <p14:creationId xmlns:p14="http://schemas.microsoft.com/office/powerpoint/2010/main" xmlns="" val="1795635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in)">
                                      <p:cBhvr>
                                        <p:cTn id="19" dur="20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down)">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circle(in)">
                                      <p:cBhvr>
                                        <p:cTn id="29" dur="20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rtl="1"/>
            <a:r>
              <a:rPr lang="en-US">
                <a:solidFill>
                  <a:srgbClr val="FF0000"/>
                </a:solidFill>
              </a:rPr>
              <a:t>الوقود الاحفوري</a:t>
            </a:r>
          </a:p>
        </p:txBody>
      </p:sp>
      <p:sp>
        <p:nvSpPr>
          <p:cNvPr id="3" name="Content Placeholder 2"/>
          <p:cNvSpPr>
            <a:spLocks noGrp="1"/>
          </p:cNvSpPr>
          <p:nvPr>
            <p:ph idx="1"/>
          </p:nvPr>
        </p:nvSpPr>
        <p:spPr/>
        <p:txBody>
          <a:bodyPr anchor="t">
            <a:normAutofit/>
          </a:bodyPr>
          <a:lstStyle/>
          <a:p>
            <a:pPr marL="0" indent="0" algn="r" rtl="1">
              <a:buNone/>
            </a:pPr>
            <a:r>
              <a:rPr lang="en-US" b="1" dirty="0"/>
              <a:t> </a:t>
            </a:r>
            <a:r>
              <a:rPr lang="en-US" b="1" dirty="0" smtClean="0"/>
              <a:t>.</a:t>
            </a:r>
            <a:r>
              <a:rPr lang="en-US" b="1" dirty="0"/>
              <a:t>3</a:t>
            </a:r>
            <a:r>
              <a:rPr lang="en-US" b="1" dirty="0" smtClean="0"/>
              <a:t> </a:t>
            </a:r>
            <a:r>
              <a:rPr lang="en-US" b="1" dirty="0" err="1"/>
              <a:t>رمل</a:t>
            </a:r>
            <a:r>
              <a:rPr lang="en-US" b="1" dirty="0"/>
              <a:t> </a:t>
            </a:r>
            <a:r>
              <a:rPr lang="en-US" b="1" dirty="0" err="1"/>
              <a:t>القار</a:t>
            </a:r>
            <a:r>
              <a:rPr lang="en-US" b="1" dirty="0"/>
              <a:t> (tar sand )</a:t>
            </a:r>
          </a:p>
          <a:p>
            <a:pPr marL="0" indent="0" algn="r" rtl="1">
              <a:buNone/>
            </a:pPr>
            <a:r>
              <a:rPr lang="en-US" dirty="0" err="1"/>
              <a:t>وهية</a:t>
            </a:r>
            <a:r>
              <a:rPr lang="en-US" dirty="0"/>
              <a:t> </a:t>
            </a:r>
            <a:r>
              <a:rPr lang="en-US" dirty="0" err="1"/>
              <a:t>الرمال</a:t>
            </a:r>
            <a:r>
              <a:rPr lang="en-US" dirty="0"/>
              <a:t> </a:t>
            </a:r>
            <a:r>
              <a:rPr lang="en-US" dirty="0" err="1"/>
              <a:t>التي</a:t>
            </a:r>
            <a:r>
              <a:rPr lang="en-US" dirty="0"/>
              <a:t> </a:t>
            </a:r>
            <a:r>
              <a:rPr lang="en-US" dirty="0" err="1"/>
              <a:t>تحتوي</a:t>
            </a:r>
            <a:r>
              <a:rPr lang="en-US" dirty="0"/>
              <a:t> </a:t>
            </a:r>
            <a:r>
              <a:rPr lang="en-US" dirty="0" err="1"/>
              <a:t>على</a:t>
            </a:r>
            <a:r>
              <a:rPr lang="en-US" dirty="0"/>
              <a:t> </a:t>
            </a:r>
            <a:r>
              <a:rPr lang="en-US" dirty="0" err="1"/>
              <a:t>مواد</a:t>
            </a:r>
            <a:r>
              <a:rPr lang="en-US" dirty="0"/>
              <a:t> </a:t>
            </a:r>
            <a:r>
              <a:rPr lang="en-US" dirty="0" err="1"/>
              <a:t>هيدروكاربونية</a:t>
            </a:r>
            <a:r>
              <a:rPr lang="en-US" dirty="0"/>
              <a:t> </a:t>
            </a:r>
            <a:r>
              <a:rPr lang="en-US" dirty="0" err="1"/>
              <a:t>صلبة</a:t>
            </a:r>
            <a:r>
              <a:rPr lang="en-US" dirty="0"/>
              <a:t> </a:t>
            </a:r>
            <a:r>
              <a:rPr lang="en-US" dirty="0" err="1"/>
              <a:t>تشبه</a:t>
            </a:r>
            <a:r>
              <a:rPr lang="en-US" dirty="0"/>
              <a:t> </a:t>
            </a:r>
            <a:r>
              <a:rPr lang="en-US" dirty="0" err="1"/>
              <a:t>الاسفلت</a:t>
            </a:r>
            <a:r>
              <a:rPr lang="en-US" dirty="0"/>
              <a:t> </a:t>
            </a:r>
            <a:r>
              <a:rPr lang="en-US" dirty="0" err="1"/>
              <a:t>او</a:t>
            </a:r>
            <a:r>
              <a:rPr lang="en-US" dirty="0"/>
              <a:t> </a:t>
            </a:r>
            <a:r>
              <a:rPr lang="en-US" dirty="0" err="1"/>
              <a:t>القار</a:t>
            </a:r>
            <a:r>
              <a:rPr lang="en-US" dirty="0"/>
              <a:t> و </a:t>
            </a:r>
            <a:r>
              <a:rPr lang="en-US" dirty="0" err="1"/>
              <a:t>من</a:t>
            </a:r>
            <a:r>
              <a:rPr lang="en-US" dirty="0"/>
              <a:t> </a:t>
            </a:r>
            <a:r>
              <a:rPr lang="en-US" dirty="0" err="1"/>
              <a:t>الامثلة</a:t>
            </a:r>
            <a:r>
              <a:rPr lang="en-US" dirty="0"/>
              <a:t> _</a:t>
            </a:r>
            <a:r>
              <a:rPr lang="en-US" dirty="0" err="1"/>
              <a:t>البتيومين</a:t>
            </a:r>
            <a:r>
              <a:rPr lang="en-US" dirty="0"/>
              <a:t>_</a:t>
            </a:r>
          </a:p>
          <a:p>
            <a:pPr algn="r" rtl="1"/>
            <a:r>
              <a:rPr lang="en-US" dirty="0" err="1"/>
              <a:t>تشير</a:t>
            </a:r>
            <a:r>
              <a:rPr lang="en-US" dirty="0"/>
              <a:t> </a:t>
            </a:r>
            <a:r>
              <a:rPr lang="en-US" dirty="0" err="1"/>
              <a:t>الدراسات</a:t>
            </a:r>
            <a:r>
              <a:rPr lang="en-US" dirty="0"/>
              <a:t> </a:t>
            </a:r>
            <a:r>
              <a:rPr lang="en-US" dirty="0" err="1"/>
              <a:t>الحديثة</a:t>
            </a:r>
            <a:r>
              <a:rPr lang="en-US" dirty="0"/>
              <a:t> </a:t>
            </a:r>
            <a:r>
              <a:rPr lang="en-US" dirty="0" err="1"/>
              <a:t>الى</a:t>
            </a:r>
            <a:r>
              <a:rPr lang="en-US" dirty="0"/>
              <a:t> </a:t>
            </a:r>
            <a:r>
              <a:rPr lang="en-US" dirty="0" err="1"/>
              <a:t>ان</a:t>
            </a:r>
            <a:r>
              <a:rPr lang="en-US" dirty="0"/>
              <a:t> </a:t>
            </a:r>
            <a:r>
              <a:rPr lang="en-US" dirty="0" err="1"/>
              <a:t>مادة</a:t>
            </a:r>
            <a:r>
              <a:rPr lang="en-US" dirty="0"/>
              <a:t> </a:t>
            </a:r>
            <a:r>
              <a:rPr lang="en-US" dirty="0" err="1"/>
              <a:t>البتيومين</a:t>
            </a:r>
            <a:r>
              <a:rPr lang="en-US" dirty="0"/>
              <a:t> </a:t>
            </a:r>
            <a:r>
              <a:rPr lang="en-US" dirty="0" err="1"/>
              <a:t>هذه</a:t>
            </a:r>
            <a:r>
              <a:rPr lang="en-US" dirty="0"/>
              <a:t> </a:t>
            </a:r>
            <a:r>
              <a:rPr lang="en-US" dirty="0" err="1"/>
              <a:t>يمكن</a:t>
            </a:r>
            <a:r>
              <a:rPr lang="en-US" dirty="0"/>
              <a:t> </a:t>
            </a:r>
            <a:r>
              <a:rPr lang="en-US" dirty="0" err="1"/>
              <a:t>ان</a:t>
            </a:r>
            <a:r>
              <a:rPr lang="en-US" dirty="0"/>
              <a:t> </a:t>
            </a:r>
            <a:r>
              <a:rPr lang="en-US" dirty="0" err="1"/>
              <a:t>تكون</a:t>
            </a:r>
            <a:r>
              <a:rPr lang="en-US" dirty="0"/>
              <a:t> </a:t>
            </a:r>
            <a:r>
              <a:rPr lang="en-US" dirty="0" err="1"/>
              <a:t>في</a:t>
            </a:r>
            <a:r>
              <a:rPr lang="en-US" dirty="0"/>
              <a:t> </a:t>
            </a:r>
            <a:r>
              <a:rPr lang="en-US" dirty="0" err="1"/>
              <a:t>طبيعتها</a:t>
            </a:r>
            <a:r>
              <a:rPr lang="en-US" dirty="0"/>
              <a:t> </a:t>
            </a:r>
            <a:r>
              <a:rPr lang="en-US" dirty="0" err="1"/>
              <a:t>بقايا</a:t>
            </a:r>
            <a:r>
              <a:rPr lang="en-US" dirty="0"/>
              <a:t> </a:t>
            </a:r>
            <a:r>
              <a:rPr lang="en-US" dirty="0" err="1"/>
              <a:t>نفط</a:t>
            </a:r>
            <a:r>
              <a:rPr lang="en-US" dirty="0"/>
              <a:t> </a:t>
            </a:r>
            <a:r>
              <a:rPr lang="en-US" dirty="0" err="1"/>
              <a:t>مهاجر</a:t>
            </a:r>
            <a:r>
              <a:rPr lang="en-US" dirty="0"/>
              <a:t> </a:t>
            </a:r>
            <a:r>
              <a:rPr lang="en-US" dirty="0" err="1"/>
              <a:t>الى</a:t>
            </a:r>
            <a:r>
              <a:rPr lang="en-US" dirty="0"/>
              <a:t> </a:t>
            </a:r>
            <a:r>
              <a:rPr lang="en-US" dirty="0" err="1"/>
              <a:t>اعلى</a:t>
            </a:r>
            <a:r>
              <a:rPr lang="en-US" dirty="0"/>
              <a:t> </a:t>
            </a:r>
            <a:r>
              <a:rPr lang="en-US" dirty="0" err="1"/>
              <a:t>عملت</a:t>
            </a:r>
            <a:r>
              <a:rPr lang="en-US" dirty="0"/>
              <a:t> </a:t>
            </a:r>
            <a:r>
              <a:rPr lang="en-US" dirty="0" err="1"/>
              <a:t>البكتيرا</a:t>
            </a:r>
            <a:r>
              <a:rPr lang="en-US" dirty="0"/>
              <a:t> </a:t>
            </a:r>
            <a:r>
              <a:rPr lang="en-US" dirty="0" err="1"/>
              <a:t>التربة</a:t>
            </a:r>
            <a:r>
              <a:rPr lang="en-US" dirty="0"/>
              <a:t> </a:t>
            </a:r>
            <a:r>
              <a:rPr lang="en-US" dirty="0" err="1"/>
              <a:t>على</a:t>
            </a:r>
            <a:r>
              <a:rPr lang="en-US" dirty="0"/>
              <a:t> </a:t>
            </a:r>
            <a:r>
              <a:rPr lang="en-US" dirty="0" err="1"/>
              <a:t>تخليصه</a:t>
            </a:r>
            <a:r>
              <a:rPr lang="en-US" dirty="0"/>
              <a:t> </a:t>
            </a:r>
            <a:r>
              <a:rPr lang="en-US" dirty="0" err="1"/>
              <a:t>من</a:t>
            </a:r>
            <a:r>
              <a:rPr lang="en-US" dirty="0"/>
              <a:t> </a:t>
            </a:r>
            <a:r>
              <a:rPr lang="en-US" dirty="0" err="1"/>
              <a:t>محتوياته</a:t>
            </a:r>
            <a:r>
              <a:rPr lang="en-US" dirty="0"/>
              <a:t> </a:t>
            </a:r>
            <a:r>
              <a:rPr lang="en-US" dirty="0" err="1" smtClean="0"/>
              <a:t>الغازية</a:t>
            </a:r>
            <a:r>
              <a:rPr lang="en-US" dirty="0" smtClean="0"/>
              <a:t> </a:t>
            </a:r>
            <a:r>
              <a:rPr lang="en-US" dirty="0" err="1" smtClean="0"/>
              <a:t>غاز</a:t>
            </a:r>
            <a:r>
              <a:rPr lang="en-US" dirty="0" smtClean="0"/>
              <a:t> </a:t>
            </a:r>
            <a:r>
              <a:rPr lang="en-US" dirty="0" err="1"/>
              <a:t>الميثان</a:t>
            </a:r>
            <a:r>
              <a:rPr lang="en-US" dirty="0"/>
              <a:t>، </a:t>
            </a:r>
            <a:r>
              <a:rPr lang="en-US" dirty="0" err="1"/>
              <a:t>ثاني</a:t>
            </a:r>
            <a:r>
              <a:rPr lang="en-US" dirty="0"/>
              <a:t> </a:t>
            </a:r>
            <a:r>
              <a:rPr lang="en-US" dirty="0" err="1"/>
              <a:t>اكسيد</a:t>
            </a:r>
            <a:r>
              <a:rPr lang="en-US" dirty="0"/>
              <a:t> </a:t>
            </a:r>
            <a:r>
              <a:rPr lang="en-US" dirty="0" err="1"/>
              <a:t>الكربون</a:t>
            </a:r>
            <a:r>
              <a:rPr lang="en-US" dirty="0"/>
              <a:t> و </a:t>
            </a:r>
            <a:r>
              <a:rPr lang="en-US" dirty="0" err="1" smtClean="0"/>
              <a:t>الماء</a:t>
            </a:r>
            <a:r>
              <a:rPr lang="en-US" dirty="0" smtClean="0"/>
              <a:t>.</a:t>
            </a:r>
          </a:p>
          <a:p>
            <a:pPr algn="r" rtl="1"/>
            <a:r>
              <a:rPr lang="en-US" dirty="0" err="1" smtClean="0"/>
              <a:t>يمثل</a:t>
            </a:r>
            <a:r>
              <a:rPr lang="en-US" dirty="0" smtClean="0"/>
              <a:t> </a:t>
            </a:r>
            <a:r>
              <a:rPr lang="en-US" dirty="0" err="1" smtClean="0"/>
              <a:t>رمل</a:t>
            </a:r>
            <a:r>
              <a:rPr lang="en-US" dirty="0" smtClean="0"/>
              <a:t> </a:t>
            </a:r>
            <a:r>
              <a:rPr lang="en-US" dirty="0" err="1" smtClean="0"/>
              <a:t>القار</a:t>
            </a:r>
            <a:r>
              <a:rPr lang="en-US" dirty="0" smtClean="0"/>
              <a:t> </a:t>
            </a:r>
            <a:r>
              <a:rPr lang="en-US" dirty="0" err="1" smtClean="0"/>
              <a:t>بالنسبة</a:t>
            </a:r>
            <a:r>
              <a:rPr lang="en-US" dirty="0" smtClean="0"/>
              <a:t> </a:t>
            </a:r>
            <a:r>
              <a:rPr lang="en-US" dirty="0" err="1" smtClean="0"/>
              <a:t>لتكون</a:t>
            </a:r>
            <a:r>
              <a:rPr lang="en-US" dirty="0" smtClean="0"/>
              <a:t> </a:t>
            </a:r>
            <a:r>
              <a:rPr lang="en-US" dirty="0" err="1" smtClean="0"/>
              <a:t>النفط</a:t>
            </a:r>
            <a:r>
              <a:rPr lang="en-US" dirty="0" smtClean="0"/>
              <a:t> </a:t>
            </a:r>
            <a:r>
              <a:rPr lang="en-US" dirty="0" err="1" smtClean="0"/>
              <a:t>مرحلة</a:t>
            </a:r>
            <a:r>
              <a:rPr lang="en-US" dirty="0" smtClean="0"/>
              <a:t> </a:t>
            </a:r>
            <a:r>
              <a:rPr lang="en-US" dirty="0" err="1" smtClean="0"/>
              <a:t>ما</a:t>
            </a:r>
            <a:r>
              <a:rPr lang="en-US" dirty="0" smtClean="0"/>
              <a:t> </a:t>
            </a:r>
            <a:r>
              <a:rPr lang="en-US" dirty="0" err="1" smtClean="0"/>
              <a:t>قبل</a:t>
            </a:r>
            <a:r>
              <a:rPr lang="en-US" dirty="0" smtClean="0"/>
              <a:t> </a:t>
            </a:r>
            <a:r>
              <a:rPr lang="en-US" dirty="0" err="1" smtClean="0"/>
              <a:t>النضوج</a:t>
            </a:r>
            <a:r>
              <a:rPr lang="en-US" dirty="0" smtClean="0"/>
              <a:t> </a:t>
            </a:r>
            <a:r>
              <a:rPr lang="en-US" dirty="0" err="1" smtClean="0"/>
              <a:t>او</a:t>
            </a:r>
            <a:r>
              <a:rPr lang="en-US" dirty="0" smtClean="0"/>
              <a:t> </a:t>
            </a:r>
            <a:r>
              <a:rPr lang="en-US" dirty="0" err="1" smtClean="0"/>
              <a:t>بعده</a:t>
            </a:r>
            <a:r>
              <a:rPr lang="en-US" dirty="0" smtClean="0"/>
              <a:t>.</a:t>
            </a:r>
          </a:p>
          <a:p>
            <a:pPr algn="r" rtl="1"/>
            <a:r>
              <a:rPr lang="en-US" dirty="0" err="1" smtClean="0"/>
              <a:t>لايمكن</a:t>
            </a:r>
            <a:r>
              <a:rPr lang="en-US" dirty="0" smtClean="0"/>
              <a:t>  </a:t>
            </a:r>
            <a:r>
              <a:rPr lang="en-US" dirty="0" err="1"/>
              <a:t>استغلال</a:t>
            </a:r>
            <a:r>
              <a:rPr lang="en-US" dirty="0"/>
              <a:t> </a:t>
            </a:r>
            <a:r>
              <a:rPr lang="en-US" dirty="0" err="1"/>
              <a:t>رمل</a:t>
            </a:r>
            <a:r>
              <a:rPr lang="en-US" dirty="0"/>
              <a:t> </a:t>
            </a:r>
            <a:r>
              <a:rPr lang="en-US" dirty="0" err="1"/>
              <a:t>القار</a:t>
            </a:r>
            <a:r>
              <a:rPr lang="en-US" dirty="0"/>
              <a:t> </a:t>
            </a:r>
            <a:r>
              <a:rPr lang="en-US" dirty="0" err="1"/>
              <a:t>تجاريا</a:t>
            </a:r>
            <a:r>
              <a:rPr lang="en-US" dirty="0"/>
              <a:t> </a:t>
            </a:r>
            <a:r>
              <a:rPr lang="en-US" dirty="0" err="1"/>
              <a:t>بالطرق</a:t>
            </a:r>
            <a:r>
              <a:rPr lang="en-US" dirty="0"/>
              <a:t> </a:t>
            </a:r>
            <a:r>
              <a:rPr lang="en-US" dirty="0" err="1"/>
              <a:t>التقليدية</a:t>
            </a:r>
            <a:r>
              <a:rPr lang="en-US" dirty="0"/>
              <a:t> </a:t>
            </a:r>
            <a:r>
              <a:rPr lang="en-US" dirty="0" err="1" smtClean="0"/>
              <a:t>لان</a:t>
            </a:r>
            <a:r>
              <a:rPr lang="en-US" dirty="0" smtClean="0"/>
              <a:t> </a:t>
            </a:r>
            <a:r>
              <a:rPr lang="en-US" dirty="0" err="1"/>
              <a:t>رمال</a:t>
            </a:r>
            <a:r>
              <a:rPr lang="en-US" dirty="0"/>
              <a:t> </a:t>
            </a:r>
            <a:r>
              <a:rPr lang="en-US" dirty="0" err="1"/>
              <a:t>القار</a:t>
            </a:r>
            <a:r>
              <a:rPr lang="en-US" dirty="0"/>
              <a:t> </a:t>
            </a:r>
            <a:r>
              <a:rPr lang="en-US" dirty="0" err="1"/>
              <a:t>هية</a:t>
            </a:r>
            <a:r>
              <a:rPr lang="en-US" dirty="0"/>
              <a:t> </a:t>
            </a:r>
            <a:r>
              <a:rPr lang="en-US" dirty="0" err="1"/>
              <a:t>صخور</a:t>
            </a:r>
            <a:r>
              <a:rPr lang="en-US" dirty="0"/>
              <a:t>  </a:t>
            </a:r>
            <a:r>
              <a:rPr lang="en-US" dirty="0" err="1"/>
              <a:t>مشربة</a:t>
            </a:r>
            <a:r>
              <a:rPr lang="en-US" dirty="0"/>
              <a:t> </a:t>
            </a:r>
            <a:r>
              <a:rPr lang="en-US" dirty="0" err="1"/>
              <a:t>بالقار</a:t>
            </a:r>
            <a:r>
              <a:rPr lang="en-US" dirty="0"/>
              <a:t> </a:t>
            </a:r>
            <a:r>
              <a:rPr lang="en-US" dirty="0" err="1"/>
              <a:t>او</a:t>
            </a:r>
            <a:r>
              <a:rPr lang="en-US" dirty="0"/>
              <a:t> </a:t>
            </a:r>
            <a:r>
              <a:rPr lang="en-US" dirty="0" err="1"/>
              <a:t>الاسفلت</a:t>
            </a:r>
            <a:r>
              <a:rPr lang="en-US" dirty="0"/>
              <a:t> </a:t>
            </a:r>
            <a:r>
              <a:rPr lang="en-US" dirty="0" err="1"/>
              <a:t>او</a:t>
            </a:r>
            <a:r>
              <a:rPr lang="en-US" dirty="0"/>
              <a:t> </a:t>
            </a:r>
            <a:r>
              <a:rPr lang="en-US" dirty="0" err="1"/>
              <a:t>غيرها</a:t>
            </a:r>
            <a:r>
              <a:rPr lang="en-US" dirty="0"/>
              <a:t> </a:t>
            </a:r>
            <a:r>
              <a:rPr lang="en-US" dirty="0" err="1"/>
              <a:t>من</a:t>
            </a:r>
            <a:r>
              <a:rPr lang="en-US" dirty="0"/>
              <a:t> </a:t>
            </a:r>
            <a:r>
              <a:rPr lang="en-US" dirty="0" err="1"/>
              <a:t>المواد</a:t>
            </a:r>
            <a:r>
              <a:rPr lang="en-US" dirty="0"/>
              <a:t> </a:t>
            </a:r>
            <a:r>
              <a:rPr lang="en-US" dirty="0" err="1"/>
              <a:t>النفطية</a:t>
            </a:r>
            <a:r>
              <a:rPr lang="en-US" dirty="0"/>
              <a:t>؛ </a:t>
            </a:r>
            <a:r>
              <a:rPr lang="en-US" dirty="0" err="1"/>
              <a:t>ثانيا</a:t>
            </a:r>
            <a:r>
              <a:rPr lang="en-US" dirty="0"/>
              <a:t> </a:t>
            </a:r>
            <a:r>
              <a:rPr lang="en-US" dirty="0" err="1"/>
              <a:t>نفط</a:t>
            </a:r>
            <a:r>
              <a:rPr lang="en-US" dirty="0"/>
              <a:t> </a:t>
            </a:r>
            <a:r>
              <a:rPr lang="en-US" dirty="0" err="1"/>
              <a:t>رمل</a:t>
            </a:r>
            <a:r>
              <a:rPr lang="en-US" dirty="0"/>
              <a:t> </a:t>
            </a:r>
            <a:r>
              <a:rPr lang="en-US" dirty="0" err="1"/>
              <a:t>القار</a:t>
            </a:r>
            <a:r>
              <a:rPr lang="en-US" dirty="0"/>
              <a:t> </a:t>
            </a:r>
            <a:r>
              <a:rPr lang="en-US" dirty="0" err="1"/>
              <a:t>اكثر</a:t>
            </a:r>
            <a:r>
              <a:rPr lang="en-US" dirty="0"/>
              <a:t> </a:t>
            </a:r>
            <a:r>
              <a:rPr lang="en-US" dirty="0" err="1"/>
              <a:t>لزوجة</a:t>
            </a:r>
            <a:r>
              <a:rPr lang="en-US" dirty="0"/>
              <a:t> </a:t>
            </a:r>
            <a:r>
              <a:rPr lang="en-US" dirty="0" err="1"/>
              <a:t>فاستخلاصه</a:t>
            </a:r>
            <a:r>
              <a:rPr lang="en-US" dirty="0"/>
              <a:t> </a:t>
            </a:r>
            <a:r>
              <a:rPr lang="en-US" dirty="0" err="1"/>
              <a:t>اكثر</a:t>
            </a:r>
            <a:r>
              <a:rPr lang="en-US" dirty="0"/>
              <a:t> </a:t>
            </a:r>
            <a:r>
              <a:rPr lang="en-US" dirty="0" err="1"/>
              <a:t>صعوبة</a:t>
            </a:r>
            <a:r>
              <a:rPr lang="en-US" dirty="0"/>
              <a:t> .</a:t>
            </a:r>
          </a:p>
        </p:txBody>
      </p:sp>
    </p:spTree>
    <p:extLst>
      <p:ext uri="{BB962C8B-B14F-4D97-AF65-F5344CB8AC3E}">
        <p14:creationId xmlns:p14="http://schemas.microsoft.com/office/powerpoint/2010/main" xmlns="" val="3665306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ircle(in)">
                                      <p:cBhvr>
                                        <p:cTn id="23" dur="2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wheel(1)">
                                      <p:cBhvr>
                                        <p:cTn id="28"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rtl="1"/>
            <a:r>
              <a:rPr lang="en-US">
                <a:solidFill>
                  <a:srgbClr val="FF0000"/>
                </a:solidFill>
              </a:rPr>
              <a:t>مظاهر استنزاف الموارد الطبيعية</a:t>
            </a:r>
          </a:p>
        </p:txBody>
      </p:sp>
      <p:sp>
        <p:nvSpPr>
          <p:cNvPr id="3" name="Content Placeholder 2"/>
          <p:cNvSpPr>
            <a:spLocks noGrp="1"/>
          </p:cNvSpPr>
          <p:nvPr>
            <p:ph idx="1"/>
          </p:nvPr>
        </p:nvSpPr>
        <p:spPr/>
        <p:txBody>
          <a:bodyPr anchor="t">
            <a:normAutofit/>
          </a:bodyPr>
          <a:lstStyle/>
          <a:p>
            <a:pPr marL="457200" indent="-457200" algn="r" rtl="1">
              <a:buFont typeface="+mj-lt"/>
              <a:buAutoNum type="arabicPeriod"/>
            </a:pPr>
            <a:r>
              <a:rPr lang="en-US" b="1" dirty="0" err="1"/>
              <a:t>نقص</a:t>
            </a:r>
            <a:r>
              <a:rPr lang="en-US" b="1" dirty="0"/>
              <a:t> </a:t>
            </a:r>
            <a:r>
              <a:rPr lang="en-US" b="1" dirty="0" err="1"/>
              <a:t>التنوع</a:t>
            </a:r>
            <a:r>
              <a:rPr lang="en-US" b="1" dirty="0"/>
              <a:t> </a:t>
            </a:r>
            <a:r>
              <a:rPr lang="en-US" b="1" dirty="0" err="1"/>
              <a:t>الحيوي</a:t>
            </a:r>
            <a:r>
              <a:rPr lang="en-US" b="1" dirty="0"/>
              <a:t>.</a:t>
            </a:r>
          </a:p>
          <a:p>
            <a:pPr algn="r" rtl="1"/>
            <a:r>
              <a:rPr lang="en-US" dirty="0"/>
              <a:t> </a:t>
            </a:r>
            <a:r>
              <a:rPr lang="en-US" dirty="0" err="1"/>
              <a:t>ويشمل</a:t>
            </a:r>
            <a:r>
              <a:rPr lang="en-US" dirty="0"/>
              <a:t> </a:t>
            </a:r>
            <a:r>
              <a:rPr lang="en-US" dirty="0" err="1"/>
              <a:t>النقص</a:t>
            </a:r>
            <a:r>
              <a:rPr lang="en-US" dirty="0"/>
              <a:t> </a:t>
            </a:r>
            <a:r>
              <a:rPr lang="en-US" dirty="0" err="1"/>
              <a:t>في</a:t>
            </a:r>
            <a:r>
              <a:rPr lang="en-US" dirty="0"/>
              <a:t> </a:t>
            </a:r>
            <a:r>
              <a:rPr lang="en-US" dirty="0" err="1"/>
              <a:t>التنوع</a:t>
            </a:r>
            <a:r>
              <a:rPr lang="en-US" dirty="0"/>
              <a:t> </a:t>
            </a:r>
            <a:r>
              <a:rPr lang="en-US" dirty="0" err="1"/>
              <a:t>الحيوي</a:t>
            </a:r>
            <a:r>
              <a:rPr lang="en-US" dirty="0"/>
              <a:t>  </a:t>
            </a:r>
            <a:r>
              <a:rPr lang="en-US" dirty="0" err="1"/>
              <a:t>النباتات</a:t>
            </a:r>
            <a:r>
              <a:rPr lang="en-US" dirty="0"/>
              <a:t>، </a:t>
            </a:r>
            <a:r>
              <a:rPr lang="en-US" dirty="0" err="1"/>
              <a:t>الحيوانات</a:t>
            </a:r>
            <a:r>
              <a:rPr lang="en-US" dirty="0"/>
              <a:t> </a:t>
            </a:r>
            <a:r>
              <a:rPr lang="en-US" dirty="0" err="1"/>
              <a:t>البرية</a:t>
            </a:r>
            <a:r>
              <a:rPr lang="en-US" dirty="0"/>
              <a:t>، </a:t>
            </a:r>
            <a:r>
              <a:rPr lang="en-US" dirty="0" err="1"/>
              <a:t>المائية</a:t>
            </a:r>
            <a:r>
              <a:rPr lang="en-US" dirty="0"/>
              <a:t> </a:t>
            </a:r>
            <a:r>
              <a:rPr lang="en-US" dirty="0" err="1"/>
              <a:t>والبحرية</a:t>
            </a:r>
            <a:r>
              <a:rPr lang="en-US" dirty="0"/>
              <a:t>.</a:t>
            </a:r>
          </a:p>
          <a:p>
            <a:pPr algn="r" rtl="1"/>
            <a:r>
              <a:rPr lang="en-US" dirty="0" err="1"/>
              <a:t>من</a:t>
            </a:r>
            <a:r>
              <a:rPr lang="en-US" dirty="0"/>
              <a:t> </a:t>
            </a:r>
            <a:r>
              <a:rPr lang="en-US" dirty="0" err="1"/>
              <a:t>اسباب</a:t>
            </a:r>
            <a:r>
              <a:rPr lang="en-US" dirty="0"/>
              <a:t> </a:t>
            </a:r>
            <a:r>
              <a:rPr lang="en-US" dirty="0" err="1"/>
              <a:t>النقص</a:t>
            </a:r>
            <a:r>
              <a:rPr lang="en-US" dirty="0"/>
              <a:t>:</a:t>
            </a:r>
          </a:p>
          <a:p>
            <a:pPr marL="457200" indent="-457200" algn="r" rtl="1">
              <a:buFont typeface="+mj-lt"/>
              <a:buAutoNum type="arabicPeriod"/>
            </a:pPr>
            <a:r>
              <a:rPr lang="en-US" dirty="0" err="1"/>
              <a:t>قطع</a:t>
            </a:r>
            <a:r>
              <a:rPr lang="en-US" dirty="0"/>
              <a:t> </a:t>
            </a:r>
            <a:r>
              <a:rPr lang="en-US" dirty="0" err="1"/>
              <a:t>الغابات</a:t>
            </a:r>
            <a:r>
              <a:rPr lang="en-US" dirty="0"/>
              <a:t>.</a:t>
            </a:r>
          </a:p>
          <a:p>
            <a:pPr marL="457200" indent="-457200" algn="r" rtl="1">
              <a:buFont typeface="+mj-lt"/>
              <a:buAutoNum type="arabicPeriod"/>
            </a:pPr>
            <a:r>
              <a:rPr lang="en-US" dirty="0" err="1"/>
              <a:t>الرعي</a:t>
            </a:r>
            <a:r>
              <a:rPr lang="en-US" dirty="0"/>
              <a:t> </a:t>
            </a:r>
            <a:r>
              <a:rPr lang="en-US" dirty="0" err="1"/>
              <a:t>الجائر</a:t>
            </a:r>
            <a:r>
              <a:rPr lang="en-US" dirty="0"/>
              <a:t>.</a:t>
            </a:r>
          </a:p>
          <a:p>
            <a:pPr marL="457200" indent="-457200" algn="r" rtl="1">
              <a:buFont typeface="+mj-lt"/>
              <a:buAutoNum type="arabicPeriod"/>
            </a:pPr>
            <a:r>
              <a:rPr lang="en-US" dirty="0" err="1"/>
              <a:t>الحرائق</a:t>
            </a:r>
            <a:r>
              <a:rPr lang="en-US" dirty="0"/>
              <a:t>.</a:t>
            </a:r>
          </a:p>
          <a:p>
            <a:pPr marL="457200" indent="-457200" algn="r" rtl="1">
              <a:buFont typeface="+mj-lt"/>
              <a:buAutoNum type="arabicPeriod"/>
            </a:pPr>
            <a:r>
              <a:rPr lang="en-US" dirty="0" err="1"/>
              <a:t>الصيد</a:t>
            </a:r>
            <a:r>
              <a:rPr lang="en-US" dirty="0"/>
              <a:t>.</a:t>
            </a:r>
          </a:p>
          <a:p>
            <a:pPr marL="457200" indent="-457200" algn="r" rtl="1">
              <a:buFont typeface="+mj-lt"/>
              <a:buAutoNum type="arabicPeriod"/>
            </a:pPr>
            <a:r>
              <a:rPr lang="en-US" dirty="0" err="1"/>
              <a:t>تدمير</a:t>
            </a:r>
            <a:r>
              <a:rPr lang="en-US" dirty="0"/>
              <a:t> </a:t>
            </a:r>
            <a:r>
              <a:rPr lang="en-US" dirty="0" err="1"/>
              <a:t>مواطن</a:t>
            </a:r>
            <a:r>
              <a:rPr lang="en-US" dirty="0"/>
              <a:t> </a:t>
            </a:r>
            <a:r>
              <a:rPr lang="en-US" dirty="0" err="1"/>
              <a:t>الكائنات</a:t>
            </a:r>
            <a:r>
              <a:rPr lang="en-US" dirty="0"/>
              <a:t> </a:t>
            </a:r>
            <a:r>
              <a:rPr lang="en-US" dirty="0" err="1"/>
              <a:t>الحية</a:t>
            </a:r>
            <a:r>
              <a:rPr lang="en-US" dirty="0"/>
              <a:t>.</a:t>
            </a:r>
          </a:p>
          <a:p>
            <a:pPr marL="457200" indent="-457200" algn="r" rtl="1">
              <a:buFont typeface="+mj-lt"/>
              <a:buAutoNum type="arabicPeriod"/>
            </a:pPr>
            <a:endParaRPr lang="en-US" dirty="0"/>
          </a:p>
        </p:txBody>
      </p:sp>
    </p:spTree>
    <p:extLst>
      <p:ext uri="{BB962C8B-B14F-4D97-AF65-F5344CB8AC3E}">
        <p14:creationId xmlns:p14="http://schemas.microsoft.com/office/powerpoint/2010/main" xmlns="" val="2034389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rtl="1"/>
            <a:r>
              <a:rPr lang="en-US">
                <a:solidFill>
                  <a:srgbClr val="FF0000"/>
                </a:solidFill>
              </a:rPr>
              <a:t>مظاهر استنزاف الموارد الطبيعية</a:t>
            </a:r>
          </a:p>
        </p:txBody>
      </p:sp>
      <p:sp>
        <p:nvSpPr>
          <p:cNvPr id="3" name="Content Placeholder 2"/>
          <p:cNvSpPr>
            <a:spLocks noGrp="1"/>
          </p:cNvSpPr>
          <p:nvPr>
            <p:ph idx="1"/>
          </p:nvPr>
        </p:nvSpPr>
        <p:spPr>
          <a:xfrm>
            <a:off x="978558" y="3022867"/>
            <a:ext cx="9905998" cy="3124201"/>
          </a:xfrm>
        </p:spPr>
        <p:txBody>
          <a:bodyPr anchor="t"/>
          <a:lstStyle/>
          <a:p>
            <a:pPr marL="0" indent="0" algn="r" rtl="1">
              <a:buNone/>
            </a:pPr>
            <a:r>
              <a:rPr lang="en-US" dirty="0"/>
              <a:t>.2 </a:t>
            </a:r>
            <a:r>
              <a:rPr lang="en-US" b="1" dirty="0" err="1"/>
              <a:t>التصحر</a:t>
            </a:r>
            <a:r>
              <a:rPr lang="en-US" dirty="0"/>
              <a:t> :</a:t>
            </a:r>
          </a:p>
          <a:p>
            <a:pPr algn="r" rtl="1"/>
            <a:r>
              <a:rPr lang="en-US" dirty="0" err="1"/>
              <a:t>يعرف</a:t>
            </a:r>
            <a:r>
              <a:rPr lang="en-US" dirty="0"/>
              <a:t> </a:t>
            </a:r>
            <a:r>
              <a:rPr lang="en-US" dirty="0" err="1" smtClean="0"/>
              <a:t>ال</a:t>
            </a:r>
            <a:r>
              <a:rPr lang="ar-JO" dirty="0" smtClean="0"/>
              <a:t>ت</a:t>
            </a:r>
            <a:r>
              <a:rPr lang="en-US" dirty="0" err="1" smtClean="0"/>
              <a:t>صحر</a:t>
            </a:r>
            <a:r>
              <a:rPr lang="en-US" dirty="0" smtClean="0"/>
              <a:t> </a:t>
            </a:r>
            <a:r>
              <a:rPr lang="en-US" dirty="0" err="1"/>
              <a:t>بانه</a:t>
            </a:r>
            <a:r>
              <a:rPr lang="en-US" dirty="0"/>
              <a:t> </a:t>
            </a:r>
            <a:r>
              <a:rPr lang="en-US" dirty="0" err="1" smtClean="0"/>
              <a:t>الدهور</a:t>
            </a:r>
            <a:r>
              <a:rPr lang="en-US" dirty="0" smtClean="0"/>
              <a:t> </a:t>
            </a:r>
            <a:r>
              <a:rPr lang="en-US" dirty="0" err="1"/>
              <a:t>الكلي</a:t>
            </a:r>
            <a:r>
              <a:rPr lang="en-US" dirty="0"/>
              <a:t> </a:t>
            </a:r>
            <a:r>
              <a:rPr lang="en-US" dirty="0" err="1"/>
              <a:t>او</a:t>
            </a:r>
            <a:r>
              <a:rPr lang="en-US" dirty="0"/>
              <a:t> </a:t>
            </a:r>
            <a:r>
              <a:rPr lang="ar-JO" dirty="0" err="1"/>
              <a:t>ا</a:t>
            </a:r>
            <a:r>
              <a:rPr lang="en-US" dirty="0" err="1" smtClean="0"/>
              <a:t>لجزئي</a:t>
            </a:r>
            <a:r>
              <a:rPr lang="en-US" dirty="0" smtClean="0"/>
              <a:t> </a:t>
            </a:r>
            <a:r>
              <a:rPr lang="en-US" dirty="0" err="1"/>
              <a:t>الذي</a:t>
            </a:r>
            <a:r>
              <a:rPr lang="en-US" dirty="0"/>
              <a:t> </a:t>
            </a:r>
            <a:r>
              <a:rPr lang="en-US" dirty="0" err="1"/>
              <a:t>يحدث</a:t>
            </a:r>
            <a:r>
              <a:rPr lang="en-US" dirty="0"/>
              <a:t> </a:t>
            </a:r>
            <a:r>
              <a:rPr lang="en-US" dirty="0" err="1"/>
              <a:t>في</a:t>
            </a:r>
            <a:r>
              <a:rPr lang="en-US" dirty="0"/>
              <a:t> </a:t>
            </a:r>
            <a:r>
              <a:rPr lang="en-US" dirty="0" err="1"/>
              <a:t>عنصر</a:t>
            </a:r>
            <a:r>
              <a:rPr lang="en-US" dirty="0"/>
              <a:t> </a:t>
            </a:r>
            <a:r>
              <a:rPr lang="en-US" dirty="0" err="1"/>
              <a:t>او</a:t>
            </a:r>
            <a:r>
              <a:rPr lang="en-US" dirty="0"/>
              <a:t>  </a:t>
            </a:r>
            <a:r>
              <a:rPr lang="en-US" dirty="0" err="1"/>
              <a:t>اكثر</a:t>
            </a:r>
            <a:r>
              <a:rPr lang="en-US" dirty="0"/>
              <a:t> </a:t>
            </a:r>
            <a:r>
              <a:rPr lang="en-US" dirty="0" err="1"/>
              <a:t>من</a:t>
            </a:r>
            <a:r>
              <a:rPr lang="en-US" dirty="0"/>
              <a:t> </a:t>
            </a:r>
            <a:r>
              <a:rPr lang="en-US" dirty="0" err="1"/>
              <a:t>عناصر</a:t>
            </a:r>
            <a:r>
              <a:rPr lang="en-US" dirty="0"/>
              <a:t> </a:t>
            </a:r>
            <a:r>
              <a:rPr lang="en-US" dirty="0" err="1"/>
              <a:t>النظام</a:t>
            </a:r>
            <a:r>
              <a:rPr lang="en-US" dirty="0"/>
              <a:t> </a:t>
            </a:r>
            <a:r>
              <a:rPr lang="en-US" dirty="0" err="1"/>
              <a:t>البيئي</a:t>
            </a:r>
            <a:r>
              <a:rPr lang="en-US" dirty="0"/>
              <a:t> ، </a:t>
            </a:r>
            <a:r>
              <a:rPr lang="en-US" dirty="0" err="1"/>
              <a:t>مما</a:t>
            </a:r>
            <a:r>
              <a:rPr lang="en-US" dirty="0"/>
              <a:t> </a:t>
            </a:r>
            <a:r>
              <a:rPr lang="en-US" dirty="0" err="1"/>
              <a:t>يترتب</a:t>
            </a:r>
            <a:r>
              <a:rPr lang="en-US" dirty="0"/>
              <a:t> </a:t>
            </a:r>
            <a:r>
              <a:rPr lang="en-US" dirty="0" err="1"/>
              <a:t>عليه</a:t>
            </a:r>
            <a:r>
              <a:rPr lang="en-US" dirty="0"/>
              <a:t> </a:t>
            </a:r>
            <a:r>
              <a:rPr lang="en-US" dirty="0" err="1"/>
              <a:t>تراجع</a:t>
            </a:r>
            <a:r>
              <a:rPr lang="en-US" dirty="0"/>
              <a:t> </a:t>
            </a:r>
            <a:r>
              <a:rPr lang="en-US" dirty="0" err="1"/>
              <a:t>في</a:t>
            </a:r>
            <a:r>
              <a:rPr lang="en-US" dirty="0"/>
              <a:t> </a:t>
            </a:r>
            <a:r>
              <a:rPr lang="en-US" dirty="0" err="1"/>
              <a:t>خصائص</a:t>
            </a:r>
            <a:r>
              <a:rPr lang="en-US" dirty="0"/>
              <a:t> </a:t>
            </a:r>
            <a:r>
              <a:rPr lang="en-US" dirty="0" err="1"/>
              <a:t>التربة</a:t>
            </a:r>
            <a:r>
              <a:rPr lang="en-US" dirty="0"/>
              <a:t> </a:t>
            </a:r>
            <a:r>
              <a:rPr lang="en-US" dirty="0" err="1"/>
              <a:t>النوعية</a:t>
            </a:r>
            <a:r>
              <a:rPr lang="en-US" dirty="0"/>
              <a:t> </a:t>
            </a:r>
            <a:r>
              <a:rPr lang="en-US" dirty="0" err="1"/>
              <a:t>وتدني</a:t>
            </a:r>
            <a:r>
              <a:rPr lang="en-US" dirty="0"/>
              <a:t> </a:t>
            </a:r>
            <a:r>
              <a:rPr lang="en-US" dirty="0" err="1"/>
              <a:t>قدرتها</a:t>
            </a:r>
            <a:r>
              <a:rPr lang="en-US" dirty="0"/>
              <a:t> </a:t>
            </a:r>
            <a:r>
              <a:rPr lang="en-US" dirty="0" err="1"/>
              <a:t>الانتاجية</a:t>
            </a:r>
            <a:r>
              <a:rPr lang="en-US" dirty="0"/>
              <a:t> </a:t>
            </a:r>
            <a:r>
              <a:rPr lang="en-US" dirty="0" err="1"/>
              <a:t>فتصبح</a:t>
            </a:r>
            <a:r>
              <a:rPr lang="en-US" dirty="0"/>
              <a:t>  </a:t>
            </a:r>
            <a:r>
              <a:rPr lang="en-US" dirty="0" err="1"/>
              <a:t>المناطق</a:t>
            </a:r>
            <a:r>
              <a:rPr lang="en-US" dirty="0"/>
              <a:t> </a:t>
            </a:r>
            <a:r>
              <a:rPr lang="en-US" dirty="0" err="1"/>
              <a:t>الغير</a:t>
            </a:r>
            <a:r>
              <a:rPr lang="en-US" dirty="0"/>
              <a:t> </a:t>
            </a:r>
            <a:r>
              <a:rPr lang="en-US" dirty="0" err="1"/>
              <a:t>صحراوية</a:t>
            </a:r>
            <a:r>
              <a:rPr lang="en-US" dirty="0"/>
              <a:t>  </a:t>
            </a:r>
            <a:r>
              <a:rPr lang="en-US" dirty="0" smtClean="0"/>
              <a:t>عاحزو </a:t>
            </a:r>
            <a:r>
              <a:rPr lang="en-US" dirty="0" err="1"/>
              <a:t>عن</a:t>
            </a:r>
            <a:r>
              <a:rPr lang="en-US" dirty="0"/>
              <a:t>  </a:t>
            </a:r>
            <a:r>
              <a:rPr lang="en-US" dirty="0" err="1"/>
              <a:t>اعالة</a:t>
            </a:r>
            <a:r>
              <a:rPr lang="en-US" dirty="0"/>
              <a:t> </a:t>
            </a:r>
            <a:r>
              <a:rPr lang="en-US" dirty="0" err="1"/>
              <a:t>ما</a:t>
            </a:r>
            <a:r>
              <a:rPr lang="en-US" dirty="0"/>
              <a:t> </a:t>
            </a:r>
            <a:r>
              <a:rPr lang="en-US" dirty="0" err="1"/>
              <a:t>يعيش</a:t>
            </a:r>
            <a:r>
              <a:rPr lang="en-US" dirty="0"/>
              <a:t> </a:t>
            </a:r>
            <a:r>
              <a:rPr lang="en-US" dirty="0" err="1"/>
              <a:t>فيها</a:t>
            </a:r>
            <a:r>
              <a:rPr lang="en-US" dirty="0"/>
              <a:t> </a:t>
            </a:r>
            <a:r>
              <a:rPr lang="en-US" dirty="0" err="1"/>
              <a:t>من</a:t>
            </a:r>
            <a:r>
              <a:rPr lang="en-US" dirty="0"/>
              <a:t> </a:t>
            </a:r>
            <a:r>
              <a:rPr lang="en-US" dirty="0" err="1"/>
              <a:t>كائنات</a:t>
            </a:r>
            <a:r>
              <a:rPr lang="en-US" dirty="0"/>
              <a:t> </a:t>
            </a:r>
            <a:r>
              <a:rPr lang="en-US" dirty="0" err="1"/>
              <a:t>حية</a:t>
            </a:r>
            <a:r>
              <a:rPr lang="en-US" dirty="0"/>
              <a:t>.</a:t>
            </a:r>
          </a:p>
          <a:p>
            <a:pPr marL="0" indent="0" algn="r" rtl="1">
              <a:buNone/>
            </a:pPr>
            <a:endParaRPr lang="en-US" dirty="0"/>
          </a:p>
        </p:txBody>
      </p:sp>
    </p:spTree>
    <p:extLst>
      <p:ext uri="{BB962C8B-B14F-4D97-AF65-F5344CB8AC3E}">
        <p14:creationId xmlns:p14="http://schemas.microsoft.com/office/powerpoint/2010/main" xmlns="" val="1250357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en-US">
                <a:solidFill>
                  <a:srgbClr val="FF0000"/>
                </a:solidFill>
              </a:rPr>
              <a:t>استدامة الموارد الطبيعية الغير متجددة</a:t>
            </a:r>
          </a:p>
        </p:txBody>
      </p:sp>
      <p:sp>
        <p:nvSpPr>
          <p:cNvPr id="3" name="Content Placeholder 2"/>
          <p:cNvSpPr>
            <a:spLocks noGrp="1"/>
          </p:cNvSpPr>
          <p:nvPr>
            <p:ph idx="1"/>
          </p:nvPr>
        </p:nvSpPr>
        <p:spPr/>
        <p:txBody>
          <a:bodyPr anchor="t"/>
          <a:lstStyle/>
          <a:p>
            <a:pPr algn="r" rtl="1"/>
            <a:r>
              <a:rPr lang="en-US" dirty="0" err="1"/>
              <a:t>وتعرف</a:t>
            </a:r>
            <a:r>
              <a:rPr lang="en-US" dirty="0"/>
              <a:t> </a:t>
            </a:r>
            <a:r>
              <a:rPr lang="en-US" dirty="0" err="1"/>
              <a:t>استدامة</a:t>
            </a:r>
            <a:r>
              <a:rPr lang="en-US" dirty="0"/>
              <a:t> </a:t>
            </a:r>
            <a:r>
              <a:rPr lang="en-US" dirty="0" err="1"/>
              <a:t>الموارد</a:t>
            </a:r>
            <a:r>
              <a:rPr lang="en-US" dirty="0"/>
              <a:t>  </a:t>
            </a:r>
            <a:r>
              <a:rPr lang="en-US" dirty="0" err="1"/>
              <a:t>بان</a:t>
            </a:r>
            <a:r>
              <a:rPr lang="en-US" dirty="0"/>
              <a:t> </a:t>
            </a:r>
            <a:r>
              <a:rPr lang="en-US" dirty="0" err="1"/>
              <a:t>تستغل</a:t>
            </a:r>
            <a:r>
              <a:rPr lang="en-US" dirty="0"/>
              <a:t> </a:t>
            </a:r>
            <a:r>
              <a:rPr lang="en-US" dirty="0" err="1"/>
              <a:t>بشكب</a:t>
            </a:r>
            <a:r>
              <a:rPr lang="en-US" dirty="0"/>
              <a:t> </a:t>
            </a:r>
            <a:r>
              <a:rPr lang="en-US" dirty="0" err="1"/>
              <a:t>منظم</a:t>
            </a:r>
            <a:r>
              <a:rPr lang="en-US" dirty="0"/>
              <a:t> </a:t>
            </a:r>
            <a:r>
              <a:rPr lang="en-US" dirty="0" err="1"/>
              <a:t>لنلبي</a:t>
            </a:r>
            <a:r>
              <a:rPr lang="en-US" dirty="0"/>
              <a:t> </a:t>
            </a:r>
            <a:r>
              <a:rPr lang="en-US" dirty="0" err="1"/>
              <a:t>حاجاتنا</a:t>
            </a:r>
            <a:r>
              <a:rPr lang="en-US" dirty="0"/>
              <a:t> </a:t>
            </a:r>
            <a:r>
              <a:rPr lang="en-US" dirty="0" err="1"/>
              <a:t>في</a:t>
            </a:r>
            <a:r>
              <a:rPr lang="en-US" dirty="0"/>
              <a:t> </a:t>
            </a:r>
            <a:r>
              <a:rPr lang="en-US" dirty="0" err="1"/>
              <a:t>الوقت</a:t>
            </a:r>
            <a:r>
              <a:rPr lang="en-US" dirty="0"/>
              <a:t> </a:t>
            </a:r>
            <a:r>
              <a:rPr lang="en-US" dirty="0" err="1"/>
              <a:t>الحاضر</a:t>
            </a:r>
            <a:r>
              <a:rPr lang="en-US" dirty="0"/>
              <a:t> </a:t>
            </a:r>
            <a:r>
              <a:rPr lang="en-US" dirty="0" err="1"/>
              <a:t>من</a:t>
            </a:r>
            <a:r>
              <a:rPr lang="en-US" dirty="0"/>
              <a:t> </a:t>
            </a:r>
            <a:r>
              <a:rPr lang="en-US" dirty="0" err="1"/>
              <a:t>دون</a:t>
            </a:r>
            <a:r>
              <a:rPr lang="en-US" dirty="0"/>
              <a:t> </a:t>
            </a:r>
            <a:r>
              <a:rPr lang="en-US" dirty="0" err="1"/>
              <a:t>احداث</a:t>
            </a:r>
            <a:r>
              <a:rPr lang="en-US" dirty="0"/>
              <a:t> </a:t>
            </a:r>
            <a:r>
              <a:rPr lang="en-US" dirty="0" err="1" smtClean="0"/>
              <a:t>خل</a:t>
            </a:r>
            <a:r>
              <a:rPr lang="ar-JO" dirty="0" smtClean="0"/>
              <a:t>ل</a:t>
            </a:r>
            <a:r>
              <a:rPr lang="en-US" dirty="0" smtClean="0"/>
              <a:t> </a:t>
            </a:r>
            <a:r>
              <a:rPr lang="en-US" dirty="0" err="1"/>
              <a:t>في</a:t>
            </a:r>
            <a:r>
              <a:rPr lang="en-US" dirty="0"/>
              <a:t> </a:t>
            </a:r>
            <a:r>
              <a:rPr lang="en-US" dirty="0" err="1"/>
              <a:t>الانضمة</a:t>
            </a:r>
            <a:r>
              <a:rPr lang="en-US" dirty="0"/>
              <a:t> </a:t>
            </a:r>
            <a:r>
              <a:rPr lang="en-US" dirty="0" err="1"/>
              <a:t>البيئية</a:t>
            </a:r>
            <a:r>
              <a:rPr lang="en-US" dirty="0"/>
              <a:t> ، </a:t>
            </a:r>
            <a:r>
              <a:rPr lang="en-US" dirty="0" err="1"/>
              <a:t>ومن</a:t>
            </a:r>
            <a:r>
              <a:rPr lang="en-US" dirty="0"/>
              <a:t> </a:t>
            </a:r>
            <a:r>
              <a:rPr lang="en-US" dirty="0" err="1"/>
              <a:t>دون</a:t>
            </a:r>
            <a:r>
              <a:rPr lang="en-US" dirty="0"/>
              <a:t> </a:t>
            </a:r>
            <a:r>
              <a:rPr lang="en-US" dirty="0" err="1"/>
              <a:t>المساس</a:t>
            </a:r>
            <a:r>
              <a:rPr lang="en-US" dirty="0"/>
              <a:t> </a:t>
            </a:r>
            <a:r>
              <a:rPr lang="en-US" dirty="0" err="1"/>
              <a:t>بحق</a:t>
            </a:r>
            <a:r>
              <a:rPr lang="en-US" dirty="0"/>
              <a:t> </a:t>
            </a:r>
            <a:r>
              <a:rPr lang="en-US" dirty="0" err="1"/>
              <a:t>الاجيال</a:t>
            </a:r>
            <a:r>
              <a:rPr lang="en-US" dirty="0"/>
              <a:t> </a:t>
            </a:r>
            <a:r>
              <a:rPr lang="en-US" dirty="0" err="1"/>
              <a:t>القادمة</a:t>
            </a:r>
            <a:r>
              <a:rPr lang="en-US" dirty="0"/>
              <a:t> </a:t>
            </a:r>
            <a:r>
              <a:rPr lang="en-US" dirty="0" err="1"/>
              <a:t>في</a:t>
            </a:r>
            <a:r>
              <a:rPr lang="en-US" dirty="0"/>
              <a:t> </a:t>
            </a:r>
            <a:r>
              <a:rPr lang="en-US" dirty="0" err="1"/>
              <a:t>موارد</a:t>
            </a:r>
            <a:r>
              <a:rPr lang="en-US" dirty="0"/>
              <a:t> </a:t>
            </a:r>
            <a:r>
              <a:rPr lang="en-US" dirty="0" err="1"/>
              <a:t>مماثلة</a:t>
            </a:r>
            <a:r>
              <a:rPr lang="en-US" dirty="0"/>
              <a:t> </a:t>
            </a:r>
            <a:r>
              <a:rPr lang="en-US" dirty="0" err="1"/>
              <a:t>قادرة</a:t>
            </a:r>
            <a:r>
              <a:rPr lang="en-US" dirty="0"/>
              <a:t> </a:t>
            </a:r>
            <a:r>
              <a:rPr lang="en-US" dirty="0" err="1"/>
              <a:t>على</a:t>
            </a:r>
            <a:r>
              <a:rPr lang="en-US" dirty="0"/>
              <a:t>  </a:t>
            </a:r>
            <a:r>
              <a:rPr lang="en-US" dirty="0" err="1"/>
              <a:t>تلبية</a:t>
            </a:r>
            <a:r>
              <a:rPr lang="en-US" dirty="0"/>
              <a:t> </a:t>
            </a:r>
            <a:r>
              <a:rPr lang="en-US" dirty="0" err="1"/>
              <a:t>احتياجاتها</a:t>
            </a:r>
            <a:r>
              <a:rPr lang="en-US" dirty="0"/>
              <a:t>.</a:t>
            </a:r>
          </a:p>
          <a:p>
            <a:pPr algn="r" rtl="1"/>
            <a:r>
              <a:rPr lang="en-US" dirty="0" err="1"/>
              <a:t>كما</a:t>
            </a:r>
            <a:r>
              <a:rPr lang="en-US" dirty="0"/>
              <a:t> </a:t>
            </a:r>
            <a:r>
              <a:rPr lang="en-US" dirty="0" err="1"/>
              <a:t>ذكرنا</a:t>
            </a:r>
            <a:r>
              <a:rPr lang="en-US" dirty="0"/>
              <a:t> </a:t>
            </a:r>
            <a:r>
              <a:rPr lang="en-US" dirty="0" err="1"/>
              <a:t>سابقا</a:t>
            </a:r>
            <a:r>
              <a:rPr lang="en-US" dirty="0"/>
              <a:t> </a:t>
            </a:r>
            <a:r>
              <a:rPr lang="en-US" dirty="0" err="1"/>
              <a:t>ان</a:t>
            </a:r>
            <a:r>
              <a:rPr lang="en-US" dirty="0"/>
              <a:t> </a:t>
            </a:r>
            <a:r>
              <a:rPr lang="en-US" dirty="0" err="1"/>
              <a:t>من</a:t>
            </a:r>
            <a:r>
              <a:rPr lang="en-US" dirty="0"/>
              <a:t> </a:t>
            </a:r>
            <a:r>
              <a:rPr lang="en-US" dirty="0" err="1"/>
              <a:t>الامثلة</a:t>
            </a:r>
            <a:r>
              <a:rPr lang="en-US" dirty="0"/>
              <a:t> </a:t>
            </a:r>
            <a:r>
              <a:rPr lang="en-US" dirty="0" err="1"/>
              <a:t>على</a:t>
            </a:r>
            <a:r>
              <a:rPr lang="en-US" dirty="0"/>
              <a:t> </a:t>
            </a:r>
            <a:r>
              <a:rPr lang="en-US" dirty="0" err="1"/>
              <a:t>الموارد</a:t>
            </a:r>
            <a:r>
              <a:rPr lang="en-US" dirty="0"/>
              <a:t> </a:t>
            </a:r>
            <a:r>
              <a:rPr lang="en-US" dirty="0" err="1"/>
              <a:t>الغير</a:t>
            </a:r>
            <a:r>
              <a:rPr lang="en-US" dirty="0"/>
              <a:t> </a:t>
            </a:r>
            <a:r>
              <a:rPr lang="en-US" dirty="0" err="1"/>
              <a:t>متجددة</a:t>
            </a:r>
            <a:r>
              <a:rPr lang="en-US" dirty="0"/>
              <a:t> </a:t>
            </a:r>
            <a:r>
              <a:rPr lang="en-US" dirty="0" err="1"/>
              <a:t>هية</a:t>
            </a:r>
            <a:r>
              <a:rPr lang="en-US" dirty="0"/>
              <a:t> </a:t>
            </a:r>
            <a:r>
              <a:rPr lang="en-US" dirty="0" err="1"/>
              <a:t>الوقود</a:t>
            </a:r>
            <a:r>
              <a:rPr lang="en-US" dirty="0"/>
              <a:t> </a:t>
            </a:r>
            <a:r>
              <a:rPr lang="en-US" dirty="0" err="1"/>
              <a:t>الاحفوري</a:t>
            </a:r>
            <a:r>
              <a:rPr lang="en-US" dirty="0"/>
              <a:t>.</a:t>
            </a:r>
          </a:p>
          <a:p>
            <a:pPr algn="r" rtl="1"/>
            <a:endParaRPr lang="en-US" dirty="0"/>
          </a:p>
        </p:txBody>
      </p:sp>
    </p:spTree>
    <p:extLst>
      <p:ext uri="{BB962C8B-B14F-4D97-AF65-F5344CB8AC3E}">
        <p14:creationId xmlns:p14="http://schemas.microsoft.com/office/powerpoint/2010/main" xmlns="" val="1749573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anim calcmode="lin" valueType="num">
                                      <p:cBhvr>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ustom 1">
      <a:dk1>
        <a:srgbClr val="008000"/>
      </a:dk1>
      <a:lt1>
        <a:sysClr val="window" lastClr="FFFFFF"/>
      </a:lt1>
      <a:dk2>
        <a:srgbClr val="92D050"/>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768</TotalTime>
  <Words>2921</Words>
  <Application>Microsoft Office PowerPoint</Application>
  <PresentationFormat>Custom</PresentationFormat>
  <Paragraphs>231</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Apex</vt:lpstr>
      <vt:lpstr>موارد الطاقة والمشكلات البيئية energy resources and environmetal  problems </vt:lpstr>
      <vt:lpstr>مفهوم الموارد الطبيعية. </vt:lpstr>
      <vt:lpstr>الموارد الطبيعية</vt:lpstr>
      <vt:lpstr>الموارد الطبيعية</vt:lpstr>
      <vt:lpstr>الوقود الاحفوري </vt:lpstr>
      <vt:lpstr>الوقود الاحفوري</vt:lpstr>
      <vt:lpstr>مظاهر استنزاف الموارد الطبيعية</vt:lpstr>
      <vt:lpstr>مظاهر استنزاف الموارد الطبيعية</vt:lpstr>
      <vt:lpstr>استدامة الموارد الطبيعية الغير متجددة</vt:lpstr>
      <vt:lpstr>استدامة الموارد الطبيعية الغير متجددة</vt:lpstr>
      <vt:lpstr>استدامة الموارد الطبيعية الغير متجددة</vt:lpstr>
      <vt:lpstr>استدامة الموارد الطبيعية الغير متجددة</vt:lpstr>
      <vt:lpstr>التلوث البيئي </vt:lpstr>
      <vt:lpstr>التلوث البيئي</vt:lpstr>
      <vt:lpstr>التلوث البيئي</vt:lpstr>
      <vt:lpstr>التلوث البيئي</vt:lpstr>
      <vt:lpstr>التلوث البيئي </vt:lpstr>
      <vt:lpstr>التلوث البيئي </vt:lpstr>
      <vt:lpstr>التلوث البيئي</vt:lpstr>
      <vt:lpstr>التلوث البيئي</vt:lpstr>
      <vt:lpstr>التلوث البيئي</vt:lpstr>
      <vt:lpstr>التلوث البيئي</vt:lpstr>
      <vt:lpstr>التلوث البيئي</vt:lpstr>
      <vt:lpstr>التلوث البيئي</vt:lpstr>
      <vt:lpstr>التلوث البيئي</vt:lpstr>
      <vt:lpstr>التلوث البيئي</vt:lpstr>
      <vt:lpstr>التلوث البيئي</vt:lpstr>
      <vt:lpstr>التلوث البيئي</vt:lpstr>
      <vt:lpstr>التلوث البيئي</vt:lpstr>
      <vt:lpstr>التلوث البيئي</vt:lpstr>
      <vt:lpstr>التلوث البيئي</vt:lpstr>
      <vt:lpstr>التلوث البيئي</vt:lpstr>
      <vt:lpstr>التلوث البيئي</vt:lpstr>
      <vt:lpstr>التلوث البيئي</vt:lpstr>
      <vt:lpstr>موارد الطاقة البديلة </vt:lpstr>
      <vt:lpstr>موارد الطاقة البديلة</vt:lpstr>
      <vt:lpstr>موارد الطاقة البديلة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abo_al_moman</dc:creator>
  <cp:lastModifiedBy>user</cp:lastModifiedBy>
  <cp:revision>17</cp:revision>
  <dcterms:modified xsi:type="dcterms:W3CDTF">2017-04-23T03:35:25Z</dcterms:modified>
</cp:coreProperties>
</file>