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05A3B6C-1366-4C69-A685-042E673E4CCE}" type="datetimeFigureOut">
              <a:rPr lang="en-US" smtClean="0"/>
              <a:pPr/>
              <a:t>4/7/2017</a:t>
            </a:fld>
            <a:endParaRPr lang="ar-JO"/>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JO"/>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4E534DD-74E6-4F53-9879-A78A4575AAA5}"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5A3B6C-1366-4C69-A685-042E673E4CCE}" type="datetimeFigureOut">
              <a:rPr lang="en-US" smtClean="0"/>
              <a:pPr/>
              <a:t>4/7/2017</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4E534DD-74E6-4F53-9879-A78A4575AAA5}"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5A3B6C-1366-4C69-A685-042E673E4CCE}" type="datetimeFigureOut">
              <a:rPr lang="en-US" smtClean="0"/>
              <a:pPr/>
              <a:t>4/7/2017</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4E534DD-74E6-4F53-9879-A78A4575AAA5}"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05A3B6C-1366-4C69-A685-042E673E4CCE}" type="datetimeFigureOut">
              <a:rPr lang="en-US" smtClean="0"/>
              <a:pPr/>
              <a:t>4/7/2017</a:t>
            </a:fld>
            <a:endParaRPr lang="ar-JO"/>
          </a:p>
        </p:txBody>
      </p:sp>
      <p:sp>
        <p:nvSpPr>
          <p:cNvPr id="9" name="Slide Number Placeholder 8"/>
          <p:cNvSpPr>
            <a:spLocks noGrp="1"/>
          </p:cNvSpPr>
          <p:nvPr>
            <p:ph type="sldNum" sz="quarter" idx="15"/>
          </p:nvPr>
        </p:nvSpPr>
        <p:spPr/>
        <p:txBody>
          <a:bodyPr rtlCol="0"/>
          <a:lstStyle/>
          <a:p>
            <a:fld id="{C4E534DD-74E6-4F53-9879-A78A4575AAA5}" type="slidenum">
              <a:rPr lang="ar-JO" smtClean="0"/>
              <a:pPr/>
              <a:t>‹#›</a:t>
            </a:fld>
            <a:endParaRPr lang="ar-JO"/>
          </a:p>
        </p:txBody>
      </p:sp>
      <p:sp>
        <p:nvSpPr>
          <p:cNvPr id="10" name="Footer Placeholder 9"/>
          <p:cNvSpPr>
            <a:spLocks noGrp="1"/>
          </p:cNvSpPr>
          <p:nvPr>
            <p:ph type="ftr" sz="quarter" idx="16"/>
          </p:nvPr>
        </p:nvSpPr>
        <p:spPr/>
        <p:txBody>
          <a:bodyPr rtlCol="0"/>
          <a:lstStyle/>
          <a:p>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05A3B6C-1366-4C69-A685-042E673E4CCE}" type="datetimeFigureOut">
              <a:rPr lang="en-US" smtClean="0"/>
              <a:pPr/>
              <a:t>4/7/2017</a:t>
            </a:fld>
            <a:endParaRPr lang="ar-JO"/>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JO"/>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4E534DD-74E6-4F53-9879-A78A4575AAA5}"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05A3B6C-1366-4C69-A685-042E673E4CCE}" type="datetimeFigureOut">
              <a:rPr lang="en-US" smtClean="0"/>
              <a:pPr/>
              <a:t>4/7/2017</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C4E534DD-74E6-4F53-9879-A78A4575AAA5}" type="slidenum">
              <a:rPr lang="ar-JO" smtClean="0"/>
              <a:pPr/>
              <a:t>‹#›</a:t>
            </a:fld>
            <a:endParaRPr lang="ar-JO"/>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05A3B6C-1366-4C69-A685-042E673E4CCE}" type="datetimeFigureOut">
              <a:rPr lang="en-US" smtClean="0"/>
              <a:pPr/>
              <a:t>4/7/2017</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C4E534DD-74E6-4F53-9879-A78A4575AAA5}" type="slidenum">
              <a:rPr lang="ar-JO" smtClean="0"/>
              <a:pPr/>
              <a:t>‹#›</a:t>
            </a:fld>
            <a:endParaRPr lang="ar-JO"/>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05A3B6C-1366-4C69-A685-042E673E4CCE}" type="datetimeFigureOut">
              <a:rPr lang="en-US" smtClean="0"/>
              <a:pPr/>
              <a:t>4/7/2017</a:t>
            </a:fld>
            <a:endParaRPr lang="ar-JO"/>
          </a:p>
        </p:txBody>
      </p:sp>
      <p:sp>
        <p:nvSpPr>
          <p:cNvPr id="7" name="Slide Number Placeholder 6"/>
          <p:cNvSpPr>
            <a:spLocks noGrp="1"/>
          </p:cNvSpPr>
          <p:nvPr>
            <p:ph type="sldNum" sz="quarter" idx="11"/>
          </p:nvPr>
        </p:nvSpPr>
        <p:spPr/>
        <p:txBody>
          <a:bodyPr rtlCol="0"/>
          <a:lstStyle/>
          <a:p>
            <a:fld id="{C4E534DD-74E6-4F53-9879-A78A4575AAA5}" type="slidenum">
              <a:rPr lang="ar-JO" smtClean="0"/>
              <a:pPr/>
              <a:t>‹#›</a:t>
            </a:fld>
            <a:endParaRPr lang="ar-JO"/>
          </a:p>
        </p:txBody>
      </p:sp>
      <p:sp>
        <p:nvSpPr>
          <p:cNvPr id="8" name="Footer Placeholder 7"/>
          <p:cNvSpPr>
            <a:spLocks noGrp="1"/>
          </p:cNvSpPr>
          <p:nvPr>
            <p:ph type="ftr" sz="quarter" idx="12"/>
          </p:nvPr>
        </p:nvSpPr>
        <p:spPr/>
        <p:txBody>
          <a:bodyPr rtlCol="0"/>
          <a:lstStyle/>
          <a:p>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A3B6C-1366-4C69-A685-042E673E4CCE}" type="datetimeFigureOut">
              <a:rPr lang="en-US" smtClean="0"/>
              <a:pPr/>
              <a:t>4/7/2017</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C4E534DD-74E6-4F53-9879-A78A4575AAA5}"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05A3B6C-1366-4C69-A685-042E673E4CCE}" type="datetimeFigureOut">
              <a:rPr lang="en-US" smtClean="0"/>
              <a:pPr/>
              <a:t>4/7/2017</a:t>
            </a:fld>
            <a:endParaRPr lang="ar-JO"/>
          </a:p>
        </p:txBody>
      </p:sp>
      <p:sp>
        <p:nvSpPr>
          <p:cNvPr id="22" name="Slide Number Placeholder 21"/>
          <p:cNvSpPr>
            <a:spLocks noGrp="1"/>
          </p:cNvSpPr>
          <p:nvPr>
            <p:ph type="sldNum" sz="quarter" idx="15"/>
          </p:nvPr>
        </p:nvSpPr>
        <p:spPr/>
        <p:txBody>
          <a:bodyPr rtlCol="0"/>
          <a:lstStyle/>
          <a:p>
            <a:fld id="{C4E534DD-74E6-4F53-9879-A78A4575AAA5}" type="slidenum">
              <a:rPr lang="ar-JO" smtClean="0"/>
              <a:pPr/>
              <a:t>‹#›</a:t>
            </a:fld>
            <a:endParaRPr lang="ar-JO"/>
          </a:p>
        </p:txBody>
      </p:sp>
      <p:sp>
        <p:nvSpPr>
          <p:cNvPr id="23" name="Footer Placeholder 22"/>
          <p:cNvSpPr>
            <a:spLocks noGrp="1"/>
          </p:cNvSpPr>
          <p:nvPr>
            <p:ph type="ftr" sz="quarter" idx="16"/>
          </p:nvPr>
        </p:nvSpPr>
        <p:spPr/>
        <p:txBody>
          <a:bodyPr rtlCol="0"/>
          <a:lstStyle/>
          <a:p>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05A3B6C-1366-4C69-A685-042E673E4CCE}" type="datetimeFigureOut">
              <a:rPr lang="en-US" smtClean="0"/>
              <a:pPr/>
              <a:t>4/7/2017</a:t>
            </a:fld>
            <a:endParaRPr lang="ar-JO"/>
          </a:p>
        </p:txBody>
      </p:sp>
      <p:sp>
        <p:nvSpPr>
          <p:cNvPr id="18" name="Slide Number Placeholder 17"/>
          <p:cNvSpPr>
            <a:spLocks noGrp="1"/>
          </p:cNvSpPr>
          <p:nvPr>
            <p:ph type="sldNum" sz="quarter" idx="11"/>
          </p:nvPr>
        </p:nvSpPr>
        <p:spPr/>
        <p:txBody>
          <a:bodyPr rtlCol="0"/>
          <a:lstStyle/>
          <a:p>
            <a:fld id="{C4E534DD-74E6-4F53-9879-A78A4575AAA5}" type="slidenum">
              <a:rPr lang="ar-JO" smtClean="0"/>
              <a:pPr/>
              <a:t>‹#›</a:t>
            </a:fld>
            <a:endParaRPr lang="ar-JO"/>
          </a:p>
        </p:txBody>
      </p:sp>
      <p:sp>
        <p:nvSpPr>
          <p:cNvPr id="21" name="Footer Placeholder 20"/>
          <p:cNvSpPr>
            <a:spLocks noGrp="1"/>
          </p:cNvSpPr>
          <p:nvPr>
            <p:ph type="ftr" sz="quarter" idx="12"/>
          </p:nvPr>
        </p:nvSpPr>
        <p:spPr/>
        <p:txBody>
          <a:bodyPr rtlCol="0"/>
          <a:lstStyle/>
          <a:p>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05A3B6C-1366-4C69-A685-042E673E4CCE}" type="datetimeFigureOut">
              <a:rPr lang="en-US" smtClean="0"/>
              <a:pPr/>
              <a:t>4/7/2017</a:t>
            </a:fld>
            <a:endParaRPr lang="ar-JO"/>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JO"/>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4E534DD-74E6-4F53-9879-A78A4575AAA5}"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895600" y="1828800"/>
            <a:ext cx="4343400" cy="1323439"/>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8000" b="1" dirty="0" smtClean="0">
                <a:ln w="50800"/>
                <a:solidFill>
                  <a:schemeClr val="bg1">
                    <a:shade val="50000"/>
                  </a:schemeClr>
                </a:solidFill>
                <a:latin typeface="Algerian" pitchFamily="82" charset="0"/>
              </a:rPr>
              <a:t>البلقاء</a:t>
            </a:r>
            <a:endParaRPr lang="ar-JO" sz="8000" b="1" dirty="0">
              <a:ln w="50800"/>
              <a:solidFill>
                <a:schemeClr val="bg1">
                  <a:shade val="50000"/>
                </a:schemeClr>
              </a:solidFill>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Image result for مدرسة السلط الثانوية"/>
          <p:cNvPicPr>
            <a:picLocks noChangeAspect="1" noChangeArrowheads="1"/>
          </p:cNvPicPr>
          <p:nvPr/>
        </p:nvPicPr>
        <p:blipFill>
          <a:blip r:embed="rId2"/>
          <a:srcRect/>
          <a:stretch>
            <a:fillRect/>
          </a:stretch>
        </p:blipFill>
        <p:spPr bwMode="auto">
          <a:xfrm>
            <a:off x="0" y="0"/>
            <a:ext cx="4572000" cy="6858000"/>
          </a:xfrm>
          <a:prstGeom prst="rect">
            <a:avLst/>
          </a:prstGeom>
          <a:noFill/>
        </p:spPr>
      </p:pic>
      <p:pic>
        <p:nvPicPr>
          <p:cNvPr id="21508" name="Picture 4" descr="Image result for مدرسة السلط الثانوية"/>
          <p:cNvPicPr>
            <a:picLocks noChangeAspect="1" noChangeArrowheads="1"/>
          </p:cNvPicPr>
          <p:nvPr/>
        </p:nvPicPr>
        <p:blipFill>
          <a:blip r:embed="rId3"/>
          <a:srcRect/>
          <a:stretch>
            <a:fillRect/>
          </a:stretch>
        </p:blipFill>
        <p:spPr bwMode="auto">
          <a:xfrm>
            <a:off x="4572000" y="0"/>
            <a:ext cx="4572000" cy="6858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467600" cy="838200"/>
          </a:xfrm>
        </p:spPr>
        <p:txBody>
          <a:bodyPr>
            <a:normAutofit/>
          </a:bodyPr>
          <a:lstStyle/>
          <a:p>
            <a:pPr algn="r"/>
            <a:r>
              <a:rPr lang="en-US" sz="4000" b="1" dirty="0" err="1" smtClean="0">
                <a:solidFill>
                  <a:srgbClr val="002060"/>
                </a:solidFill>
              </a:rPr>
              <a:t>ثوب</a:t>
            </a:r>
            <a:r>
              <a:rPr lang="en-US" sz="4000" b="1" dirty="0" smtClean="0">
                <a:solidFill>
                  <a:srgbClr val="002060"/>
                </a:solidFill>
              </a:rPr>
              <a:t> المرأة </a:t>
            </a:r>
            <a:r>
              <a:rPr lang="en-US" sz="4000" b="1" dirty="0" err="1" smtClean="0">
                <a:solidFill>
                  <a:srgbClr val="002060"/>
                </a:solidFill>
              </a:rPr>
              <a:t>السلطية</a:t>
            </a:r>
            <a:r>
              <a:rPr lang="en-US" sz="4000" b="1" dirty="0" smtClean="0">
                <a:solidFill>
                  <a:srgbClr val="002060"/>
                </a:solidFill>
              </a:rPr>
              <a:t>:</a:t>
            </a:r>
            <a:endParaRPr lang="ar-JO" sz="4000" b="1" dirty="0"/>
          </a:p>
        </p:txBody>
      </p:sp>
      <p:sp>
        <p:nvSpPr>
          <p:cNvPr id="3" name="Content Placeholder 2"/>
          <p:cNvSpPr>
            <a:spLocks noGrp="1"/>
          </p:cNvSpPr>
          <p:nvPr>
            <p:ph sz="quarter" idx="1"/>
          </p:nvPr>
        </p:nvSpPr>
        <p:spPr>
          <a:xfrm>
            <a:off x="457200" y="838200"/>
            <a:ext cx="7620000" cy="6019800"/>
          </a:xfrm>
        </p:spPr>
        <p:txBody>
          <a:bodyPr>
            <a:normAutofit/>
          </a:bodyPr>
          <a:lstStyle/>
          <a:p>
            <a:r>
              <a:rPr lang="en-US" sz="2000" b="1" dirty="0" err="1" smtClean="0">
                <a:solidFill>
                  <a:srgbClr val="002060"/>
                </a:solidFill>
              </a:rPr>
              <a:t>يعد</a:t>
            </a:r>
            <a:r>
              <a:rPr lang="en-US" sz="2000" b="1" dirty="0" smtClean="0">
                <a:solidFill>
                  <a:srgbClr val="002060"/>
                </a:solidFill>
              </a:rPr>
              <a:t> </a:t>
            </a:r>
            <a:r>
              <a:rPr lang="en-US" sz="2000" b="1" dirty="0" err="1" smtClean="0">
                <a:solidFill>
                  <a:srgbClr val="002060"/>
                </a:solidFill>
              </a:rPr>
              <a:t>ثوب</a:t>
            </a:r>
            <a:r>
              <a:rPr lang="en-US" sz="2000" b="1" dirty="0" smtClean="0">
                <a:solidFill>
                  <a:srgbClr val="002060"/>
                </a:solidFill>
              </a:rPr>
              <a:t> المرأة </a:t>
            </a:r>
            <a:r>
              <a:rPr lang="en-US" sz="2000" b="1" dirty="0" err="1" smtClean="0">
                <a:solidFill>
                  <a:srgbClr val="002060"/>
                </a:solidFill>
              </a:rPr>
              <a:t>السلطيه</a:t>
            </a:r>
            <a:r>
              <a:rPr lang="en-US" sz="2000" b="1" dirty="0" smtClean="0">
                <a:solidFill>
                  <a:srgbClr val="002060"/>
                </a:solidFill>
              </a:rPr>
              <a:t> </a:t>
            </a:r>
            <a:r>
              <a:rPr lang="en-US" sz="2000" b="1" dirty="0" err="1" smtClean="0">
                <a:solidFill>
                  <a:srgbClr val="002060"/>
                </a:solidFill>
              </a:rPr>
              <a:t>لوحه</a:t>
            </a:r>
            <a:r>
              <a:rPr lang="en-US" sz="2000" b="1" dirty="0" smtClean="0">
                <a:solidFill>
                  <a:srgbClr val="002060"/>
                </a:solidFill>
              </a:rPr>
              <a:t> </a:t>
            </a:r>
            <a:r>
              <a:rPr lang="en-US" sz="2000" b="1" dirty="0" err="1" smtClean="0">
                <a:solidFill>
                  <a:srgbClr val="002060"/>
                </a:solidFill>
              </a:rPr>
              <a:t>تعبيريه</a:t>
            </a:r>
            <a:r>
              <a:rPr lang="en-US" sz="2000" b="1" dirty="0" smtClean="0">
                <a:solidFill>
                  <a:srgbClr val="002060"/>
                </a:solidFill>
              </a:rPr>
              <a:t> </a:t>
            </a:r>
            <a:r>
              <a:rPr lang="en-US" sz="2000" b="1" dirty="0" err="1" smtClean="0">
                <a:solidFill>
                  <a:srgbClr val="002060"/>
                </a:solidFill>
              </a:rPr>
              <a:t>للهوية</a:t>
            </a:r>
            <a:r>
              <a:rPr lang="en-US" sz="2000" b="1" dirty="0" smtClean="0">
                <a:solidFill>
                  <a:srgbClr val="002060"/>
                </a:solidFill>
              </a:rPr>
              <a:t> </a:t>
            </a:r>
            <a:r>
              <a:rPr lang="en-US" sz="2000" b="1" dirty="0" err="1" smtClean="0">
                <a:solidFill>
                  <a:srgbClr val="002060"/>
                </a:solidFill>
              </a:rPr>
              <a:t>المحليه</a:t>
            </a:r>
            <a:r>
              <a:rPr lang="en-US" sz="2000" b="1" dirty="0" smtClean="0">
                <a:solidFill>
                  <a:srgbClr val="002060"/>
                </a:solidFill>
              </a:rPr>
              <a:t> </a:t>
            </a:r>
            <a:r>
              <a:rPr lang="en-US" sz="2000" b="1" dirty="0" err="1" smtClean="0">
                <a:solidFill>
                  <a:srgbClr val="002060"/>
                </a:solidFill>
              </a:rPr>
              <a:t>ويمتاز</a:t>
            </a:r>
            <a:r>
              <a:rPr lang="en-US" sz="2000" b="1" dirty="0" smtClean="0">
                <a:solidFill>
                  <a:srgbClr val="002060"/>
                </a:solidFill>
              </a:rPr>
              <a:t> </a:t>
            </a:r>
            <a:r>
              <a:rPr lang="en-US" sz="2000" b="1" dirty="0" err="1" smtClean="0">
                <a:solidFill>
                  <a:srgbClr val="002060"/>
                </a:solidFill>
              </a:rPr>
              <a:t>بحجمه</a:t>
            </a:r>
            <a:r>
              <a:rPr lang="en-US" sz="2000" b="1" dirty="0" smtClean="0">
                <a:solidFill>
                  <a:srgbClr val="002060"/>
                </a:solidFill>
              </a:rPr>
              <a:t> </a:t>
            </a:r>
            <a:r>
              <a:rPr lang="en-US" sz="2000" b="1" dirty="0" err="1" smtClean="0">
                <a:solidFill>
                  <a:srgbClr val="002060"/>
                </a:solidFill>
              </a:rPr>
              <a:t>الكبير</a:t>
            </a:r>
            <a:r>
              <a:rPr lang="en-US" sz="2000" b="1" dirty="0" smtClean="0">
                <a:solidFill>
                  <a:srgbClr val="002060"/>
                </a:solidFill>
              </a:rPr>
              <a:t> من </a:t>
            </a:r>
            <a:r>
              <a:rPr lang="en-US" sz="2000" b="1" dirty="0" err="1" smtClean="0">
                <a:solidFill>
                  <a:srgbClr val="002060"/>
                </a:solidFill>
              </a:rPr>
              <a:t>القماش</a:t>
            </a:r>
            <a:r>
              <a:rPr lang="en-US" sz="2000" b="1" dirty="0" smtClean="0">
                <a:solidFill>
                  <a:srgbClr val="002060"/>
                </a:solidFill>
              </a:rPr>
              <a:t> </a:t>
            </a:r>
            <a:r>
              <a:rPr lang="en-US" sz="2000" b="1" dirty="0" err="1" smtClean="0">
                <a:solidFill>
                  <a:srgbClr val="002060"/>
                </a:solidFill>
              </a:rPr>
              <a:t>الاسود</a:t>
            </a:r>
            <a:r>
              <a:rPr lang="en-US" sz="2000" b="1" dirty="0" smtClean="0">
                <a:solidFill>
                  <a:srgbClr val="002060"/>
                </a:solidFill>
              </a:rPr>
              <a:t> </a:t>
            </a:r>
            <a:r>
              <a:rPr lang="en-US" sz="2000" b="1" dirty="0" err="1" smtClean="0">
                <a:solidFill>
                  <a:srgbClr val="002060"/>
                </a:solidFill>
              </a:rPr>
              <a:t>تزينه</a:t>
            </a:r>
            <a:r>
              <a:rPr lang="en-US" sz="2000" b="1" dirty="0" smtClean="0">
                <a:solidFill>
                  <a:srgbClr val="002060"/>
                </a:solidFill>
              </a:rPr>
              <a:t> </a:t>
            </a:r>
            <a:r>
              <a:rPr lang="en-US" sz="2000" b="1" dirty="0" err="1" smtClean="0">
                <a:solidFill>
                  <a:srgbClr val="002060"/>
                </a:solidFill>
              </a:rPr>
              <a:t>شرائط</a:t>
            </a:r>
            <a:r>
              <a:rPr lang="en-US" sz="2000" b="1" dirty="0" smtClean="0">
                <a:solidFill>
                  <a:srgbClr val="002060"/>
                </a:solidFill>
              </a:rPr>
              <a:t> </a:t>
            </a:r>
            <a:r>
              <a:rPr lang="en-US" sz="2000" b="1" dirty="0" err="1" smtClean="0">
                <a:solidFill>
                  <a:srgbClr val="002060"/>
                </a:solidFill>
              </a:rPr>
              <a:t>زرقاء</a:t>
            </a:r>
            <a:r>
              <a:rPr lang="en-US" sz="2000" b="1" dirty="0" smtClean="0">
                <a:solidFill>
                  <a:srgbClr val="002060"/>
                </a:solidFill>
              </a:rPr>
              <a:t> </a:t>
            </a:r>
            <a:r>
              <a:rPr lang="en-US" sz="2000" b="1" dirty="0" err="1" smtClean="0">
                <a:solidFill>
                  <a:srgbClr val="002060"/>
                </a:solidFill>
              </a:rPr>
              <a:t>مصنوعه</a:t>
            </a:r>
            <a:r>
              <a:rPr lang="en-US" sz="2000" b="1" dirty="0" smtClean="0">
                <a:solidFill>
                  <a:srgbClr val="002060"/>
                </a:solidFill>
              </a:rPr>
              <a:t> من </a:t>
            </a:r>
            <a:r>
              <a:rPr lang="en-US" sz="2000" b="1" dirty="0" err="1" smtClean="0">
                <a:solidFill>
                  <a:srgbClr val="002060"/>
                </a:solidFill>
              </a:rPr>
              <a:t>القماش</a:t>
            </a:r>
            <a:r>
              <a:rPr lang="en-US" sz="2000" b="1" dirty="0" smtClean="0">
                <a:solidFill>
                  <a:srgbClr val="002060"/>
                </a:solidFill>
              </a:rPr>
              <a:t> </a:t>
            </a:r>
            <a:r>
              <a:rPr lang="en-US" sz="2000" b="1" dirty="0" err="1" smtClean="0">
                <a:solidFill>
                  <a:srgbClr val="002060"/>
                </a:solidFill>
              </a:rPr>
              <a:t>النيلي</a:t>
            </a:r>
            <a:r>
              <a:rPr lang="en-US" sz="2000" b="1" dirty="0" smtClean="0">
                <a:solidFill>
                  <a:srgbClr val="002060"/>
                </a:solidFill>
              </a:rPr>
              <a:t> </a:t>
            </a:r>
            <a:r>
              <a:rPr lang="en-US" sz="2000" b="1" dirty="0" err="1" smtClean="0">
                <a:solidFill>
                  <a:srgbClr val="002060"/>
                </a:solidFill>
              </a:rPr>
              <a:t>المصبوغ</a:t>
            </a:r>
            <a:r>
              <a:rPr lang="en-US" sz="2000" b="1" dirty="0" smtClean="0">
                <a:solidFill>
                  <a:srgbClr val="002060"/>
                </a:solidFill>
              </a:rPr>
              <a:t> التي </a:t>
            </a:r>
            <a:r>
              <a:rPr lang="en-US" sz="2000" b="1" dirty="0" err="1" smtClean="0">
                <a:solidFill>
                  <a:srgbClr val="002060"/>
                </a:solidFill>
              </a:rPr>
              <a:t>تمتد</a:t>
            </a:r>
            <a:r>
              <a:rPr lang="en-US" sz="2000" b="1" dirty="0" smtClean="0">
                <a:solidFill>
                  <a:srgbClr val="002060"/>
                </a:solidFill>
              </a:rPr>
              <a:t> </a:t>
            </a:r>
            <a:r>
              <a:rPr lang="en-US" sz="2000" b="1" dirty="0" err="1" smtClean="0">
                <a:solidFill>
                  <a:srgbClr val="002060"/>
                </a:solidFill>
              </a:rPr>
              <a:t>طولياعلى</a:t>
            </a:r>
            <a:r>
              <a:rPr lang="en-US" sz="2000" b="1" dirty="0" smtClean="0">
                <a:solidFill>
                  <a:srgbClr val="002060"/>
                </a:solidFill>
              </a:rPr>
              <a:t> </a:t>
            </a:r>
            <a:r>
              <a:rPr lang="en-US" sz="2000" b="1" dirty="0" err="1" smtClean="0">
                <a:solidFill>
                  <a:srgbClr val="002060"/>
                </a:solidFill>
              </a:rPr>
              <a:t>جوانب</a:t>
            </a:r>
            <a:r>
              <a:rPr lang="en-US" sz="2000" b="1" dirty="0" smtClean="0">
                <a:solidFill>
                  <a:srgbClr val="002060"/>
                </a:solidFill>
              </a:rPr>
              <a:t> </a:t>
            </a:r>
            <a:r>
              <a:rPr lang="en-US" sz="2000" b="1" dirty="0" err="1" smtClean="0">
                <a:solidFill>
                  <a:srgbClr val="002060"/>
                </a:solidFill>
              </a:rPr>
              <a:t>الأكمام</a:t>
            </a:r>
            <a:r>
              <a:rPr lang="en-US" sz="2000" b="1" dirty="0" smtClean="0">
                <a:solidFill>
                  <a:srgbClr val="002060"/>
                </a:solidFill>
              </a:rPr>
              <a:t> </a:t>
            </a:r>
            <a:r>
              <a:rPr lang="en-US" sz="2000" b="1" dirty="0" err="1" smtClean="0">
                <a:solidFill>
                  <a:srgbClr val="002060"/>
                </a:solidFill>
              </a:rPr>
              <a:t>والحاشية</a:t>
            </a:r>
            <a:r>
              <a:rPr lang="en-US" sz="2000" b="1" dirty="0" smtClean="0">
                <a:solidFill>
                  <a:srgbClr val="002060"/>
                </a:solidFill>
              </a:rPr>
              <a:t> </a:t>
            </a:r>
            <a:r>
              <a:rPr lang="en-US" sz="2000" b="1" dirty="0" err="1" smtClean="0">
                <a:solidFill>
                  <a:srgbClr val="002060"/>
                </a:solidFill>
              </a:rPr>
              <a:t>وفي</a:t>
            </a:r>
            <a:r>
              <a:rPr lang="en-US" sz="2000" b="1" dirty="0" smtClean="0">
                <a:solidFill>
                  <a:srgbClr val="002060"/>
                </a:solidFill>
              </a:rPr>
              <a:t> </a:t>
            </a:r>
            <a:r>
              <a:rPr lang="en-US" sz="2000" b="1" dirty="0" err="1" smtClean="0">
                <a:solidFill>
                  <a:srgbClr val="002060"/>
                </a:solidFill>
              </a:rPr>
              <a:t>فصل</a:t>
            </a:r>
            <a:r>
              <a:rPr lang="en-US" sz="2000" b="1" dirty="0" smtClean="0">
                <a:solidFill>
                  <a:srgbClr val="002060"/>
                </a:solidFill>
              </a:rPr>
              <a:t> </a:t>
            </a:r>
            <a:r>
              <a:rPr lang="en-US" sz="2000" b="1" dirty="0" err="1" smtClean="0">
                <a:solidFill>
                  <a:srgbClr val="002060"/>
                </a:solidFill>
              </a:rPr>
              <a:t>الشتاء</a:t>
            </a:r>
            <a:r>
              <a:rPr lang="en-US" sz="2000" b="1" dirty="0" smtClean="0">
                <a:solidFill>
                  <a:srgbClr val="002060"/>
                </a:solidFill>
              </a:rPr>
              <a:t> </a:t>
            </a:r>
            <a:r>
              <a:rPr lang="en-US" sz="2000" b="1" dirty="0" err="1" smtClean="0">
                <a:solidFill>
                  <a:srgbClr val="002060"/>
                </a:solidFill>
              </a:rPr>
              <a:t>وفي</a:t>
            </a:r>
            <a:r>
              <a:rPr lang="en-US" sz="2000" b="1" dirty="0" smtClean="0">
                <a:solidFill>
                  <a:srgbClr val="002060"/>
                </a:solidFill>
              </a:rPr>
              <a:t> </a:t>
            </a:r>
            <a:r>
              <a:rPr lang="en-US" sz="2000" b="1" dirty="0" err="1" smtClean="0">
                <a:solidFill>
                  <a:srgbClr val="002060"/>
                </a:solidFill>
              </a:rPr>
              <a:t>فصل</a:t>
            </a:r>
            <a:r>
              <a:rPr lang="en-US" sz="2000" b="1" dirty="0" smtClean="0">
                <a:solidFill>
                  <a:srgbClr val="002060"/>
                </a:solidFill>
              </a:rPr>
              <a:t> </a:t>
            </a:r>
            <a:r>
              <a:rPr lang="en-US" sz="2000" b="1" dirty="0" err="1" smtClean="0">
                <a:solidFill>
                  <a:srgbClr val="002060"/>
                </a:solidFill>
              </a:rPr>
              <a:t>الشتاء</a:t>
            </a:r>
            <a:r>
              <a:rPr lang="en-US" sz="2000" b="1" dirty="0" smtClean="0">
                <a:solidFill>
                  <a:srgbClr val="002060"/>
                </a:solidFill>
              </a:rPr>
              <a:t> </a:t>
            </a:r>
            <a:r>
              <a:rPr lang="en-US" sz="2000" b="1" dirty="0" err="1" smtClean="0">
                <a:solidFill>
                  <a:srgbClr val="002060"/>
                </a:solidFill>
              </a:rPr>
              <a:t>تلبس</a:t>
            </a:r>
            <a:r>
              <a:rPr lang="en-US" sz="2000" b="1" dirty="0" smtClean="0">
                <a:solidFill>
                  <a:srgbClr val="002060"/>
                </a:solidFill>
              </a:rPr>
              <a:t> </a:t>
            </a:r>
            <a:r>
              <a:rPr lang="en-US" sz="2000" b="1" dirty="0" err="1" smtClean="0">
                <a:solidFill>
                  <a:srgbClr val="002060"/>
                </a:solidFill>
              </a:rPr>
              <a:t>المعطف</a:t>
            </a:r>
            <a:r>
              <a:rPr lang="en-US" sz="2000" b="1" dirty="0" smtClean="0">
                <a:solidFill>
                  <a:srgbClr val="002060"/>
                </a:solidFill>
              </a:rPr>
              <a:t> </a:t>
            </a:r>
            <a:r>
              <a:rPr lang="en-US" sz="2000" b="1" dirty="0" err="1" smtClean="0">
                <a:solidFill>
                  <a:srgbClr val="002060"/>
                </a:solidFill>
              </a:rPr>
              <a:t>المسمى</a:t>
            </a:r>
            <a:r>
              <a:rPr lang="en-US" sz="2000" b="1" dirty="0" smtClean="0">
                <a:solidFill>
                  <a:srgbClr val="002060"/>
                </a:solidFill>
              </a:rPr>
              <a:t> </a:t>
            </a:r>
            <a:r>
              <a:rPr lang="en-US" sz="2000" b="1" dirty="0" err="1" smtClean="0">
                <a:solidFill>
                  <a:srgbClr val="002060"/>
                </a:solidFill>
              </a:rPr>
              <a:t>بالجبه</a:t>
            </a:r>
            <a:r>
              <a:rPr lang="en-US" sz="2000" b="1" dirty="0" smtClean="0">
                <a:solidFill>
                  <a:srgbClr val="002060"/>
                </a:solidFill>
              </a:rPr>
              <a:t> </a:t>
            </a:r>
            <a:r>
              <a:rPr lang="en-US" sz="2000" b="1" dirty="0" err="1" smtClean="0">
                <a:solidFill>
                  <a:srgbClr val="002060"/>
                </a:solidFill>
              </a:rPr>
              <a:t>السلطيه</a:t>
            </a:r>
            <a:r>
              <a:rPr lang="en-US" sz="2000" b="1" dirty="0" smtClean="0">
                <a:solidFill>
                  <a:srgbClr val="002060"/>
                </a:solidFill>
              </a:rPr>
              <a:t> </a:t>
            </a:r>
            <a:r>
              <a:rPr lang="en-US" sz="2000" b="1" dirty="0" err="1" smtClean="0">
                <a:solidFill>
                  <a:srgbClr val="002060"/>
                </a:solidFill>
              </a:rPr>
              <a:t>او</a:t>
            </a:r>
            <a:r>
              <a:rPr lang="en-US" sz="2000" b="1" dirty="0" smtClean="0">
                <a:solidFill>
                  <a:srgbClr val="002060"/>
                </a:solidFill>
              </a:rPr>
              <a:t> </a:t>
            </a:r>
            <a:r>
              <a:rPr lang="en-US" sz="2000" b="1" dirty="0" err="1" smtClean="0">
                <a:solidFill>
                  <a:srgbClr val="002060"/>
                </a:solidFill>
              </a:rPr>
              <a:t>الدريعية</a:t>
            </a:r>
            <a:r>
              <a:rPr lang="en-US" sz="2000" b="1" dirty="0" smtClean="0">
                <a:solidFill>
                  <a:srgbClr val="002060"/>
                </a:solidFill>
              </a:rPr>
              <a:t> </a:t>
            </a:r>
            <a:r>
              <a:rPr lang="en-US" sz="2000" b="1" dirty="0" err="1" smtClean="0">
                <a:solidFill>
                  <a:srgbClr val="002060"/>
                </a:solidFill>
              </a:rPr>
              <a:t>فوق</a:t>
            </a:r>
            <a:r>
              <a:rPr lang="en-US" sz="2000" b="1" dirty="0" smtClean="0">
                <a:solidFill>
                  <a:srgbClr val="002060"/>
                </a:solidFill>
              </a:rPr>
              <a:t> </a:t>
            </a:r>
            <a:r>
              <a:rPr lang="en-US" sz="2000" b="1" dirty="0" err="1" smtClean="0">
                <a:solidFill>
                  <a:srgbClr val="002060"/>
                </a:solidFill>
              </a:rPr>
              <a:t>الثوب</a:t>
            </a:r>
            <a:r>
              <a:rPr lang="en-US" sz="2000" b="1" dirty="0" smtClean="0">
                <a:solidFill>
                  <a:srgbClr val="002060"/>
                </a:solidFill>
              </a:rPr>
              <a:t>.</a:t>
            </a:r>
          </a:p>
          <a:p>
            <a:r>
              <a:rPr lang="ar-AE" sz="2000" b="1" dirty="0" smtClean="0">
                <a:solidFill>
                  <a:srgbClr val="002060"/>
                </a:solidFill>
              </a:rPr>
              <a:t>الخلقة</a:t>
            </a:r>
            <a:br>
              <a:rPr lang="ar-AE" sz="2000" b="1" dirty="0" smtClean="0">
                <a:solidFill>
                  <a:srgbClr val="002060"/>
                </a:solidFill>
              </a:rPr>
            </a:br>
            <a:r>
              <a:rPr lang="ar-AE" sz="2000" b="1" dirty="0" smtClean="0">
                <a:solidFill>
                  <a:srgbClr val="002060"/>
                </a:solidFill>
              </a:rPr>
              <a:t>والخلقة السلطية هي عبارة عن 16 متر من قماش التوبيت الأسود الذي يطرز باللون الأرجواني أو الأحمر أو الأزرق وتسمى تطريزه قرط المرجان ولكل لون مناسبة خاصة به فاللون الأحمر أو الأزرق و تسمى تطريزه قرط المرجان ولكل لون مناسبة به مثال فاللون الأحمر للأفراح </a:t>
            </a:r>
            <a:br>
              <a:rPr lang="ar-AE" sz="2000" b="1" dirty="0" smtClean="0">
                <a:solidFill>
                  <a:srgbClr val="002060"/>
                </a:solidFill>
              </a:rPr>
            </a:br>
            <a:r>
              <a:rPr lang="ar-AE" sz="2000" b="1" dirty="0" smtClean="0">
                <a:solidFill>
                  <a:srgbClr val="002060"/>
                </a:solidFill>
              </a:rPr>
              <a:t>وتلبس المرأة السلطية مع الخلقة القميص الذي يغطي الرقبة واليدين حيث أن الثوب الشمال على الرأس كالمنديل و توضع عليها ما يسمى بالعصابة أو الجبة وهي أيضا ذات لونين أحمر مطرز بالخيوط الذهبية والثانية أسود وكما تم ذكره سابقا فان هذه الألوان تستعمل لنفس المناسبات</a:t>
            </a:r>
          </a:p>
          <a:p>
            <a:r>
              <a:rPr lang="ar-AE" sz="2000" b="1" dirty="0" smtClean="0">
                <a:solidFill>
                  <a:srgbClr val="002060"/>
                </a:solidFill>
              </a:rPr>
              <a:t>وكانت عندما تخرج المرأة من إطار حارتها كانت تضع الكم الأيمن فوق العصابة على رأسها وذلك يعني احترامها و تقديرها لزوجها وأهلها وتقاليدها</a:t>
            </a:r>
          </a:p>
          <a:p>
            <a:r>
              <a:rPr lang="ar-AE" sz="2000" b="1" dirty="0" smtClean="0">
                <a:solidFill>
                  <a:srgbClr val="002060"/>
                </a:solidFill>
              </a:rPr>
              <a:t>وفي أيام البرد كانت المرأة السلطية تلبس الجبة فوق الخلقة وهي عبارة عن معطف من الصوف الانكليزي الذي كان يستورد من خارج البلاد وكان غالي الثمن في ذلك الوقت</a:t>
            </a:r>
          </a:p>
          <a:p>
            <a:endParaRPr lang="ar-JO" sz="2000" b="1"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467600" cy="715962"/>
          </a:xfrm>
        </p:spPr>
        <p:txBody>
          <a:bodyPr>
            <a:normAutofit/>
          </a:bodyPr>
          <a:lstStyle/>
          <a:p>
            <a:pPr algn="r"/>
            <a:r>
              <a:rPr lang="en-US" sz="4000" b="1" dirty="0" err="1" smtClean="0">
                <a:solidFill>
                  <a:srgbClr val="002060"/>
                </a:solidFill>
              </a:rPr>
              <a:t>ثوب</a:t>
            </a:r>
            <a:r>
              <a:rPr lang="en-US" sz="4000" b="1" dirty="0" smtClean="0">
                <a:solidFill>
                  <a:srgbClr val="002060"/>
                </a:solidFill>
              </a:rPr>
              <a:t> </a:t>
            </a:r>
            <a:r>
              <a:rPr lang="en-US" sz="4000" b="1" dirty="0" err="1" smtClean="0">
                <a:solidFill>
                  <a:srgbClr val="002060"/>
                </a:solidFill>
              </a:rPr>
              <a:t>الرجل</a:t>
            </a:r>
            <a:r>
              <a:rPr lang="en-US" sz="4000" b="1" dirty="0" smtClean="0">
                <a:solidFill>
                  <a:srgbClr val="002060"/>
                </a:solidFill>
              </a:rPr>
              <a:t> </a:t>
            </a:r>
            <a:r>
              <a:rPr lang="en-US" sz="4000" b="1" dirty="0" err="1" smtClean="0">
                <a:solidFill>
                  <a:srgbClr val="002060"/>
                </a:solidFill>
              </a:rPr>
              <a:t>السلطية</a:t>
            </a:r>
            <a:r>
              <a:rPr lang="en-US" sz="4000" b="1" dirty="0" smtClean="0">
                <a:solidFill>
                  <a:srgbClr val="002060"/>
                </a:solidFill>
              </a:rPr>
              <a:t>:</a:t>
            </a:r>
            <a:endParaRPr lang="ar-JO" sz="4000" dirty="0">
              <a:solidFill>
                <a:srgbClr val="002060"/>
              </a:solidFill>
            </a:endParaRPr>
          </a:p>
        </p:txBody>
      </p:sp>
      <p:sp>
        <p:nvSpPr>
          <p:cNvPr id="3" name="Content Placeholder 2"/>
          <p:cNvSpPr>
            <a:spLocks noGrp="1"/>
          </p:cNvSpPr>
          <p:nvPr>
            <p:ph sz="quarter" idx="1"/>
          </p:nvPr>
        </p:nvSpPr>
        <p:spPr>
          <a:xfrm>
            <a:off x="457200" y="990600"/>
            <a:ext cx="7696200" cy="5638800"/>
          </a:xfrm>
        </p:spPr>
        <p:txBody>
          <a:bodyPr>
            <a:normAutofit fontScale="70000" lnSpcReduction="20000"/>
          </a:bodyPr>
          <a:lstStyle/>
          <a:p>
            <a:r>
              <a:rPr lang="ar-AE" sz="2800" b="1" dirty="0" smtClean="0">
                <a:solidFill>
                  <a:srgbClr val="002060"/>
                </a:solidFill>
              </a:rPr>
              <a:t>يخاط من قماش الجوخ ذي الألوان المختلفة وكان يزين أطرافه بالقيطان حسب لون القماش وتسمى بالقبة الصينية وتغلق على حجم الرقبة ويلبس فوق الدامر وهو معطف يصل إلى الخصر ويكون مثل الجاكيت </a:t>
            </a:r>
            <a:r>
              <a:rPr lang="ar-AE" sz="2800" b="1" dirty="0" smtClean="0">
                <a:solidFill>
                  <a:srgbClr val="002060"/>
                </a:solidFill>
              </a:rPr>
              <a:t>الرسمي</a:t>
            </a:r>
            <a:r>
              <a:rPr lang="ar-AE" sz="2800" b="1" dirty="0" smtClean="0">
                <a:solidFill>
                  <a:srgbClr val="002060"/>
                </a:solidFill>
              </a:rPr>
              <a:t/>
            </a:r>
            <a:br>
              <a:rPr lang="ar-AE" sz="2800" b="1" dirty="0" smtClean="0">
                <a:solidFill>
                  <a:srgbClr val="002060"/>
                </a:solidFill>
              </a:rPr>
            </a:br>
            <a:r>
              <a:rPr lang="ar-AE" sz="2800" b="1" dirty="0" smtClean="0">
                <a:solidFill>
                  <a:srgbClr val="002060"/>
                </a:solidFill>
              </a:rPr>
              <a:t> </a:t>
            </a:r>
          </a:p>
          <a:p>
            <a:r>
              <a:rPr lang="ar-AE" sz="2800" b="1" dirty="0" smtClean="0">
                <a:solidFill>
                  <a:srgbClr val="002060"/>
                </a:solidFill>
              </a:rPr>
              <a:t/>
            </a:r>
            <a:br>
              <a:rPr lang="ar-AE" sz="2800" b="1" dirty="0" smtClean="0">
                <a:solidFill>
                  <a:srgbClr val="002060"/>
                </a:solidFill>
              </a:rPr>
            </a:br>
            <a:r>
              <a:rPr lang="ar-AE" sz="2800" b="1" dirty="0" smtClean="0">
                <a:solidFill>
                  <a:srgbClr val="002060"/>
                </a:solidFill>
              </a:rPr>
              <a:t>العباءة: وهي رداء فضفاض واسع ذو ألوان فاتحه بالصيف وألوان غامقة بالشتاء وتصنع من وبر الجمال وتزين العباءة بخيوط ذهبية من القصب على الوجه الأمامي وعلى الأكمام</a:t>
            </a:r>
            <a:br>
              <a:rPr lang="ar-AE" sz="2800" b="1" dirty="0" smtClean="0">
                <a:solidFill>
                  <a:srgbClr val="002060"/>
                </a:solidFill>
              </a:rPr>
            </a:br>
            <a:r>
              <a:rPr lang="ar-AE" sz="2800" b="1" dirty="0" smtClean="0">
                <a:solidFill>
                  <a:srgbClr val="002060"/>
                </a:solidFill>
              </a:rPr>
              <a:t> </a:t>
            </a:r>
          </a:p>
          <a:p>
            <a:r>
              <a:rPr lang="ar-AE" sz="2800" b="1" dirty="0" smtClean="0">
                <a:solidFill>
                  <a:srgbClr val="002060"/>
                </a:solidFill>
              </a:rPr>
              <a:t/>
            </a:r>
            <a:br>
              <a:rPr lang="ar-AE" sz="2800" b="1" dirty="0" smtClean="0">
                <a:solidFill>
                  <a:srgbClr val="002060"/>
                </a:solidFill>
              </a:rPr>
            </a:br>
            <a:r>
              <a:rPr lang="ar-AE" sz="2800" b="1" dirty="0" smtClean="0">
                <a:solidFill>
                  <a:srgbClr val="002060"/>
                </a:solidFill>
              </a:rPr>
              <a:t>السروال : وهو بنطلون واسع أبيض مصنوع من الكتان على قدر الرجل من الأسفل ويزم بشكل واسع من الأعلى على قدر الخصر.</a:t>
            </a:r>
            <a:br>
              <a:rPr lang="ar-AE" sz="2800" b="1" dirty="0" smtClean="0">
                <a:solidFill>
                  <a:srgbClr val="002060"/>
                </a:solidFill>
              </a:rPr>
            </a:br>
            <a:r>
              <a:rPr lang="ar-AE" sz="2800" b="1" dirty="0" smtClean="0">
                <a:solidFill>
                  <a:srgbClr val="002060"/>
                </a:solidFill>
              </a:rPr>
              <a:t> </a:t>
            </a:r>
            <a:br>
              <a:rPr lang="ar-AE" sz="2800" b="1" dirty="0" smtClean="0">
                <a:solidFill>
                  <a:srgbClr val="002060"/>
                </a:solidFill>
              </a:rPr>
            </a:br>
            <a:r>
              <a:rPr lang="ar-AE" sz="2800" b="1" dirty="0" smtClean="0">
                <a:solidFill>
                  <a:srgbClr val="002060"/>
                </a:solidFill>
              </a:rPr>
              <a:t>لباس الرأس:الشماغ لونه أحمر وأبيض وهو مهدب بخيطان القطن الأبيض ويلبس بطريقة اللثام أو يرد من أحد جوانبه على العقال ويترك الأخر على الكتف</a:t>
            </a:r>
          </a:p>
          <a:p>
            <a:r>
              <a:rPr lang="ar-AE" sz="2800" b="1" dirty="0" smtClean="0">
                <a:solidFill>
                  <a:srgbClr val="002060"/>
                </a:solidFill>
              </a:rPr>
              <a:t>العقال : وهو مجدول من شعر الماعز الأسود يسمى(عقال المرعز)يلبس فوق (الشماغ) ويتباهى به الرجال الأردنيون.</a:t>
            </a:r>
          </a:p>
          <a:p>
            <a:r>
              <a:rPr lang="ar-AE" sz="2800" b="1" dirty="0" smtClean="0">
                <a:solidFill>
                  <a:srgbClr val="002060"/>
                </a:solidFill>
              </a:rPr>
              <a:t> </a:t>
            </a:r>
            <a:br>
              <a:rPr lang="ar-AE" sz="2800" b="1" dirty="0" smtClean="0">
                <a:solidFill>
                  <a:srgbClr val="002060"/>
                </a:solidFill>
              </a:rPr>
            </a:br>
            <a:r>
              <a:rPr lang="ar-AE" sz="2800" b="1" dirty="0" smtClean="0">
                <a:solidFill>
                  <a:srgbClr val="002060"/>
                </a:solidFill>
              </a:rPr>
              <a:t>الجناد : وهو حزام يربط على الجسم بشكل مصلب أو أحادي الطرف وهو مصنوع من الجلد الأسود وله جيوب توضع فيها الرصاص ويحفظ فيها المسدس ومن الطرف الأخر (الشبرية) وهي أدوات تستخدم لذبح الأغنام والحراسة وتدل على الكرم العربي</a:t>
            </a:r>
            <a:r>
              <a:rPr lang="ar-AE" sz="2800" b="1" dirty="0" smtClean="0"/>
              <a:t> </a:t>
            </a:r>
          </a:p>
          <a:p>
            <a:endParaRPr lang="ar-JO" sz="2800" b="1"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5" descr="Image result for galaxy"/>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8" name="TextBox 7"/>
          <p:cNvSpPr txBox="1"/>
          <p:nvPr/>
        </p:nvSpPr>
        <p:spPr>
          <a:xfrm>
            <a:off x="2057400" y="1676400"/>
            <a:ext cx="4495800" cy="3170099"/>
          </a:xfrm>
          <a:prstGeom prst="rect">
            <a:avLst/>
          </a:prstGeom>
          <a:noFill/>
        </p:spPr>
        <p:txBody>
          <a:bodyPr wrap="square" rtlCol="0">
            <a:spAutoFit/>
          </a:bodyPr>
          <a:lstStyle/>
          <a:p>
            <a:pPr algn="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عمل </a:t>
            </a:r>
            <a:r>
              <a:rPr lang="en-US" sz="4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الطالبات</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b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تولين شباط</a:t>
            </a:r>
            <a:b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4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يارا</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4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ناصر</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4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رزان</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4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فيصل</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4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راما</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4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النجار</a:t>
            </a: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ar-JO"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نتيجة بحث الصور عن خريطة الاردن صور"/>
          <p:cNvPicPr>
            <a:picLocks noChangeAspect="1" noChangeArrowheads="1"/>
          </p:cNvPicPr>
          <p:nvPr/>
        </p:nvPicPr>
        <p:blipFill>
          <a:blip r:embed="rId2"/>
          <a:srcRect/>
          <a:stretch>
            <a:fillRect/>
          </a:stretch>
        </p:blipFill>
        <p:spPr bwMode="auto">
          <a:xfrm>
            <a:off x="0" y="0"/>
            <a:ext cx="8915400" cy="6858000"/>
          </a:xfrm>
          <a:prstGeom prst="rect">
            <a:avLst/>
          </a:prstGeom>
          <a:noFill/>
        </p:spPr>
      </p:pic>
      <p:sp>
        <p:nvSpPr>
          <p:cNvPr id="7" name="Right Arrow 6"/>
          <p:cNvSpPr/>
          <p:nvPr/>
        </p:nvSpPr>
        <p:spPr>
          <a:xfrm>
            <a:off x="304800" y="2362200"/>
            <a:ext cx="1143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2000" fill="hold"/>
                                        <p:tgtEl>
                                          <p:spTgt spid="26626"/>
                                        </p:tgtEl>
                                        <p:attrNameLst>
                                          <p:attrName>ppt_x</p:attrName>
                                        </p:attrNameLst>
                                      </p:cBhvr>
                                      <p:tavLst>
                                        <p:tav tm="0">
                                          <p:val>
                                            <p:strVal val="#ppt_x"/>
                                          </p:val>
                                        </p:tav>
                                        <p:tav tm="100000">
                                          <p:val>
                                            <p:strVal val="#ppt_x"/>
                                          </p:val>
                                        </p:tav>
                                      </p:tavLst>
                                    </p:anim>
                                    <p:anim calcmode="lin" valueType="num">
                                      <p:cBhvr additive="base">
                                        <p:cTn id="8" dur="2000" fill="hold"/>
                                        <p:tgtEl>
                                          <p:spTgt spid="2662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2952"/>
          </a:xfrm>
        </p:spPr>
        <p:txBody>
          <a:bodyPr/>
          <a:lstStyle/>
          <a:p>
            <a:r>
              <a:rPr lang="ar-AE" sz="2800" b="1" dirty="0" smtClean="0">
                <a:solidFill>
                  <a:srgbClr val="002060"/>
                </a:solidFill>
                <a:effectLst>
                  <a:outerShdw blurRad="60007" dist="200025" dir="15000000" sy="30000" kx="-1800000" algn="bl" rotWithShape="0">
                    <a:prstClr val="black">
                      <a:alpha val="32000"/>
                    </a:prstClr>
                  </a:outerShdw>
                </a:effectLst>
              </a:rPr>
              <a:t>محافظة البلقاء، إحدى أقدم محافظات الأردن. في العصر العثماني، امتدت البلقاء لتضم عمان، الزرقاء، مأدبا، والسلط. أما مدينة السلط فهي حاضرة البلقاء وعاصمتها التي أنجبت الكثير من الكتاب والساسة والعلماء عبر التاريخ منهم قاضي دمشق السلطي.</a:t>
            </a:r>
            <a:endParaRPr lang="en-US" sz="2800" b="1" dirty="0" smtClean="0">
              <a:solidFill>
                <a:srgbClr val="002060"/>
              </a:solidFill>
              <a:effectLst>
                <a:outerShdw blurRad="60007" dist="200025" dir="15000000" sy="30000" kx="-1800000" algn="bl" rotWithShape="0">
                  <a:prstClr val="black">
                    <a:alpha val="32000"/>
                  </a:prstClr>
                </a:outerShdw>
              </a:effectLst>
            </a:endParaRPr>
          </a:p>
          <a:p>
            <a:r>
              <a:rPr lang="en-US" sz="2800" b="1" dirty="0" err="1" smtClean="0">
                <a:solidFill>
                  <a:srgbClr val="002060"/>
                </a:solidFill>
                <a:effectLst>
                  <a:outerShdw blurRad="60007" dist="200025" dir="15000000" sy="30000" kx="-1800000" algn="bl" rotWithShape="0">
                    <a:prstClr val="black">
                      <a:alpha val="32000"/>
                    </a:prstClr>
                  </a:outerShdw>
                </a:effectLst>
              </a:rPr>
              <a:t>تقع</a:t>
            </a:r>
            <a:r>
              <a:rPr lang="en-US" sz="2800" b="1" dirty="0" smtClean="0">
                <a:solidFill>
                  <a:srgbClr val="002060"/>
                </a:solidFill>
                <a:effectLst>
                  <a:outerShdw blurRad="60007" dist="200025" dir="15000000" sy="30000" kx="-1800000" algn="bl" rotWithShape="0">
                    <a:prstClr val="black">
                      <a:alpha val="32000"/>
                    </a:prstClr>
                  </a:outerShdw>
                </a:effectLst>
              </a:rPr>
              <a:t> </a:t>
            </a:r>
            <a:r>
              <a:rPr lang="en-US" sz="2800" b="1" dirty="0" err="1" smtClean="0">
                <a:solidFill>
                  <a:srgbClr val="002060"/>
                </a:solidFill>
                <a:effectLst>
                  <a:outerShdw blurRad="60007" dist="200025" dir="15000000" sy="30000" kx="-1800000" algn="bl" rotWithShape="0">
                    <a:prstClr val="black">
                      <a:alpha val="32000"/>
                    </a:prstClr>
                  </a:outerShdw>
                </a:effectLst>
              </a:rPr>
              <a:t>محافظة</a:t>
            </a:r>
            <a:r>
              <a:rPr lang="en-US" sz="2800" b="1" dirty="0" smtClean="0">
                <a:solidFill>
                  <a:srgbClr val="002060"/>
                </a:solidFill>
                <a:effectLst>
                  <a:outerShdw blurRad="60007" dist="200025" dir="15000000" sy="30000" kx="-1800000" algn="bl" rotWithShape="0">
                    <a:prstClr val="black">
                      <a:alpha val="32000"/>
                    </a:prstClr>
                  </a:outerShdw>
                </a:effectLst>
              </a:rPr>
              <a:t> البلقاء في الشمال </a:t>
            </a:r>
            <a:r>
              <a:rPr lang="en-US" sz="2800" b="1" dirty="0" err="1" smtClean="0">
                <a:solidFill>
                  <a:srgbClr val="002060"/>
                </a:solidFill>
                <a:effectLst>
                  <a:outerShdw blurRad="60007" dist="200025" dir="15000000" sy="30000" kx="-1800000" algn="bl" rotWithShape="0">
                    <a:prstClr val="black">
                      <a:alpha val="32000"/>
                    </a:prstClr>
                  </a:outerShdw>
                </a:effectLst>
              </a:rPr>
              <a:t>الغربي</a:t>
            </a:r>
            <a:r>
              <a:rPr lang="en-US" sz="2800" b="1" dirty="0" smtClean="0">
                <a:solidFill>
                  <a:srgbClr val="002060"/>
                </a:solidFill>
                <a:effectLst>
                  <a:outerShdw blurRad="60007" dist="200025" dir="15000000" sy="30000" kx="-1800000" algn="bl" rotWithShape="0">
                    <a:prstClr val="black">
                      <a:alpha val="32000"/>
                    </a:prstClr>
                  </a:outerShdw>
                </a:effectLst>
              </a:rPr>
              <a:t> من </a:t>
            </a:r>
            <a:r>
              <a:rPr lang="en-US" sz="2800" b="1" dirty="0" err="1" smtClean="0">
                <a:solidFill>
                  <a:srgbClr val="002060"/>
                </a:solidFill>
                <a:effectLst>
                  <a:outerShdw blurRad="60007" dist="200025" dir="15000000" sy="30000" kx="-1800000" algn="bl" rotWithShape="0">
                    <a:prstClr val="black">
                      <a:alpha val="32000"/>
                    </a:prstClr>
                  </a:outerShdw>
                </a:effectLst>
              </a:rPr>
              <a:t>عمان</a:t>
            </a:r>
            <a:r>
              <a:rPr lang="en-US" sz="2800" b="1" dirty="0" smtClean="0">
                <a:solidFill>
                  <a:srgbClr val="002060"/>
                </a:solidFill>
                <a:effectLst>
                  <a:outerShdw blurRad="60007" dist="200025" dir="15000000" sy="30000" kx="-1800000" algn="bl" rotWithShape="0">
                    <a:prstClr val="black">
                      <a:alpha val="32000"/>
                    </a:prstClr>
                  </a:outerShdw>
                </a:effectLst>
              </a:rPr>
              <a:t> على بعد 30 </a:t>
            </a:r>
            <a:r>
              <a:rPr lang="en-US" sz="2800" b="1" dirty="0" err="1" smtClean="0">
                <a:solidFill>
                  <a:srgbClr val="002060"/>
                </a:solidFill>
                <a:effectLst>
                  <a:outerShdw blurRad="60007" dist="200025" dir="15000000" sy="30000" kx="-1800000" algn="bl" rotWithShape="0">
                    <a:prstClr val="black">
                      <a:alpha val="32000"/>
                    </a:prstClr>
                  </a:outerShdw>
                </a:effectLst>
              </a:rPr>
              <a:t>كم</a:t>
            </a:r>
            <a:r>
              <a:rPr lang="en-US" sz="2800" b="1" dirty="0" smtClean="0">
                <a:solidFill>
                  <a:srgbClr val="002060"/>
                </a:solidFill>
                <a:effectLst>
                  <a:outerShdw blurRad="60007" dist="200025" dir="15000000" sy="30000" kx="-1800000" algn="bl" rotWithShape="0">
                    <a:prstClr val="black">
                      <a:alpha val="32000"/>
                    </a:prstClr>
                  </a:outerShdw>
                </a:effectLst>
              </a:rPr>
              <a:t> </a:t>
            </a:r>
            <a:r>
              <a:rPr lang="en-US" sz="2800" b="1" dirty="0" err="1" smtClean="0">
                <a:solidFill>
                  <a:srgbClr val="002060"/>
                </a:solidFill>
                <a:effectLst>
                  <a:outerShdw blurRad="60007" dist="200025" dir="15000000" sy="30000" kx="-1800000" algn="bl" rotWithShape="0">
                    <a:prstClr val="black">
                      <a:alpha val="32000"/>
                    </a:prstClr>
                  </a:outerShdw>
                </a:effectLst>
              </a:rPr>
              <a:t>وتبلغ</a:t>
            </a:r>
            <a:r>
              <a:rPr lang="en-US" sz="2800" b="1" dirty="0" smtClean="0">
                <a:solidFill>
                  <a:srgbClr val="002060"/>
                </a:solidFill>
                <a:effectLst>
                  <a:outerShdw blurRad="60007" dist="200025" dir="15000000" sy="30000" kx="-1800000" algn="bl" rotWithShape="0">
                    <a:prstClr val="black">
                      <a:alpha val="32000"/>
                    </a:prstClr>
                  </a:outerShdw>
                </a:effectLst>
              </a:rPr>
              <a:t> </a:t>
            </a:r>
            <a:r>
              <a:rPr lang="en-US" sz="2800" b="1" dirty="0" err="1" smtClean="0">
                <a:solidFill>
                  <a:srgbClr val="002060"/>
                </a:solidFill>
                <a:effectLst>
                  <a:outerShdw blurRad="60007" dist="200025" dir="15000000" sy="30000" kx="-1800000" algn="bl" rotWithShape="0">
                    <a:prstClr val="black">
                      <a:alpha val="32000"/>
                    </a:prstClr>
                  </a:outerShdw>
                </a:effectLst>
              </a:rPr>
              <a:t>مساحتها</a:t>
            </a:r>
            <a:r>
              <a:rPr lang="en-US" sz="2800" b="1" dirty="0" smtClean="0">
                <a:solidFill>
                  <a:srgbClr val="002060"/>
                </a:solidFill>
                <a:effectLst>
                  <a:outerShdw blurRad="60007" dist="200025" dir="15000000" sy="30000" kx="-1800000" algn="bl" rotWithShape="0">
                    <a:prstClr val="black">
                      <a:alpha val="32000"/>
                    </a:prstClr>
                  </a:outerShdw>
                </a:effectLst>
              </a:rPr>
              <a:t> 1119كم </a:t>
            </a:r>
            <a:r>
              <a:rPr lang="en-US" sz="2800" b="1" dirty="0" err="1" smtClean="0">
                <a:solidFill>
                  <a:srgbClr val="002060"/>
                </a:solidFill>
                <a:effectLst>
                  <a:outerShdw blurRad="60007" dist="200025" dir="15000000" sy="30000" kx="-1800000" algn="bl" rotWithShape="0">
                    <a:prstClr val="black">
                      <a:alpha val="32000"/>
                    </a:prstClr>
                  </a:outerShdw>
                </a:effectLst>
              </a:rPr>
              <a:t>وتشكل</a:t>
            </a:r>
            <a:r>
              <a:rPr lang="en-US" sz="2800" b="1" dirty="0" smtClean="0">
                <a:solidFill>
                  <a:srgbClr val="002060"/>
                </a:solidFill>
                <a:effectLst>
                  <a:outerShdw blurRad="60007" dist="200025" dir="15000000" sy="30000" kx="-1800000" algn="bl" rotWithShape="0">
                    <a:prstClr val="black">
                      <a:alpha val="32000"/>
                    </a:prstClr>
                  </a:outerShdw>
                </a:effectLst>
              </a:rPr>
              <a:t> فيها </a:t>
            </a:r>
            <a:r>
              <a:rPr lang="en-US" sz="2800" b="1" dirty="0" err="1" smtClean="0">
                <a:solidFill>
                  <a:srgbClr val="002060"/>
                </a:solidFill>
                <a:effectLst>
                  <a:outerShdw blurRad="60007" dist="200025" dir="15000000" sy="30000" kx="-1800000" algn="bl" rotWithShape="0">
                    <a:prstClr val="black">
                      <a:alpha val="32000"/>
                    </a:prstClr>
                  </a:outerShdw>
                </a:effectLst>
              </a:rPr>
              <a:t>اول</a:t>
            </a:r>
            <a:r>
              <a:rPr lang="en-US" sz="2800" b="1" dirty="0" smtClean="0">
                <a:solidFill>
                  <a:srgbClr val="002060"/>
                </a:solidFill>
                <a:effectLst>
                  <a:outerShdw blurRad="60007" dist="200025" dir="15000000" sy="30000" kx="-1800000" algn="bl" rotWithShape="0">
                    <a:prstClr val="black">
                      <a:alpha val="32000"/>
                    </a:prstClr>
                  </a:outerShdw>
                </a:effectLst>
              </a:rPr>
              <a:t> </a:t>
            </a:r>
            <a:r>
              <a:rPr lang="en-US" sz="2800" b="1" dirty="0" err="1" smtClean="0">
                <a:solidFill>
                  <a:srgbClr val="002060"/>
                </a:solidFill>
                <a:effectLst>
                  <a:outerShdw blurRad="60007" dist="200025" dir="15000000" sy="30000" kx="-1800000" algn="bl" rotWithShape="0">
                    <a:prstClr val="black">
                      <a:alpha val="32000"/>
                    </a:prstClr>
                  </a:outerShdw>
                </a:effectLst>
              </a:rPr>
              <a:t>مجلس</a:t>
            </a:r>
            <a:r>
              <a:rPr lang="en-US" sz="2800" b="1" dirty="0" smtClean="0">
                <a:solidFill>
                  <a:srgbClr val="002060"/>
                </a:solidFill>
                <a:effectLst>
                  <a:outerShdw blurRad="60007" dist="200025" dir="15000000" sy="30000" kx="-1800000" algn="bl" rotWithShape="0">
                    <a:prstClr val="black">
                      <a:alpha val="32000"/>
                    </a:prstClr>
                  </a:outerShdw>
                </a:effectLst>
              </a:rPr>
              <a:t> </a:t>
            </a:r>
            <a:r>
              <a:rPr lang="en-US" sz="2800" b="1" dirty="0" err="1" smtClean="0">
                <a:solidFill>
                  <a:srgbClr val="002060"/>
                </a:solidFill>
                <a:effectLst>
                  <a:outerShdw blurRad="60007" dist="200025" dir="15000000" sy="30000" kx="-1800000" algn="bl" rotWithShape="0">
                    <a:prstClr val="black">
                      <a:alpha val="32000"/>
                    </a:prstClr>
                  </a:outerShdw>
                </a:effectLst>
              </a:rPr>
              <a:t>بلدي</a:t>
            </a:r>
            <a:r>
              <a:rPr lang="en-US" sz="2800" b="1" dirty="0" smtClean="0">
                <a:solidFill>
                  <a:srgbClr val="002060"/>
                </a:solidFill>
                <a:effectLst>
                  <a:outerShdw blurRad="60007" dist="200025" dir="15000000" sy="30000" kx="-1800000" algn="bl" rotWithShape="0">
                    <a:prstClr val="black">
                      <a:alpha val="32000"/>
                    </a:prstClr>
                  </a:outerShdw>
                </a:effectLst>
              </a:rPr>
              <a:t> </a:t>
            </a:r>
            <a:r>
              <a:rPr lang="en-US" sz="2800" b="1" dirty="0" err="1" smtClean="0">
                <a:solidFill>
                  <a:srgbClr val="002060"/>
                </a:solidFill>
                <a:effectLst>
                  <a:outerShdw blurRad="60007" dist="200025" dir="15000000" sy="30000" kx="-1800000" algn="bl" rotWithShape="0">
                    <a:prstClr val="black">
                      <a:alpha val="32000"/>
                    </a:prstClr>
                  </a:outerShdw>
                </a:effectLst>
              </a:rPr>
              <a:t>عام</a:t>
            </a:r>
            <a:r>
              <a:rPr lang="en-US" sz="2800" b="1" dirty="0" smtClean="0">
                <a:solidFill>
                  <a:srgbClr val="002060"/>
                </a:solidFill>
                <a:effectLst>
                  <a:outerShdw blurRad="60007" dist="200025" dir="15000000" sy="30000" kx="-1800000" algn="bl" rotWithShape="0">
                    <a:prstClr val="black">
                      <a:alpha val="32000"/>
                    </a:prstClr>
                  </a:outerShdw>
                </a:effectLst>
              </a:rPr>
              <a:t> 1878م </a:t>
            </a:r>
            <a:r>
              <a:rPr lang="en-US" sz="2800" b="1" dirty="0" err="1" smtClean="0">
                <a:solidFill>
                  <a:srgbClr val="002060"/>
                </a:solidFill>
                <a:effectLst>
                  <a:outerShdw blurRad="60007" dist="200025" dir="15000000" sy="30000" kx="-1800000" algn="bl" rotWithShape="0">
                    <a:prstClr val="black">
                      <a:alpha val="32000"/>
                    </a:prstClr>
                  </a:outerShdw>
                </a:effectLst>
              </a:rPr>
              <a:t>وتتكون</a:t>
            </a:r>
            <a:r>
              <a:rPr lang="en-US" sz="2800" b="1" dirty="0" smtClean="0">
                <a:solidFill>
                  <a:srgbClr val="002060"/>
                </a:solidFill>
                <a:effectLst>
                  <a:outerShdw blurRad="60007" dist="200025" dir="15000000" sy="30000" kx="-1800000" algn="bl" rotWithShape="0">
                    <a:prstClr val="black">
                      <a:alpha val="32000"/>
                    </a:prstClr>
                  </a:outerShdw>
                </a:effectLst>
              </a:rPr>
              <a:t> من عدد من </a:t>
            </a:r>
            <a:r>
              <a:rPr lang="en-US" sz="2800" b="1" dirty="0" err="1" smtClean="0">
                <a:solidFill>
                  <a:srgbClr val="002060"/>
                </a:solidFill>
                <a:effectLst>
                  <a:outerShdw blurRad="60007" dist="200025" dir="15000000" sy="30000" kx="-1800000" algn="bl" rotWithShape="0">
                    <a:prstClr val="black">
                      <a:alpha val="32000"/>
                    </a:prstClr>
                  </a:outerShdw>
                </a:effectLst>
              </a:rPr>
              <a:t>الالوية</a:t>
            </a:r>
            <a:r>
              <a:rPr lang="en-US" sz="2800" b="1" dirty="0" smtClean="0">
                <a:solidFill>
                  <a:srgbClr val="002060"/>
                </a:solidFill>
                <a:effectLst>
                  <a:outerShdw blurRad="60007" dist="200025" dir="15000000" sy="30000" kx="-1800000" algn="bl" rotWithShape="0">
                    <a:prstClr val="black">
                      <a:alpha val="32000"/>
                    </a:prstClr>
                  </a:outerShdw>
                </a:effectLst>
              </a:rPr>
              <a:t> </a:t>
            </a:r>
            <a:r>
              <a:rPr lang="en-US" sz="2800" b="1" dirty="0" err="1" smtClean="0">
                <a:solidFill>
                  <a:srgbClr val="002060"/>
                </a:solidFill>
                <a:effectLst>
                  <a:outerShdw blurRad="60007" dist="200025" dir="15000000" sy="30000" kx="-1800000" algn="bl" rotWithShape="0">
                    <a:prstClr val="black">
                      <a:alpha val="32000"/>
                    </a:prstClr>
                  </a:outerShdw>
                </a:effectLst>
              </a:rPr>
              <a:t>والمتصرفيات</a:t>
            </a:r>
            <a:r>
              <a:rPr lang="en-US" sz="2800" b="1" dirty="0" smtClean="0">
                <a:solidFill>
                  <a:srgbClr val="002060"/>
                </a:solidFill>
                <a:effectLst>
                  <a:outerShdw blurRad="60007" dist="200025" dir="15000000" sy="30000" kx="-1800000" algn="bl" rotWithShape="0">
                    <a:prstClr val="black">
                      <a:alpha val="32000"/>
                    </a:prstClr>
                  </a:outerShdw>
                </a:effectLst>
              </a:rPr>
              <a:t> </a:t>
            </a:r>
            <a:r>
              <a:rPr lang="en-US" sz="2800" b="1" dirty="0" err="1" smtClean="0">
                <a:solidFill>
                  <a:srgbClr val="002060"/>
                </a:solidFill>
                <a:effectLst>
                  <a:outerShdw blurRad="60007" dist="200025" dir="15000000" sy="30000" kx="-1800000" algn="bl" rotWithShape="0">
                    <a:prstClr val="black">
                      <a:alpha val="32000"/>
                    </a:prstClr>
                  </a:outerShdw>
                </a:effectLst>
              </a:rPr>
              <a:t>والاقضية</a:t>
            </a:r>
            <a:r>
              <a:rPr lang="en-US" sz="2800" b="1" dirty="0" smtClean="0">
                <a:solidFill>
                  <a:srgbClr val="002060"/>
                </a:solidFill>
                <a:effectLst>
                  <a:outerShdw blurRad="60007" dist="200025" dir="15000000" sy="30000" kx="-1800000" algn="bl" rotWithShape="0">
                    <a:prstClr val="black">
                      <a:alpha val="32000"/>
                    </a:prstClr>
                  </a:outerShdw>
                </a:effectLst>
              </a:rPr>
              <a:t> </a:t>
            </a:r>
            <a:r>
              <a:rPr lang="en-US" sz="2800" b="1" dirty="0" err="1" smtClean="0">
                <a:solidFill>
                  <a:srgbClr val="002060"/>
                </a:solidFill>
                <a:effectLst>
                  <a:outerShdw blurRad="60007" dist="200025" dir="15000000" sy="30000" kx="-1800000" algn="bl" rotWithShape="0">
                    <a:prstClr val="black">
                      <a:alpha val="32000"/>
                    </a:prstClr>
                  </a:outerShdw>
                </a:effectLst>
              </a:rPr>
              <a:t>ومركزها</a:t>
            </a:r>
            <a:r>
              <a:rPr lang="en-US" sz="2800" b="1" dirty="0" smtClean="0">
                <a:solidFill>
                  <a:srgbClr val="002060"/>
                </a:solidFill>
                <a:effectLst>
                  <a:outerShdw blurRad="60007" dist="200025" dir="15000000" sy="30000" kx="-1800000" algn="bl" rotWithShape="0">
                    <a:prstClr val="black">
                      <a:alpha val="32000"/>
                    </a:prstClr>
                  </a:outerShdw>
                </a:effectLst>
              </a:rPr>
              <a:t> </a:t>
            </a:r>
            <a:r>
              <a:rPr lang="en-US" sz="2800" b="1" dirty="0" err="1" smtClean="0">
                <a:solidFill>
                  <a:srgbClr val="002060"/>
                </a:solidFill>
                <a:effectLst>
                  <a:outerShdw blurRad="60007" dist="200025" dir="15000000" sy="30000" kx="-1800000" algn="bl" rotWithShape="0">
                    <a:prstClr val="black">
                      <a:alpha val="32000"/>
                    </a:prstClr>
                  </a:outerShdw>
                </a:effectLst>
              </a:rPr>
              <a:t>مدينة</a:t>
            </a:r>
            <a:r>
              <a:rPr lang="en-US" sz="2800" b="1" dirty="0" smtClean="0">
                <a:solidFill>
                  <a:srgbClr val="002060"/>
                </a:solidFill>
                <a:effectLst>
                  <a:outerShdw blurRad="60007" dist="200025" dir="15000000" sy="30000" kx="-1800000" algn="bl" rotWithShape="0">
                    <a:prstClr val="black">
                      <a:alpha val="32000"/>
                    </a:prstClr>
                  </a:outerShdw>
                </a:effectLst>
              </a:rPr>
              <a:t> </a:t>
            </a:r>
            <a:r>
              <a:rPr lang="en-US" sz="2800" b="1" dirty="0" err="1" smtClean="0">
                <a:solidFill>
                  <a:srgbClr val="002060"/>
                </a:solidFill>
                <a:effectLst>
                  <a:outerShdw blurRad="60007" dist="200025" dir="15000000" sy="30000" kx="-1800000" algn="bl" rotWithShape="0">
                    <a:prstClr val="black">
                      <a:alpha val="32000"/>
                    </a:prstClr>
                  </a:outerShdw>
                </a:effectLst>
              </a:rPr>
              <a:t>السلط</a:t>
            </a:r>
            <a:r>
              <a:rPr lang="en-US" sz="2800" b="1" dirty="0" smtClean="0">
                <a:effectLst>
                  <a:outerShdw blurRad="60007" dist="200025" dir="15000000" sy="30000" kx="-1800000" algn="bl" rotWithShape="0">
                    <a:prstClr val="black">
                      <a:alpha val="32000"/>
                    </a:prstClr>
                  </a:outerShdw>
                </a:effectLst>
              </a:rPr>
              <a:t>.</a:t>
            </a:r>
            <a:r>
              <a:rPr lang="ar-AE" b="1" dirty="0" smtClean="0">
                <a:effectLst>
                  <a:outerShdw blurRad="60007" dist="200025" dir="15000000" sy="30000" kx="-1800000" algn="bl" rotWithShape="0">
                    <a:prstClr val="black">
                      <a:alpha val="32000"/>
                    </a:prstClr>
                  </a:outerShdw>
                </a:effectLst>
              </a:rPr>
              <a:t/>
            </a:r>
            <a:br>
              <a:rPr lang="ar-AE" b="1" dirty="0" smtClean="0">
                <a:effectLst>
                  <a:outerShdw blurRad="60007" dist="200025" dir="15000000" sy="30000" kx="-1800000" algn="bl" rotWithShape="0">
                    <a:prstClr val="black">
                      <a:alpha val="32000"/>
                    </a:prstClr>
                  </a:outerShdw>
                </a:effectLst>
              </a:rPr>
            </a:br>
            <a:endParaRPr lang="ar-JO" b="1" dirty="0">
              <a:effectLst>
                <a:outerShdw blurRad="60007" dist="200025" dir="15000000" sy="30000" kx="-1800000" algn="bl" rotWithShape="0">
                  <a:prstClr val="black">
                    <a:alpha val="32000"/>
                  </a:prstClr>
                </a:outerShdw>
              </a:effectLst>
            </a:endParaRP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
                                        <p:tgtEl>
                                          <p:spTgt spid="3">
                                            <p:txEl>
                                              <p:pRg st="1" end="1"/>
                                            </p:txEl>
                                          </p:spTgt>
                                        </p:tgtEl>
                                      </p:cBhvr>
                                    </p:animEffect>
                                    <p:anim calcmode="lin" valueType="num">
                                      <p:cBhvr>
                                        <p:cTn id="1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467600" cy="639762"/>
          </a:xfrm>
        </p:spPr>
        <p:txBody>
          <a:bodyPr>
            <a:normAutofit fontScale="90000"/>
          </a:bodyPr>
          <a:lstStyle/>
          <a:p>
            <a:pPr algn="r"/>
            <a:r>
              <a:rPr lang="ar-AE" b="1" dirty="0" smtClean="0">
                <a:solidFill>
                  <a:srgbClr val="002060"/>
                </a:solidFill>
                <a:effectLst>
                  <a:outerShdw blurRad="50800" dist="38100" dir="10800000" algn="r" rotWithShape="0">
                    <a:prstClr val="black">
                      <a:alpha val="40000"/>
                    </a:prstClr>
                  </a:outerShdw>
                </a:effectLst>
              </a:rPr>
              <a:t>تضم البلقاء عدد كبير من المدن الأشبه بالبلدات والقرى منها:</a:t>
            </a:r>
            <a:endParaRPr lang="ar-JO" b="1" dirty="0">
              <a:solidFill>
                <a:srgbClr val="002060"/>
              </a:solidFill>
              <a:effectLst>
                <a:outerShdw blurRad="50800" dist="38100" dir="10800000" algn="r" rotWithShape="0">
                  <a:prstClr val="black">
                    <a:alpha val="40000"/>
                  </a:prstClr>
                </a:outerShdw>
              </a:effectLst>
            </a:endParaRPr>
          </a:p>
        </p:txBody>
      </p:sp>
      <p:sp>
        <p:nvSpPr>
          <p:cNvPr id="3" name="Content Placeholder 2"/>
          <p:cNvSpPr>
            <a:spLocks noGrp="1"/>
          </p:cNvSpPr>
          <p:nvPr>
            <p:ph sz="quarter" idx="1"/>
          </p:nvPr>
        </p:nvSpPr>
        <p:spPr>
          <a:xfrm>
            <a:off x="457200" y="1143000"/>
            <a:ext cx="7467600" cy="5410200"/>
          </a:xfrm>
        </p:spPr>
        <p:txBody>
          <a:bodyPr>
            <a:normAutofit fontScale="92500" lnSpcReduction="10000"/>
          </a:bodyPr>
          <a:lstStyle/>
          <a:p>
            <a:r>
              <a:rPr lang="ar-AE" b="1" dirty="0" smtClean="0">
                <a:solidFill>
                  <a:srgbClr val="002060"/>
                </a:solidFill>
              </a:rPr>
              <a:t>السلط</a:t>
            </a:r>
          </a:p>
          <a:p>
            <a:r>
              <a:rPr lang="ar-AE" b="1" dirty="0" smtClean="0">
                <a:solidFill>
                  <a:srgbClr val="002060"/>
                </a:solidFill>
              </a:rPr>
              <a:t>يرقا</a:t>
            </a:r>
          </a:p>
          <a:p>
            <a:r>
              <a:rPr lang="ar-AE" b="1" dirty="0" smtClean="0">
                <a:solidFill>
                  <a:srgbClr val="002060"/>
                </a:solidFill>
              </a:rPr>
              <a:t>العارضة (عارضة عباد)</a:t>
            </a:r>
          </a:p>
          <a:p>
            <a:r>
              <a:rPr lang="ar-AE" b="1" dirty="0" smtClean="0">
                <a:solidFill>
                  <a:srgbClr val="002060"/>
                </a:solidFill>
              </a:rPr>
              <a:t>أم جوزة</a:t>
            </a:r>
          </a:p>
          <a:p>
            <a:r>
              <a:rPr lang="ar-AE" b="1" dirty="0" smtClean="0">
                <a:solidFill>
                  <a:srgbClr val="002060"/>
                </a:solidFill>
              </a:rPr>
              <a:t>سلعوف</a:t>
            </a:r>
          </a:p>
          <a:p>
            <a:r>
              <a:rPr lang="ar-AE" b="1" dirty="0" smtClean="0">
                <a:solidFill>
                  <a:srgbClr val="002060"/>
                </a:solidFill>
              </a:rPr>
              <a:t>دعم الغزالات</a:t>
            </a:r>
          </a:p>
          <a:p>
            <a:r>
              <a:rPr lang="ar-AE" b="1" dirty="0" smtClean="0">
                <a:solidFill>
                  <a:srgbClr val="002060"/>
                </a:solidFill>
              </a:rPr>
              <a:t>ماحص</a:t>
            </a:r>
          </a:p>
          <a:p>
            <a:r>
              <a:rPr lang="ar-AE" b="1" dirty="0" smtClean="0">
                <a:solidFill>
                  <a:srgbClr val="002060"/>
                </a:solidFill>
              </a:rPr>
              <a:t>الفحيص</a:t>
            </a:r>
          </a:p>
          <a:p>
            <a:r>
              <a:rPr lang="ar-AE" b="1" dirty="0" smtClean="0">
                <a:solidFill>
                  <a:srgbClr val="002060"/>
                </a:solidFill>
              </a:rPr>
              <a:t>وادي شعيب</a:t>
            </a:r>
          </a:p>
          <a:p>
            <a:r>
              <a:rPr lang="ar-AE" b="1" dirty="0" smtClean="0">
                <a:solidFill>
                  <a:srgbClr val="002060"/>
                </a:solidFill>
              </a:rPr>
              <a:t>عين الباشا</a:t>
            </a:r>
          </a:p>
          <a:p>
            <a:r>
              <a:rPr lang="ar-AE" b="1" dirty="0" smtClean="0">
                <a:solidFill>
                  <a:srgbClr val="002060"/>
                </a:solidFill>
              </a:rPr>
              <a:t>زي</a:t>
            </a:r>
          </a:p>
          <a:p>
            <a:r>
              <a:rPr lang="ar-AE" b="1" dirty="0" smtClean="0">
                <a:solidFill>
                  <a:srgbClr val="002060"/>
                </a:solidFill>
              </a:rPr>
              <a:t>علان</a:t>
            </a:r>
          </a:p>
          <a:p>
            <a:r>
              <a:rPr lang="ar-AE" b="1" dirty="0" smtClean="0">
                <a:solidFill>
                  <a:srgbClr val="002060"/>
                </a:solidFill>
              </a:rPr>
              <a:t>عيرا</a:t>
            </a:r>
          </a:p>
          <a:p>
            <a:r>
              <a:rPr lang="ar-AE" b="1" dirty="0" smtClean="0">
                <a:solidFill>
                  <a:srgbClr val="002060"/>
                </a:solidFill>
              </a:rPr>
              <a:t>دير علا</a:t>
            </a:r>
          </a:p>
          <a:p>
            <a:endParaRPr lang="ar-J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467600" cy="533400"/>
          </a:xfrm>
        </p:spPr>
        <p:txBody>
          <a:bodyPr>
            <a:noAutofit/>
          </a:bodyPr>
          <a:lstStyle/>
          <a:p>
            <a:pPr algn="r"/>
            <a:r>
              <a:rPr lang="en-US" sz="3600" b="1" dirty="0" err="1" smtClean="0">
                <a:solidFill>
                  <a:srgbClr val="002060"/>
                </a:solidFill>
                <a:effectLst>
                  <a:outerShdw blurRad="50800" dist="38100" dir="13500000" algn="br" rotWithShape="0">
                    <a:prstClr val="black">
                      <a:alpha val="40000"/>
                    </a:prstClr>
                  </a:outerShdw>
                </a:effectLst>
              </a:rPr>
              <a:t>المواقع</a:t>
            </a:r>
            <a:r>
              <a:rPr lang="en-US" sz="3600" b="1" dirty="0" smtClean="0">
                <a:solidFill>
                  <a:srgbClr val="002060"/>
                </a:solidFill>
                <a:effectLst>
                  <a:outerShdw blurRad="50800" dist="38100" dir="13500000" algn="br" rotWithShape="0">
                    <a:prstClr val="black">
                      <a:alpha val="40000"/>
                    </a:prstClr>
                  </a:outerShdw>
                </a:effectLst>
              </a:rPr>
              <a:t> </a:t>
            </a:r>
            <a:r>
              <a:rPr lang="en-US" sz="3600" b="1" dirty="0" err="1" smtClean="0">
                <a:solidFill>
                  <a:srgbClr val="002060"/>
                </a:solidFill>
                <a:effectLst>
                  <a:outerShdw blurRad="50800" dist="38100" dir="13500000" algn="br" rotWithShape="0">
                    <a:prstClr val="black">
                      <a:alpha val="40000"/>
                    </a:prstClr>
                  </a:outerShdw>
                </a:effectLst>
              </a:rPr>
              <a:t>الأثرية</a:t>
            </a:r>
            <a:r>
              <a:rPr lang="en-US" sz="3600" b="1" dirty="0" smtClean="0">
                <a:solidFill>
                  <a:srgbClr val="002060"/>
                </a:solidFill>
                <a:effectLst>
                  <a:outerShdw blurRad="50800" dist="38100" dir="13500000" algn="br" rotWithShape="0">
                    <a:prstClr val="black">
                      <a:alpha val="40000"/>
                    </a:prstClr>
                  </a:outerShdw>
                </a:effectLst>
              </a:rPr>
              <a:t> </a:t>
            </a:r>
            <a:r>
              <a:rPr lang="en-US" sz="3600" b="1" dirty="0" err="1" smtClean="0">
                <a:solidFill>
                  <a:srgbClr val="002060"/>
                </a:solidFill>
                <a:effectLst>
                  <a:outerShdw blurRad="50800" dist="38100" dir="13500000" algn="br" rotWithShape="0">
                    <a:prstClr val="black">
                      <a:alpha val="40000"/>
                    </a:prstClr>
                  </a:outerShdw>
                </a:effectLst>
              </a:rPr>
              <a:t>والسياحيه</a:t>
            </a:r>
            <a:r>
              <a:rPr lang="en-US" sz="3600" b="1" dirty="0" smtClean="0">
                <a:solidFill>
                  <a:srgbClr val="002060"/>
                </a:solidFill>
                <a:effectLst>
                  <a:outerShdw blurRad="50800" dist="38100" dir="13500000" algn="br" rotWithShape="0">
                    <a:prstClr val="black">
                      <a:alpha val="40000"/>
                    </a:prstClr>
                  </a:outerShdw>
                </a:effectLst>
              </a:rPr>
              <a:t> فيها</a:t>
            </a:r>
            <a:r>
              <a:rPr lang="en-US" sz="3600" b="1" dirty="0" smtClean="0">
                <a:solidFill>
                  <a:srgbClr val="002060"/>
                </a:solidFill>
              </a:rPr>
              <a:t>:</a:t>
            </a:r>
            <a:endParaRPr lang="ar-JO" sz="3600" b="1" dirty="0">
              <a:solidFill>
                <a:srgbClr val="002060"/>
              </a:solidFill>
            </a:endParaRPr>
          </a:p>
        </p:txBody>
      </p:sp>
      <p:sp>
        <p:nvSpPr>
          <p:cNvPr id="3" name="Content Placeholder 2"/>
          <p:cNvSpPr>
            <a:spLocks noGrp="1"/>
          </p:cNvSpPr>
          <p:nvPr>
            <p:ph sz="quarter" idx="1"/>
          </p:nvPr>
        </p:nvSpPr>
        <p:spPr>
          <a:xfrm>
            <a:off x="457200" y="838200"/>
            <a:ext cx="7543800" cy="5635752"/>
          </a:xfrm>
        </p:spPr>
        <p:txBody>
          <a:bodyPr>
            <a:normAutofit/>
          </a:bodyPr>
          <a:lstStyle/>
          <a:p>
            <a:r>
              <a:rPr lang="en-US" b="1" dirty="0" err="1" smtClean="0">
                <a:solidFill>
                  <a:srgbClr val="002060"/>
                </a:solidFill>
              </a:rPr>
              <a:t>يوجد</a:t>
            </a:r>
            <a:r>
              <a:rPr lang="en-US" b="1" dirty="0" smtClean="0">
                <a:solidFill>
                  <a:srgbClr val="002060"/>
                </a:solidFill>
              </a:rPr>
              <a:t> في </a:t>
            </a:r>
            <a:r>
              <a:rPr lang="en-US" b="1" dirty="0" err="1" smtClean="0">
                <a:solidFill>
                  <a:srgbClr val="002060"/>
                </a:solidFill>
              </a:rPr>
              <a:t>مدينة</a:t>
            </a:r>
            <a:r>
              <a:rPr lang="en-US" b="1" dirty="0" smtClean="0">
                <a:solidFill>
                  <a:srgbClr val="002060"/>
                </a:solidFill>
              </a:rPr>
              <a:t> </a:t>
            </a:r>
            <a:r>
              <a:rPr lang="en-US" b="1" dirty="0" err="1" smtClean="0">
                <a:solidFill>
                  <a:srgbClr val="002060"/>
                </a:solidFill>
              </a:rPr>
              <a:t>البلقاء</a:t>
            </a:r>
            <a:r>
              <a:rPr lang="en-US" b="1" dirty="0" smtClean="0">
                <a:solidFill>
                  <a:srgbClr val="002060"/>
                </a:solidFill>
              </a:rPr>
              <a:t> </a:t>
            </a:r>
            <a:r>
              <a:rPr lang="en-US" b="1" dirty="0" err="1" smtClean="0">
                <a:solidFill>
                  <a:srgbClr val="002060"/>
                </a:solidFill>
              </a:rPr>
              <a:t>العديد</a:t>
            </a:r>
            <a:r>
              <a:rPr lang="en-US" b="1" dirty="0" smtClean="0">
                <a:solidFill>
                  <a:srgbClr val="002060"/>
                </a:solidFill>
              </a:rPr>
              <a:t> من </a:t>
            </a:r>
            <a:r>
              <a:rPr lang="en-US" b="1" dirty="0" err="1" smtClean="0">
                <a:solidFill>
                  <a:srgbClr val="002060"/>
                </a:solidFill>
              </a:rPr>
              <a:t>المقامات</a:t>
            </a:r>
            <a:r>
              <a:rPr lang="en-US" b="1" dirty="0" smtClean="0">
                <a:solidFill>
                  <a:srgbClr val="002060"/>
                </a:solidFill>
              </a:rPr>
              <a:t> مثل </a:t>
            </a:r>
            <a:r>
              <a:rPr lang="en-US" b="1" dirty="0" err="1" smtClean="0">
                <a:solidFill>
                  <a:srgbClr val="002060"/>
                </a:solidFill>
              </a:rPr>
              <a:t>مقام</a:t>
            </a:r>
            <a:r>
              <a:rPr lang="en-US" b="1" dirty="0" smtClean="0">
                <a:solidFill>
                  <a:srgbClr val="002060"/>
                </a:solidFill>
              </a:rPr>
              <a:t> </a:t>
            </a:r>
            <a:r>
              <a:rPr lang="en-US" b="1" dirty="0" err="1" smtClean="0">
                <a:solidFill>
                  <a:srgbClr val="002060"/>
                </a:solidFill>
              </a:rPr>
              <a:t>النبي</a:t>
            </a:r>
            <a:r>
              <a:rPr lang="en-US" b="1" dirty="0" smtClean="0">
                <a:solidFill>
                  <a:srgbClr val="002060"/>
                </a:solidFill>
              </a:rPr>
              <a:t> </a:t>
            </a:r>
            <a:r>
              <a:rPr lang="en-US" b="1" dirty="0" err="1" smtClean="0">
                <a:solidFill>
                  <a:srgbClr val="002060"/>
                </a:solidFill>
              </a:rPr>
              <a:t>يوشع</a:t>
            </a:r>
            <a:r>
              <a:rPr lang="en-US" b="1" dirty="0" smtClean="0">
                <a:solidFill>
                  <a:srgbClr val="002060"/>
                </a:solidFill>
              </a:rPr>
              <a:t> </a:t>
            </a:r>
            <a:r>
              <a:rPr lang="en-US" b="1" dirty="0" err="1" smtClean="0">
                <a:solidFill>
                  <a:srgbClr val="002060"/>
                </a:solidFill>
              </a:rPr>
              <a:t>ومقام</a:t>
            </a:r>
            <a:r>
              <a:rPr lang="en-US" b="1" dirty="0" smtClean="0">
                <a:solidFill>
                  <a:srgbClr val="002060"/>
                </a:solidFill>
              </a:rPr>
              <a:t> </a:t>
            </a:r>
            <a:r>
              <a:rPr lang="en-US" b="1" dirty="0" err="1" smtClean="0">
                <a:solidFill>
                  <a:srgbClr val="002060"/>
                </a:solidFill>
              </a:rPr>
              <a:t>النبي</a:t>
            </a:r>
            <a:r>
              <a:rPr lang="en-US" b="1" dirty="0" smtClean="0">
                <a:solidFill>
                  <a:srgbClr val="002060"/>
                </a:solidFill>
              </a:rPr>
              <a:t> </a:t>
            </a:r>
            <a:r>
              <a:rPr lang="en-US" b="1" dirty="0" err="1" smtClean="0">
                <a:solidFill>
                  <a:srgbClr val="002060"/>
                </a:solidFill>
              </a:rPr>
              <a:t>شعيب</a:t>
            </a:r>
            <a:r>
              <a:rPr lang="en-US" b="1" dirty="0" smtClean="0">
                <a:solidFill>
                  <a:srgbClr val="002060"/>
                </a:solidFill>
              </a:rPr>
              <a:t> ومن </a:t>
            </a:r>
            <a:r>
              <a:rPr lang="en-US" b="1" dirty="0" err="1" smtClean="0">
                <a:solidFill>
                  <a:srgbClr val="002060"/>
                </a:solidFill>
              </a:rPr>
              <a:t>القلاع</a:t>
            </a:r>
            <a:r>
              <a:rPr lang="en-US" b="1" dirty="0" smtClean="0">
                <a:solidFill>
                  <a:srgbClr val="002060"/>
                </a:solidFill>
              </a:rPr>
              <a:t> </a:t>
            </a:r>
            <a:r>
              <a:rPr lang="en-US" b="1" dirty="0" err="1" smtClean="0">
                <a:solidFill>
                  <a:srgbClr val="002060"/>
                </a:solidFill>
              </a:rPr>
              <a:t>المميزة</a:t>
            </a:r>
            <a:r>
              <a:rPr lang="en-US" b="1" dirty="0" smtClean="0">
                <a:solidFill>
                  <a:srgbClr val="002060"/>
                </a:solidFill>
              </a:rPr>
              <a:t> في </a:t>
            </a:r>
            <a:r>
              <a:rPr lang="en-US" b="1" dirty="0" err="1" smtClean="0">
                <a:solidFill>
                  <a:srgbClr val="002060"/>
                </a:solidFill>
              </a:rPr>
              <a:t>البلقاء</a:t>
            </a:r>
            <a:r>
              <a:rPr lang="en-US" b="1" dirty="0" smtClean="0">
                <a:solidFill>
                  <a:srgbClr val="002060"/>
                </a:solidFill>
              </a:rPr>
              <a:t> </a:t>
            </a:r>
            <a:r>
              <a:rPr lang="en-US" b="1" dirty="0" err="1" smtClean="0">
                <a:solidFill>
                  <a:srgbClr val="002060"/>
                </a:solidFill>
              </a:rPr>
              <a:t>قلعة</a:t>
            </a:r>
            <a:r>
              <a:rPr lang="en-US" b="1" dirty="0" smtClean="0">
                <a:solidFill>
                  <a:srgbClr val="002060"/>
                </a:solidFill>
              </a:rPr>
              <a:t> </a:t>
            </a:r>
            <a:r>
              <a:rPr lang="en-US" b="1" dirty="0" err="1" smtClean="0">
                <a:solidFill>
                  <a:srgbClr val="002060"/>
                </a:solidFill>
              </a:rPr>
              <a:t>السلط</a:t>
            </a:r>
            <a:r>
              <a:rPr lang="en-US" b="1" dirty="0" smtClean="0">
                <a:solidFill>
                  <a:srgbClr val="002060"/>
                </a:solidFill>
              </a:rPr>
              <a:t> التي </a:t>
            </a:r>
            <a:r>
              <a:rPr lang="en-US" b="1" dirty="0" err="1" smtClean="0">
                <a:solidFill>
                  <a:srgbClr val="002060"/>
                </a:solidFill>
              </a:rPr>
              <a:t>بني</a:t>
            </a:r>
            <a:r>
              <a:rPr lang="en-US" b="1" dirty="0" smtClean="0">
                <a:solidFill>
                  <a:srgbClr val="002060"/>
                </a:solidFill>
              </a:rPr>
              <a:t> </a:t>
            </a:r>
            <a:r>
              <a:rPr lang="en-US" b="1" dirty="0" err="1" smtClean="0">
                <a:solidFill>
                  <a:srgbClr val="002060"/>
                </a:solidFill>
              </a:rPr>
              <a:t>عليها</a:t>
            </a:r>
            <a:r>
              <a:rPr lang="en-US" b="1" dirty="0" smtClean="0">
                <a:solidFill>
                  <a:srgbClr val="002060"/>
                </a:solidFill>
              </a:rPr>
              <a:t> </a:t>
            </a:r>
            <a:r>
              <a:rPr lang="en-US" b="1" dirty="0" err="1" smtClean="0">
                <a:solidFill>
                  <a:srgbClr val="002060"/>
                </a:solidFill>
              </a:rPr>
              <a:t>مسجد</a:t>
            </a:r>
            <a:r>
              <a:rPr lang="en-US" b="1" dirty="0" smtClean="0">
                <a:solidFill>
                  <a:srgbClr val="002060"/>
                </a:solidFill>
              </a:rPr>
              <a:t> </a:t>
            </a:r>
            <a:r>
              <a:rPr lang="en-US" b="1" dirty="0" err="1" smtClean="0">
                <a:solidFill>
                  <a:srgbClr val="002060"/>
                </a:solidFill>
              </a:rPr>
              <a:t>القلعه</a:t>
            </a:r>
            <a:r>
              <a:rPr lang="en-US" b="1" dirty="0" smtClean="0">
                <a:solidFill>
                  <a:srgbClr val="002060"/>
                </a:solidFill>
              </a:rPr>
              <a:t> </a:t>
            </a:r>
            <a:r>
              <a:rPr lang="en-US" b="1" dirty="0" err="1" smtClean="0">
                <a:solidFill>
                  <a:srgbClr val="002060"/>
                </a:solidFill>
              </a:rPr>
              <a:t>كما</a:t>
            </a:r>
            <a:r>
              <a:rPr lang="en-US" b="1" dirty="0" smtClean="0">
                <a:solidFill>
                  <a:srgbClr val="002060"/>
                </a:solidFill>
              </a:rPr>
              <a:t> </a:t>
            </a:r>
            <a:r>
              <a:rPr lang="en-US" b="1" dirty="0" err="1" smtClean="0">
                <a:solidFill>
                  <a:srgbClr val="002060"/>
                </a:solidFill>
              </a:rPr>
              <a:t>يوجد</a:t>
            </a:r>
            <a:r>
              <a:rPr lang="en-US" b="1" dirty="0" smtClean="0">
                <a:solidFill>
                  <a:srgbClr val="002060"/>
                </a:solidFill>
              </a:rPr>
              <a:t> فيها </a:t>
            </a:r>
            <a:r>
              <a:rPr lang="en-US" b="1" dirty="0" err="1" smtClean="0">
                <a:solidFill>
                  <a:srgbClr val="002060"/>
                </a:solidFill>
              </a:rPr>
              <a:t>مقابر</a:t>
            </a:r>
            <a:r>
              <a:rPr lang="en-US" b="1" dirty="0" smtClean="0">
                <a:solidFill>
                  <a:srgbClr val="002060"/>
                </a:solidFill>
              </a:rPr>
              <a:t> </a:t>
            </a:r>
            <a:r>
              <a:rPr lang="en-US" b="1" dirty="0" err="1" smtClean="0">
                <a:solidFill>
                  <a:srgbClr val="002060"/>
                </a:solidFill>
              </a:rPr>
              <a:t>ومعاصر</a:t>
            </a:r>
            <a:r>
              <a:rPr lang="en-US" b="1" dirty="0" smtClean="0">
                <a:solidFill>
                  <a:srgbClr val="002060"/>
                </a:solidFill>
              </a:rPr>
              <a:t> </a:t>
            </a:r>
            <a:r>
              <a:rPr lang="en-US" b="1" dirty="0" err="1" smtClean="0">
                <a:solidFill>
                  <a:srgbClr val="002060"/>
                </a:solidFill>
              </a:rPr>
              <a:t>قديمة</a:t>
            </a:r>
            <a:r>
              <a:rPr lang="en-US" b="1" dirty="0" smtClean="0">
                <a:solidFill>
                  <a:srgbClr val="002060"/>
                </a:solidFill>
              </a:rPr>
              <a:t> </a:t>
            </a:r>
            <a:r>
              <a:rPr lang="en-US" b="1" dirty="0" err="1" smtClean="0">
                <a:solidFill>
                  <a:srgbClr val="002060"/>
                </a:solidFill>
              </a:rPr>
              <a:t>وتل</a:t>
            </a:r>
            <a:r>
              <a:rPr lang="en-US" b="1" dirty="0" smtClean="0">
                <a:solidFill>
                  <a:srgbClr val="002060"/>
                </a:solidFill>
              </a:rPr>
              <a:t> </a:t>
            </a:r>
            <a:r>
              <a:rPr lang="en-US" b="1" dirty="0" err="1" smtClean="0">
                <a:solidFill>
                  <a:srgbClr val="002060"/>
                </a:solidFill>
              </a:rPr>
              <a:t>الجادور</a:t>
            </a:r>
            <a:r>
              <a:rPr lang="en-US" b="1" dirty="0" smtClean="0">
                <a:solidFill>
                  <a:srgbClr val="002060"/>
                </a:solidFill>
              </a:rPr>
              <a:t> </a:t>
            </a:r>
            <a:r>
              <a:rPr lang="en-US" b="1" dirty="0" err="1" smtClean="0">
                <a:solidFill>
                  <a:srgbClr val="002060"/>
                </a:solidFill>
              </a:rPr>
              <a:t>وخربة</a:t>
            </a:r>
            <a:r>
              <a:rPr lang="en-US" b="1" dirty="0" smtClean="0">
                <a:solidFill>
                  <a:srgbClr val="002060"/>
                </a:solidFill>
              </a:rPr>
              <a:t> </a:t>
            </a:r>
            <a:r>
              <a:rPr lang="en-US" b="1" dirty="0" err="1" smtClean="0">
                <a:solidFill>
                  <a:srgbClr val="002060"/>
                </a:solidFill>
              </a:rPr>
              <a:t>حزير</a:t>
            </a:r>
            <a:r>
              <a:rPr lang="en-US" b="1" dirty="0" smtClean="0">
                <a:solidFill>
                  <a:srgbClr val="002060"/>
                </a:solidFill>
              </a:rPr>
              <a:t> </a:t>
            </a:r>
            <a:r>
              <a:rPr lang="en-US" b="1" dirty="0" err="1" smtClean="0">
                <a:solidFill>
                  <a:srgbClr val="002060"/>
                </a:solidFill>
              </a:rPr>
              <a:t>وخربة</a:t>
            </a:r>
            <a:r>
              <a:rPr lang="en-US" b="1" dirty="0" smtClean="0">
                <a:solidFill>
                  <a:srgbClr val="002060"/>
                </a:solidFill>
              </a:rPr>
              <a:t> </a:t>
            </a:r>
            <a:r>
              <a:rPr lang="en-US" b="1" dirty="0" err="1" smtClean="0">
                <a:solidFill>
                  <a:srgbClr val="002060"/>
                </a:solidFill>
              </a:rPr>
              <a:t>النبي</a:t>
            </a:r>
            <a:r>
              <a:rPr lang="en-US" b="1" dirty="0" smtClean="0">
                <a:solidFill>
                  <a:srgbClr val="002060"/>
                </a:solidFill>
              </a:rPr>
              <a:t> </a:t>
            </a:r>
            <a:r>
              <a:rPr lang="en-US" b="1" dirty="0" err="1" smtClean="0">
                <a:solidFill>
                  <a:srgbClr val="002060"/>
                </a:solidFill>
              </a:rPr>
              <a:t>ايوب</a:t>
            </a:r>
            <a:r>
              <a:rPr lang="en-US" b="1" dirty="0" smtClean="0">
                <a:solidFill>
                  <a:srgbClr val="002060"/>
                </a:solidFill>
              </a:rPr>
              <a:t> </a:t>
            </a:r>
            <a:r>
              <a:rPr lang="en-US" b="1" dirty="0" err="1" smtClean="0">
                <a:solidFill>
                  <a:srgbClr val="002060"/>
                </a:solidFill>
              </a:rPr>
              <a:t>وكنيسة</a:t>
            </a:r>
            <a:r>
              <a:rPr lang="en-US" b="1" dirty="0" smtClean="0">
                <a:solidFill>
                  <a:srgbClr val="002060"/>
                </a:solidFill>
              </a:rPr>
              <a:t> </a:t>
            </a:r>
            <a:r>
              <a:rPr lang="en-US" b="1" dirty="0" err="1" smtClean="0">
                <a:solidFill>
                  <a:srgbClr val="002060"/>
                </a:solidFill>
              </a:rPr>
              <a:t>القديس</a:t>
            </a:r>
            <a:r>
              <a:rPr lang="en-US" b="1" dirty="0" smtClean="0">
                <a:solidFill>
                  <a:srgbClr val="002060"/>
                </a:solidFill>
              </a:rPr>
              <a:t> </a:t>
            </a:r>
            <a:r>
              <a:rPr lang="en-US" b="1" dirty="0" err="1" smtClean="0">
                <a:solidFill>
                  <a:srgbClr val="002060"/>
                </a:solidFill>
              </a:rPr>
              <a:t>جاورجيوس</a:t>
            </a:r>
            <a:r>
              <a:rPr lang="en-US" b="1" dirty="0" smtClean="0">
                <a:solidFill>
                  <a:srgbClr val="002060"/>
                </a:solidFill>
              </a:rPr>
              <a:t>.</a:t>
            </a:r>
          </a:p>
          <a:p>
            <a:pPr>
              <a:buNone/>
            </a:pPr>
            <a:endParaRPr lang="en-US" b="1" dirty="0" smtClean="0">
              <a:solidFill>
                <a:srgbClr val="002060"/>
              </a:solidFill>
            </a:endParaRPr>
          </a:p>
          <a:p>
            <a:r>
              <a:rPr lang="en-US" b="1" dirty="0" smtClean="0">
                <a:solidFill>
                  <a:srgbClr val="002060"/>
                </a:solidFill>
              </a:rPr>
              <a:t>من </a:t>
            </a:r>
            <a:r>
              <a:rPr lang="en-US" b="1" dirty="0" err="1" smtClean="0">
                <a:solidFill>
                  <a:srgbClr val="002060"/>
                </a:solidFill>
              </a:rPr>
              <a:t>المناطق</a:t>
            </a:r>
            <a:r>
              <a:rPr lang="en-US" b="1" dirty="0" smtClean="0">
                <a:solidFill>
                  <a:srgbClr val="002060"/>
                </a:solidFill>
              </a:rPr>
              <a:t> </a:t>
            </a:r>
            <a:r>
              <a:rPr lang="en-US" b="1" dirty="0" err="1" smtClean="0">
                <a:solidFill>
                  <a:srgbClr val="002060"/>
                </a:solidFill>
              </a:rPr>
              <a:t>التابعة</a:t>
            </a:r>
            <a:r>
              <a:rPr lang="en-US" b="1" dirty="0" smtClean="0">
                <a:solidFill>
                  <a:srgbClr val="002060"/>
                </a:solidFill>
              </a:rPr>
              <a:t> </a:t>
            </a:r>
            <a:r>
              <a:rPr lang="en-US" b="1" dirty="0" err="1" smtClean="0">
                <a:solidFill>
                  <a:srgbClr val="002060"/>
                </a:solidFill>
              </a:rPr>
              <a:t>للبلقاء</a:t>
            </a:r>
            <a:r>
              <a:rPr lang="en-US" b="1" dirty="0" smtClean="0">
                <a:solidFill>
                  <a:srgbClr val="002060"/>
                </a:solidFill>
              </a:rPr>
              <a:t>:</a:t>
            </a:r>
          </a:p>
          <a:p>
            <a:pPr marL="457200" indent="-457200">
              <a:buFont typeface="+mj-lt"/>
              <a:buAutoNum type="arabicParenR"/>
            </a:pPr>
            <a:r>
              <a:rPr lang="en-US" b="1" dirty="0" err="1" smtClean="0">
                <a:solidFill>
                  <a:srgbClr val="002060"/>
                </a:solidFill>
              </a:rPr>
              <a:t>الشونة</a:t>
            </a:r>
            <a:r>
              <a:rPr lang="en-US" b="1" dirty="0" smtClean="0">
                <a:solidFill>
                  <a:srgbClr val="002060"/>
                </a:solidFill>
              </a:rPr>
              <a:t> </a:t>
            </a:r>
            <a:r>
              <a:rPr lang="en-US" b="1" dirty="0" err="1" smtClean="0">
                <a:solidFill>
                  <a:srgbClr val="002060"/>
                </a:solidFill>
              </a:rPr>
              <a:t>الجنوبية</a:t>
            </a:r>
            <a:endParaRPr lang="en-US" b="1" dirty="0" smtClean="0">
              <a:solidFill>
                <a:srgbClr val="002060"/>
              </a:solidFill>
            </a:endParaRPr>
          </a:p>
          <a:p>
            <a:pPr marL="457200" indent="-457200">
              <a:buFont typeface="+mj-lt"/>
              <a:buAutoNum type="arabicParenR"/>
            </a:pPr>
            <a:r>
              <a:rPr lang="en-US" b="1" dirty="0" err="1" smtClean="0">
                <a:solidFill>
                  <a:srgbClr val="002060"/>
                </a:solidFill>
              </a:rPr>
              <a:t>دير</a:t>
            </a:r>
            <a:r>
              <a:rPr lang="en-US" b="1" dirty="0" smtClean="0">
                <a:solidFill>
                  <a:srgbClr val="002060"/>
                </a:solidFill>
              </a:rPr>
              <a:t> </a:t>
            </a:r>
            <a:r>
              <a:rPr lang="en-US" b="1" dirty="0" err="1" smtClean="0">
                <a:solidFill>
                  <a:srgbClr val="002060"/>
                </a:solidFill>
              </a:rPr>
              <a:t>علا</a:t>
            </a:r>
            <a:endParaRPr lang="en-US" b="1" dirty="0" smtClean="0">
              <a:solidFill>
                <a:srgbClr val="002060"/>
              </a:solidFill>
            </a:endParaRPr>
          </a:p>
          <a:p>
            <a:pPr marL="457200" indent="-457200">
              <a:buFont typeface="+mj-lt"/>
              <a:buAutoNum type="arabicParenR"/>
            </a:pPr>
            <a:r>
              <a:rPr lang="en-US" b="1" dirty="0" err="1" smtClean="0">
                <a:solidFill>
                  <a:srgbClr val="002060"/>
                </a:solidFill>
              </a:rPr>
              <a:t>الفحيص</a:t>
            </a:r>
            <a:endParaRPr lang="en-US" b="1" dirty="0" smtClean="0">
              <a:solidFill>
                <a:srgbClr val="002060"/>
              </a:solidFill>
            </a:endParaRPr>
          </a:p>
          <a:p>
            <a:pPr marL="457200" indent="-457200">
              <a:buFont typeface="+mj-lt"/>
              <a:buAutoNum type="arabicParenR"/>
            </a:pPr>
            <a:r>
              <a:rPr lang="en-US" b="1" dirty="0" err="1" smtClean="0">
                <a:solidFill>
                  <a:srgbClr val="002060"/>
                </a:solidFill>
              </a:rPr>
              <a:t>زي</a:t>
            </a:r>
            <a:endParaRPr lang="en-US" b="1" dirty="0" smtClean="0">
              <a:solidFill>
                <a:srgbClr val="002060"/>
              </a:solidFill>
            </a:endParaRPr>
          </a:p>
          <a:p>
            <a:pPr marL="457200" indent="-457200">
              <a:buFont typeface="+mj-lt"/>
              <a:buAutoNum type="arabicParenR"/>
            </a:pPr>
            <a:r>
              <a:rPr lang="en-US" b="1" dirty="0" smtClean="0">
                <a:solidFill>
                  <a:srgbClr val="002060"/>
                </a:solidFill>
              </a:rPr>
              <a:t>البحر الميت</a:t>
            </a:r>
          </a:p>
          <a:p>
            <a:endParaRPr lang="ar-JO" sz="2800" b="1" dirty="0">
              <a:solidFill>
                <a:srgbClr val="002060"/>
              </a:solidFill>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6" presetClass="entr" presetSubtype="0" fill="hold" nodeType="click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 by="(-#ppt_w*2)" calcmode="lin" valueType="num">
                                      <p:cBhvr rctx="PPT">
                                        <p:cTn id="17" dur="500" autoRev="1" fill="hold">
                                          <p:stCondLst>
                                            <p:cond delay="0"/>
                                          </p:stCondLst>
                                        </p:cTn>
                                        <p:tgtEl>
                                          <p:spTgt spid="3">
                                            <p:txEl>
                                              <p:pRg st="2" end="2"/>
                                            </p:txEl>
                                          </p:spTgt>
                                        </p:tgtEl>
                                        <p:attrNameLst>
                                          <p:attrName>ppt_w</p:attrName>
                                        </p:attrNameLst>
                                      </p:cBhvr>
                                    </p:anim>
                                    <p:anim by="(#ppt_w*0.50)" calcmode="lin" valueType="num">
                                      <p:cBhvr>
                                        <p:cTn id="18" dur="500" decel="50000" autoRev="1" fill="hold">
                                          <p:stCondLst>
                                            <p:cond delay="0"/>
                                          </p:stCondLst>
                                        </p:cTn>
                                        <p:tgtEl>
                                          <p:spTgt spid="3">
                                            <p:txEl>
                                              <p:pRg st="2" end="2"/>
                                            </p:txEl>
                                          </p:spTgt>
                                        </p:tgtEl>
                                        <p:attrNameLst>
                                          <p:attrName>ppt_x</p:attrName>
                                        </p:attrNameLst>
                                      </p:cBhvr>
                                    </p:anim>
                                    <p:anim from="(-#ppt_h/2)" to="(#ppt_y)" calcmode="lin" valueType="num">
                                      <p:cBhvr>
                                        <p:cTn id="19" dur="1000" fill="hold">
                                          <p:stCondLst>
                                            <p:cond delay="0"/>
                                          </p:stCondLst>
                                        </p:cTn>
                                        <p:tgtEl>
                                          <p:spTgt spid="3">
                                            <p:txEl>
                                              <p:pRg st="2" end="2"/>
                                            </p:txEl>
                                          </p:spTgt>
                                        </p:tgtEl>
                                        <p:attrNameLst>
                                          <p:attrName>ppt_y</p:attrName>
                                        </p:attrNameLst>
                                      </p:cBhvr>
                                    </p:anim>
                                    <p:animRot by="21600000">
                                      <p:cBhvr>
                                        <p:cTn id="20" dur="1000" fill="hold">
                                          <p:stCondLst>
                                            <p:cond delay="0"/>
                                          </p:stCondLst>
                                        </p:cTn>
                                        <p:tgtEl>
                                          <p:spTgt spid="3">
                                            <p:txEl>
                                              <p:pRg st="2" end="2"/>
                                            </p:txEl>
                                          </p:spTgt>
                                        </p:tgtEl>
                                        <p:attrNameLst>
                                          <p:attrName>r</p:attrName>
                                        </p:attrNameLst>
                                      </p:cBhvr>
                                    </p:animRot>
                                  </p:childTnLst>
                                </p:cTn>
                              </p:par>
                              <p:par>
                                <p:cTn id="21" presetID="56" presetClass="entr" presetSubtype="0" fill="hold" nodeType="withEffect">
                                  <p:stCondLst>
                                    <p:cond delay="0"/>
                                  </p:stCondLst>
                                  <p:iterate type="lt">
                                    <p:tmPct val="10000"/>
                                  </p:iterate>
                                  <p:childTnLst>
                                    <p:set>
                                      <p:cBhvr>
                                        <p:cTn id="22" dur="1" fill="hold">
                                          <p:stCondLst>
                                            <p:cond delay="0"/>
                                          </p:stCondLst>
                                        </p:cTn>
                                        <p:tgtEl>
                                          <p:spTgt spid="3">
                                            <p:txEl>
                                              <p:pRg st="3" end="3"/>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3" end="3"/>
                                            </p:txEl>
                                          </p:spTgt>
                                        </p:tgtEl>
                                        <p:attrNameLst>
                                          <p:attrName>ppt_w</p:attrName>
                                        </p:attrNameLst>
                                      </p:cBhvr>
                                    </p:anim>
                                    <p:anim by="(#ppt_w*0.50)" calcmode="lin" valueType="num">
                                      <p:cBhvr>
                                        <p:cTn id="24" dur="500" decel="50000" autoRev="1" fill="hold">
                                          <p:stCondLst>
                                            <p:cond delay="0"/>
                                          </p:stCondLst>
                                        </p:cTn>
                                        <p:tgtEl>
                                          <p:spTgt spid="3">
                                            <p:txEl>
                                              <p:pRg st="3" end="3"/>
                                            </p:txEl>
                                          </p:spTgt>
                                        </p:tgtEl>
                                        <p:attrNameLst>
                                          <p:attrName>ppt_x</p:attrName>
                                        </p:attrNameLst>
                                      </p:cBhvr>
                                    </p:anim>
                                    <p:anim from="(-#ppt_h/2)" to="(#ppt_y)" calcmode="lin" valueType="num">
                                      <p:cBhvr>
                                        <p:cTn id="25" dur="1000" fill="hold">
                                          <p:stCondLst>
                                            <p:cond delay="0"/>
                                          </p:stCondLst>
                                        </p:cTn>
                                        <p:tgtEl>
                                          <p:spTgt spid="3">
                                            <p:txEl>
                                              <p:pRg st="3" end="3"/>
                                            </p:txEl>
                                          </p:spTgt>
                                        </p:tgtEl>
                                        <p:attrNameLst>
                                          <p:attrName>ppt_y</p:attrName>
                                        </p:attrNameLst>
                                      </p:cBhvr>
                                    </p:anim>
                                    <p:animRot by="21600000">
                                      <p:cBhvr>
                                        <p:cTn id="26" dur="1000" fill="hold">
                                          <p:stCondLst>
                                            <p:cond delay="0"/>
                                          </p:stCondLst>
                                        </p:cTn>
                                        <p:tgtEl>
                                          <p:spTgt spid="3">
                                            <p:txEl>
                                              <p:pRg st="3" end="3"/>
                                            </p:txEl>
                                          </p:spTgt>
                                        </p:tgtEl>
                                        <p:attrNameLst>
                                          <p:attrName>r</p:attrName>
                                        </p:attrNameLst>
                                      </p:cBhvr>
                                    </p:animRot>
                                  </p:childTnLst>
                                </p:cTn>
                              </p:par>
                              <p:par>
                                <p:cTn id="27" presetID="56" presetClass="entr" presetSubtype="0" fill="hold" nodeType="withEffect">
                                  <p:stCondLst>
                                    <p:cond delay="0"/>
                                  </p:stCondLst>
                                  <p:iterate type="lt">
                                    <p:tmPct val="10000"/>
                                  </p:iterate>
                                  <p:childTnLst>
                                    <p:set>
                                      <p:cBhvr>
                                        <p:cTn id="28" dur="1" fill="hold">
                                          <p:stCondLst>
                                            <p:cond delay="0"/>
                                          </p:stCondLst>
                                        </p:cTn>
                                        <p:tgtEl>
                                          <p:spTgt spid="3">
                                            <p:txEl>
                                              <p:pRg st="4" end="4"/>
                                            </p:txEl>
                                          </p:spTgt>
                                        </p:tgtEl>
                                        <p:attrNameLst>
                                          <p:attrName>style.visibility</p:attrName>
                                        </p:attrNameLst>
                                      </p:cBhvr>
                                      <p:to>
                                        <p:strVal val="visible"/>
                                      </p:to>
                                    </p:set>
                                    <p:anim by="(-#ppt_w*2)" calcmode="lin" valueType="num">
                                      <p:cBhvr rctx="PPT">
                                        <p:cTn id="29" dur="500" autoRev="1" fill="hold">
                                          <p:stCondLst>
                                            <p:cond delay="0"/>
                                          </p:stCondLst>
                                        </p:cTn>
                                        <p:tgtEl>
                                          <p:spTgt spid="3">
                                            <p:txEl>
                                              <p:pRg st="4" end="4"/>
                                            </p:txEl>
                                          </p:spTgt>
                                        </p:tgtEl>
                                        <p:attrNameLst>
                                          <p:attrName>ppt_w</p:attrName>
                                        </p:attrNameLst>
                                      </p:cBhvr>
                                    </p:anim>
                                    <p:anim by="(#ppt_w*0.50)" calcmode="lin" valueType="num">
                                      <p:cBhvr>
                                        <p:cTn id="30" dur="500" decel="50000" autoRev="1" fill="hold">
                                          <p:stCondLst>
                                            <p:cond delay="0"/>
                                          </p:stCondLst>
                                        </p:cTn>
                                        <p:tgtEl>
                                          <p:spTgt spid="3">
                                            <p:txEl>
                                              <p:pRg st="4" end="4"/>
                                            </p:txEl>
                                          </p:spTgt>
                                        </p:tgtEl>
                                        <p:attrNameLst>
                                          <p:attrName>ppt_x</p:attrName>
                                        </p:attrNameLst>
                                      </p:cBhvr>
                                    </p:anim>
                                    <p:anim from="(-#ppt_h/2)" to="(#ppt_y)" calcmode="lin" valueType="num">
                                      <p:cBhvr>
                                        <p:cTn id="31" dur="1000" fill="hold">
                                          <p:stCondLst>
                                            <p:cond delay="0"/>
                                          </p:stCondLst>
                                        </p:cTn>
                                        <p:tgtEl>
                                          <p:spTgt spid="3">
                                            <p:txEl>
                                              <p:pRg st="4" end="4"/>
                                            </p:txEl>
                                          </p:spTgt>
                                        </p:tgtEl>
                                        <p:attrNameLst>
                                          <p:attrName>ppt_y</p:attrName>
                                        </p:attrNameLst>
                                      </p:cBhvr>
                                    </p:anim>
                                    <p:animRot by="21600000">
                                      <p:cBhvr>
                                        <p:cTn id="32" dur="1000" fill="hold">
                                          <p:stCondLst>
                                            <p:cond delay="0"/>
                                          </p:stCondLst>
                                        </p:cTn>
                                        <p:tgtEl>
                                          <p:spTgt spid="3">
                                            <p:txEl>
                                              <p:pRg st="4" end="4"/>
                                            </p:txEl>
                                          </p:spTgt>
                                        </p:tgtEl>
                                        <p:attrNameLst>
                                          <p:attrName>r</p:attrName>
                                        </p:attrNameLst>
                                      </p:cBhvr>
                                    </p:animRot>
                                  </p:childTnLst>
                                </p:cTn>
                              </p:par>
                              <p:par>
                                <p:cTn id="33" presetID="56" presetClass="entr" presetSubtype="0" fill="hold" nodeType="withEffect">
                                  <p:stCondLst>
                                    <p:cond delay="0"/>
                                  </p:stCondLst>
                                  <p:iterate type="lt">
                                    <p:tmPct val="10000"/>
                                  </p:iterate>
                                  <p:childTnLst>
                                    <p:set>
                                      <p:cBhvr>
                                        <p:cTn id="34" dur="1" fill="hold">
                                          <p:stCondLst>
                                            <p:cond delay="0"/>
                                          </p:stCondLst>
                                        </p:cTn>
                                        <p:tgtEl>
                                          <p:spTgt spid="3">
                                            <p:txEl>
                                              <p:pRg st="5" end="5"/>
                                            </p:txEl>
                                          </p:spTgt>
                                        </p:tgtEl>
                                        <p:attrNameLst>
                                          <p:attrName>style.visibility</p:attrName>
                                        </p:attrNameLst>
                                      </p:cBhvr>
                                      <p:to>
                                        <p:strVal val="visible"/>
                                      </p:to>
                                    </p:set>
                                    <p:anim by="(-#ppt_w*2)" calcmode="lin" valueType="num">
                                      <p:cBhvr rctx="PPT">
                                        <p:cTn id="35" dur="500" autoRev="1" fill="hold">
                                          <p:stCondLst>
                                            <p:cond delay="0"/>
                                          </p:stCondLst>
                                        </p:cTn>
                                        <p:tgtEl>
                                          <p:spTgt spid="3">
                                            <p:txEl>
                                              <p:pRg st="5" end="5"/>
                                            </p:txEl>
                                          </p:spTgt>
                                        </p:tgtEl>
                                        <p:attrNameLst>
                                          <p:attrName>ppt_w</p:attrName>
                                        </p:attrNameLst>
                                      </p:cBhvr>
                                    </p:anim>
                                    <p:anim by="(#ppt_w*0.50)" calcmode="lin" valueType="num">
                                      <p:cBhvr>
                                        <p:cTn id="36" dur="500" decel="50000" autoRev="1" fill="hold">
                                          <p:stCondLst>
                                            <p:cond delay="0"/>
                                          </p:stCondLst>
                                        </p:cTn>
                                        <p:tgtEl>
                                          <p:spTgt spid="3">
                                            <p:txEl>
                                              <p:pRg st="5" end="5"/>
                                            </p:txEl>
                                          </p:spTgt>
                                        </p:tgtEl>
                                        <p:attrNameLst>
                                          <p:attrName>ppt_x</p:attrName>
                                        </p:attrNameLst>
                                      </p:cBhvr>
                                    </p:anim>
                                    <p:anim from="(-#ppt_h/2)" to="(#ppt_y)" calcmode="lin" valueType="num">
                                      <p:cBhvr>
                                        <p:cTn id="37" dur="1000" fill="hold">
                                          <p:stCondLst>
                                            <p:cond delay="0"/>
                                          </p:stCondLst>
                                        </p:cTn>
                                        <p:tgtEl>
                                          <p:spTgt spid="3">
                                            <p:txEl>
                                              <p:pRg st="5" end="5"/>
                                            </p:txEl>
                                          </p:spTgt>
                                        </p:tgtEl>
                                        <p:attrNameLst>
                                          <p:attrName>ppt_y</p:attrName>
                                        </p:attrNameLst>
                                      </p:cBhvr>
                                    </p:anim>
                                    <p:animRot by="21600000">
                                      <p:cBhvr>
                                        <p:cTn id="38" dur="1000" fill="hold">
                                          <p:stCondLst>
                                            <p:cond delay="0"/>
                                          </p:stCondLst>
                                        </p:cTn>
                                        <p:tgtEl>
                                          <p:spTgt spid="3">
                                            <p:txEl>
                                              <p:pRg st="5" end="5"/>
                                            </p:txEl>
                                          </p:spTgt>
                                        </p:tgtEl>
                                        <p:attrNameLst>
                                          <p:attrName>r</p:attrName>
                                        </p:attrNameLst>
                                      </p:cBhvr>
                                    </p:animRot>
                                  </p:childTnLst>
                                </p:cTn>
                              </p:par>
                              <p:par>
                                <p:cTn id="39" presetID="56" presetClass="entr" presetSubtype="0" fill="hold" nodeType="withEffect">
                                  <p:stCondLst>
                                    <p:cond delay="0"/>
                                  </p:stCondLst>
                                  <p:iterate type="lt">
                                    <p:tmPct val="10000"/>
                                  </p:iterate>
                                  <p:childTnLst>
                                    <p:set>
                                      <p:cBhvr>
                                        <p:cTn id="40" dur="1" fill="hold">
                                          <p:stCondLst>
                                            <p:cond delay="0"/>
                                          </p:stCondLst>
                                        </p:cTn>
                                        <p:tgtEl>
                                          <p:spTgt spid="3">
                                            <p:txEl>
                                              <p:pRg st="6" end="6"/>
                                            </p:txEl>
                                          </p:spTgt>
                                        </p:tgtEl>
                                        <p:attrNameLst>
                                          <p:attrName>style.visibility</p:attrName>
                                        </p:attrNameLst>
                                      </p:cBhvr>
                                      <p:to>
                                        <p:strVal val="visible"/>
                                      </p:to>
                                    </p:set>
                                    <p:anim by="(-#ppt_w*2)" calcmode="lin" valueType="num">
                                      <p:cBhvr rctx="PPT">
                                        <p:cTn id="41" dur="500" autoRev="1" fill="hold">
                                          <p:stCondLst>
                                            <p:cond delay="0"/>
                                          </p:stCondLst>
                                        </p:cTn>
                                        <p:tgtEl>
                                          <p:spTgt spid="3">
                                            <p:txEl>
                                              <p:pRg st="6" end="6"/>
                                            </p:txEl>
                                          </p:spTgt>
                                        </p:tgtEl>
                                        <p:attrNameLst>
                                          <p:attrName>ppt_w</p:attrName>
                                        </p:attrNameLst>
                                      </p:cBhvr>
                                    </p:anim>
                                    <p:anim by="(#ppt_w*0.50)" calcmode="lin" valueType="num">
                                      <p:cBhvr>
                                        <p:cTn id="42" dur="500" decel="50000" autoRev="1" fill="hold">
                                          <p:stCondLst>
                                            <p:cond delay="0"/>
                                          </p:stCondLst>
                                        </p:cTn>
                                        <p:tgtEl>
                                          <p:spTgt spid="3">
                                            <p:txEl>
                                              <p:pRg st="6" end="6"/>
                                            </p:txEl>
                                          </p:spTgt>
                                        </p:tgtEl>
                                        <p:attrNameLst>
                                          <p:attrName>ppt_x</p:attrName>
                                        </p:attrNameLst>
                                      </p:cBhvr>
                                    </p:anim>
                                    <p:anim from="(-#ppt_h/2)" to="(#ppt_y)" calcmode="lin" valueType="num">
                                      <p:cBhvr>
                                        <p:cTn id="43" dur="1000" fill="hold">
                                          <p:stCondLst>
                                            <p:cond delay="0"/>
                                          </p:stCondLst>
                                        </p:cTn>
                                        <p:tgtEl>
                                          <p:spTgt spid="3">
                                            <p:txEl>
                                              <p:pRg st="6" end="6"/>
                                            </p:txEl>
                                          </p:spTgt>
                                        </p:tgtEl>
                                        <p:attrNameLst>
                                          <p:attrName>ppt_y</p:attrName>
                                        </p:attrNameLst>
                                      </p:cBhvr>
                                    </p:anim>
                                    <p:animRot by="21600000">
                                      <p:cBhvr>
                                        <p:cTn id="44" dur="1000" fill="hold">
                                          <p:stCondLst>
                                            <p:cond delay="0"/>
                                          </p:stCondLst>
                                        </p:cTn>
                                        <p:tgtEl>
                                          <p:spTgt spid="3">
                                            <p:txEl>
                                              <p:pRg st="6" end="6"/>
                                            </p:txEl>
                                          </p:spTgt>
                                        </p:tgtEl>
                                        <p:attrNameLst>
                                          <p:attrName>r</p:attrName>
                                        </p:attrNameLst>
                                      </p:cBhvr>
                                    </p:animRot>
                                  </p:childTnLst>
                                </p:cTn>
                              </p:par>
                              <p:par>
                                <p:cTn id="45" presetID="56" presetClass="entr" presetSubtype="0" fill="hold" nodeType="withEffect">
                                  <p:stCondLst>
                                    <p:cond delay="0"/>
                                  </p:stCondLst>
                                  <p:iterate type="lt">
                                    <p:tmPct val="10000"/>
                                  </p:iterate>
                                  <p:childTnLst>
                                    <p:set>
                                      <p:cBhvr>
                                        <p:cTn id="46" dur="1" fill="hold">
                                          <p:stCondLst>
                                            <p:cond delay="0"/>
                                          </p:stCondLst>
                                        </p:cTn>
                                        <p:tgtEl>
                                          <p:spTgt spid="3">
                                            <p:txEl>
                                              <p:pRg st="7" end="7"/>
                                            </p:txEl>
                                          </p:spTgt>
                                        </p:tgtEl>
                                        <p:attrNameLst>
                                          <p:attrName>style.visibility</p:attrName>
                                        </p:attrNameLst>
                                      </p:cBhvr>
                                      <p:to>
                                        <p:strVal val="visible"/>
                                      </p:to>
                                    </p:set>
                                    <p:anim by="(-#ppt_w*2)" calcmode="lin" valueType="num">
                                      <p:cBhvr rctx="PPT">
                                        <p:cTn id="47" dur="500" autoRev="1" fill="hold">
                                          <p:stCondLst>
                                            <p:cond delay="0"/>
                                          </p:stCondLst>
                                        </p:cTn>
                                        <p:tgtEl>
                                          <p:spTgt spid="3">
                                            <p:txEl>
                                              <p:pRg st="7" end="7"/>
                                            </p:txEl>
                                          </p:spTgt>
                                        </p:tgtEl>
                                        <p:attrNameLst>
                                          <p:attrName>ppt_w</p:attrName>
                                        </p:attrNameLst>
                                      </p:cBhvr>
                                    </p:anim>
                                    <p:anim by="(#ppt_w*0.50)" calcmode="lin" valueType="num">
                                      <p:cBhvr>
                                        <p:cTn id="48" dur="500" decel="50000" autoRev="1" fill="hold">
                                          <p:stCondLst>
                                            <p:cond delay="0"/>
                                          </p:stCondLst>
                                        </p:cTn>
                                        <p:tgtEl>
                                          <p:spTgt spid="3">
                                            <p:txEl>
                                              <p:pRg st="7" end="7"/>
                                            </p:txEl>
                                          </p:spTgt>
                                        </p:tgtEl>
                                        <p:attrNameLst>
                                          <p:attrName>ppt_x</p:attrName>
                                        </p:attrNameLst>
                                      </p:cBhvr>
                                    </p:anim>
                                    <p:anim from="(-#ppt_h/2)" to="(#ppt_y)" calcmode="lin" valueType="num">
                                      <p:cBhvr>
                                        <p:cTn id="49" dur="1000" fill="hold">
                                          <p:stCondLst>
                                            <p:cond delay="0"/>
                                          </p:stCondLst>
                                        </p:cTn>
                                        <p:tgtEl>
                                          <p:spTgt spid="3">
                                            <p:txEl>
                                              <p:pRg st="7" end="7"/>
                                            </p:txEl>
                                          </p:spTgt>
                                        </p:tgtEl>
                                        <p:attrNameLst>
                                          <p:attrName>ppt_y</p:attrName>
                                        </p:attrNameLst>
                                      </p:cBhvr>
                                    </p:anim>
                                    <p:animRot by="21600000">
                                      <p:cBhvr>
                                        <p:cTn id="50" dur="1000" fill="hold">
                                          <p:stCondLst>
                                            <p:cond delay="0"/>
                                          </p:stCondLst>
                                        </p:cTn>
                                        <p:tgtEl>
                                          <p:spTgt spid="3">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متحف السلط التاريخي"/>
          <p:cNvPicPr>
            <a:picLocks noChangeAspect="1" noChangeArrowheads="1"/>
          </p:cNvPicPr>
          <p:nvPr/>
        </p:nvPicPr>
        <p:blipFill>
          <a:blip r:embed="rId2"/>
          <a:srcRect/>
          <a:stretch>
            <a:fillRect/>
          </a:stretch>
        </p:blipFill>
        <p:spPr bwMode="auto">
          <a:xfrm>
            <a:off x="0" y="2971800"/>
            <a:ext cx="9144000" cy="3886200"/>
          </a:xfrm>
          <a:prstGeom prst="rect">
            <a:avLst/>
          </a:prstGeom>
          <a:noFill/>
        </p:spPr>
      </p:pic>
      <p:sp>
        <p:nvSpPr>
          <p:cNvPr id="5" name="Rectangle 4"/>
          <p:cNvSpPr/>
          <p:nvPr/>
        </p:nvSpPr>
        <p:spPr>
          <a:xfrm>
            <a:off x="7162800" y="457200"/>
            <a:ext cx="609600" cy="52322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endParaRPr lang="en-US" sz="2800" b="1" cap="none" spc="0" dirty="0">
              <a:ln w="50800"/>
              <a:solidFill>
                <a:schemeClr val="bg1">
                  <a:shade val="50000"/>
                </a:schemeClr>
              </a:solidFill>
              <a:effectLst/>
            </a:endParaRPr>
          </a:p>
        </p:txBody>
      </p:sp>
      <p:sp>
        <p:nvSpPr>
          <p:cNvPr id="7" name="TextBox 6"/>
          <p:cNvSpPr txBox="1"/>
          <p:nvPr/>
        </p:nvSpPr>
        <p:spPr>
          <a:xfrm>
            <a:off x="0" y="381000"/>
            <a:ext cx="8618668" cy="2308324"/>
          </a:xfrm>
          <a:prstGeom prst="rect">
            <a:avLst/>
          </a:prstGeom>
          <a:noFill/>
        </p:spPr>
        <p:txBody>
          <a:bodyPr wrap="square" rtlCol="0">
            <a:spAutoFit/>
          </a:bodyPr>
          <a:lstStyle/>
          <a:p>
            <a:pPr algn="r"/>
            <a:r>
              <a:rPr lang="en-US" sz="3200" dirty="0" err="1" smtClean="0">
                <a:ln>
                  <a:solidFill>
                    <a:schemeClr val="accent1">
                      <a:lumMod val="25000"/>
                    </a:schemeClr>
                  </a:solidFill>
                </a:ln>
              </a:rPr>
              <a:t>متحف</a:t>
            </a:r>
            <a:r>
              <a:rPr lang="en-US" sz="3200" dirty="0" smtClean="0">
                <a:ln>
                  <a:solidFill>
                    <a:schemeClr val="accent1">
                      <a:lumMod val="25000"/>
                    </a:schemeClr>
                  </a:solidFill>
                </a:ln>
              </a:rPr>
              <a:t> </a:t>
            </a:r>
            <a:r>
              <a:rPr lang="en-US" sz="3200" dirty="0" err="1" smtClean="0">
                <a:ln>
                  <a:solidFill>
                    <a:schemeClr val="accent1">
                      <a:lumMod val="25000"/>
                    </a:schemeClr>
                  </a:solidFill>
                </a:ln>
              </a:rPr>
              <a:t>السلط</a:t>
            </a:r>
            <a:r>
              <a:rPr lang="en-US" sz="3200" dirty="0" smtClean="0">
                <a:ln>
                  <a:solidFill>
                    <a:schemeClr val="accent1">
                      <a:lumMod val="25000"/>
                    </a:schemeClr>
                  </a:solidFill>
                </a:ln>
              </a:rPr>
              <a:t> </a:t>
            </a:r>
            <a:r>
              <a:rPr lang="en-US" sz="3200" dirty="0" err="1" smtClean="0">
                <a:ln>
                  <a:solidFill>
                    <a:schemeClr val="accent1">
                      <a:lumMod val="25000"/>
                    </a:schemeClr>
                  </a:solidFill>
                </a:ln>
              </a:rPr>
              <a:t>التاريخي</a:t>
            </a:r>
            <a:r>
              <a:rPr lang="en-US" sz="3200" dirty="0" smtClean="0">
                <a:ln>
                  <a:solidFill>
                    <a:schemeClr val="accent1">
                      <a:lumMod val="25000"/>
                    </a:schemeClr>
                  </a:solidFill>
                </a:ln>
              </a:rPr>
              <a:t> </a:t>
            </a:r>
            <a:r>
              <a:rPr lang="en-US" sz="2800" b="1" dirty="0" err="1" smtClean="0"/>
              <a:t>تم</a:t>
            </a:r>
            <a:r>
              <a:rPr lang="en-US" sz="2800" b="1" dirty="0" smtClean="0"/>
              <a:t> </a:t>
            </a:r>
            <a:r>
              <a:rPr lang="en-US" sz="2800" b="1" dirty="0" err="1" smtClean="0"/>
              <a:t>ترشيح</a:t>
            </a:r>
            <a:r>
              <a:rPr lang="en-US" sz="2800" b="1" dirty="0" smtClean="0"/>
              <a:t> </a:t>
            </a:r>
            <a:r>
              <a:rPr lang="en-US" sz="2800" b="1" dirty="0" err="1" smtClean="0"/>
              <a:t>مبنى</a:t>
            </a:r>
            <a:r>
              <a:rPr lang="en-US" sz="2800" b="1" dirty="0" smtClean="0"/>
              <a:t> </a:t>
            </a:r>
            <a:r>
              <a:rPr lang="en-US" sz="2800" b="1" dirty="0" err="1" smtClean="0"/>
              <a:t>ابي</a:t>
            </a:r>
            <a:r>
              <a:rPr lang="en-US" sz="2800" b="1" dirty="0" smtClean="0"/>
              <a:t> </a:t>
            </a:r>
            <a:r>
              <a:rPr lang="en-US" sz="2800" b="1" dirty="0" err="1" smtClean="0"/>
              <a:t>جابر</a:t>
            </a:r>
            <a:r>
              <a:rPr lang="en-US" sz="2800" b="1" dirty="0" smtClean="0"/>
              <a:t> من قبل </a:t>
            </a:r>
            <a:r>
              <a:rPr lang="en-US" sz="2800" b="1" dirty="0" err="1" smtClean="0"/>
              <a:t>الجمعية</a:t>
            </a:r>
            <a:r>
              <a:rPr lang="en-US" sz="2800" b="1" dirty="0" smtClean="0"/>
              <a:t> العلمية </a:t>
            </a:r>
            <a:r>
              <a:rPr lang="en-US" sz="2800" b="1" dirty="0" err="1" smtClean="0"/>
              <a:t>الملكية</a:t>
            </a:r>
            <a:r>
              <a:rPr lang="en-US" sz="2800" b="1" dirty="0" smtClean="0"/>
              <a:t> </a:t>
            </a:r>
            <a:r>
              <a:rPr lang="en-US" sz="2800" b="1" dirty="0" err="1" smtClean="0"/>
              <a:t>كي</a:t>
            </a:r>
            <a:r>
              <a:rPr lang="en-US" sz="2800" b="1" dirty="0" smtClean="0"/>
              <a:t> </a:t>
            </a:r>
            <a:r>
              <a:rPr lang="en-US" sz="2800" b="1" dirty="0" err="1" smtClean="0"/>
              <a:t>يصبح</a:t>
            </a:r>
            <a:r>
              <a:rPr lang="en-US" sz="2800" b="1" dirty="0" smtClean="0"/>
              <a:t> </a:t>
            </a:r>
            <a:r>
              <a:rPr lang="en-US" sz="2800" b="1" dirty="0" err="1" smtClean="0"/>
              <a:t>متحفا</a:t>
            </a:r>
            <a:r>
              <a:rPr lang="en-US" sz="2800" b="1" dirty="0" smtClean="0"/>
              <a:t> </a:t>
            </a:r>
            <a:r>
              <a:rPr lang="en-US" sz="2800" b="1" dirty="0" err="1" smtClean="0"/>
              <a:t>للزوار</a:t>
            </a:r>
            <a:r>
              <a:rPr lang="en-US" sz="2800" b="1" dirty="0" smtClean="0"/>
              <a:t> </a:t>
            </a:r>
            <a:r>
              <a:rPr lang="en-US" sz="2800" b="1" dirty="0" err="1" smtClean="0"/>
              <a:t>واصبح</a:t>
            </a:r>
            <a:r>
              <a:rPr lang="en-US" sz="2800" b="1" dirty="0" smtClean="0"/>
              <a:t> </a:t>
            </a:r>
            <a:r>
              <a:rPr lang="en-US" sz="2800" b="1" dirty="0" err="1" smtClean="0"/>
              <a:t>المبنى</a:t>
            </a:r>
            <a:r>
              <a:rPr lang="en-US" sz="2800" b="1" dirty="0" smtClean="0"/>
              <a:t> </a:t>
            </a:r>
            <a:r>
              <a:rPr lang="en-US" sz="2800" b="1" dirty="0" err="1" smtClean="0"/>
              <a:t>ضمن</a:t>
            </a:r>
            <a:r>
              <a:rPr lang="en-US" sz="2800" b="1" dirty="0" smtClean="0"/>
              <a:t> </a:t>
            </a:r>
            <a:r>
              <a:rPr lang="en-US" sz="2800" b="1" dirty="0" err="1" smtClean="0"/>
              <a:t>مشروع</a:t>
            </a:r>
            <a:r>
              <a:rPr lang="en-US" sz="2800" b="1" dirty="0" smtClean="0"/>
              <a:t> </a:t>
            </a:r>
            <a:r>
              <a:rPr lang="en-US" sz="2800" b="1" dirty="0" err="1" smtClean="0"/>
              <a:t>تطوير</a:t>
            </a:r>
            <a:r>
              <a:rPr lang="en-US" sz="2800" b="1" dirty="0" smtClean="0"/>
              <a:t> </a:t>
            </a:r>
            <a:r>
              <a:rPr lang="en-US" sz="2800" b="1" dirty="0" err="1" smtClean="0"/>
              <a:t>السلط</a:t>
            </a:r>
            <a:r>
              <a:rPr lang="en-US" sz="2800" b="1" dirty="0" smtClean="0"/>
              <a:t> القديمة </a:t>
            </a:r>
            <a:r>
              <a:rPr lang="en-US" sz="2800" b="1" dirty="0" err="1" smtClean="0"/>
              <a:t>سياحيا</a:t>
            </a:r>
            <a:r>
              <a:rPr lang="en-US" sz="2800" b="1" dirty="0" smtClean="0"/>
              <a:t> </a:t>
            </a:r>
            <a:r>
              <a:rPr lang="en-US" sz="2800" b="1" dirty="0" err="1" smtClean="0"/>
              <a:t>ويهدف</a:t>
            </a:r>
            <a:r>
              <a:rPr lang="en-US" sz="2800" b="1" dirty="0" smtClean="0"/>
              <a:t> </a:t>
            </a:r>
            <a:r>
              <a:rPr lang="en-US" sz="2800" b="1" dirty="0" err="1" smtClean="0"/>
              <a:t>المشروع</a:t>
            </a:r>
            <a:r>
              <a:rPr lang="en-US" sz="2800" b="1" dirty="0" smtClean="0"/>
              <a:t> الى </a:t>
            </a:r>
            <a:r>
              <a:rPr lang="en-US" sz="2800" b="1" dirty="0" err="1" smtClean="0"/>
              <a:t>ابراز</a:t>
            </a:r>
            <a:r>
              <a:rPr lang="en-US" sz="2800" b="1" dirty="0" smtClean="0"/>
              <a:t> </a:t>
            </a:r>
            <a:r>
              <a:rPr lang="en-US" sz="2800" b="1" dirty="0" err="1" smtClean="0"/>
              <a:t>الجماليات</a:t>
            </a:r>
            <a:r>
              <a:rPr lang="en-US" sz="2800" b="1" dirty="0" smtClean="0"/>
              <a:t> </a:t>
            </a:r>
            <a:r>
              <a:rPr lang="en-US" sz="2800" b="1" dirty="0" err="1" smtClean="0"/>
              <a:t>الطبيعية</a:t>
            </a:r>
            <a:r>
              <a:rPr lang="en-US" sz="2800" b="1" dirty="0" smtClean="0"/>
              <a:t> </a:t>
            </a:r>
            <a:r>
              <a:rPr lang="en-US" sz="2800" b="1" dirty="0" err="1" smtClean="0"/>
              <a:t>للمدينه</a:t>
            </a:r>
            <a:r>
              <a:rPr lang="en-US" sz="2800" b="1" dirty="0" smtClean="0"/>
              <a:t> </a:t>
            </a:r>
            <a:r>
              <a:rPr lang="en-US" sz="2800" b="1" dirty="0" err="1" smtClean="0"/>
              <a:t>وذلك</a:t>
            </a:r>
            <a:r>
              <a:rPr lang="en-US" sz="2800" b="1" dirty="0" smtClean="0"/>
              <a:t> من </a:t>
            </a:r>
            <a:r>
              <a:rPr lang="en-US" sz="2800" b="1" dirty="0" err="1" smtClean="0"/>
              <a:t>خلال</a:t>
            </a:r>
            <a:r>
              <a:rPr lang="en-US" sz="2800" b="1" dirty="0" smtClean="0"/>
              <a:t> </a:t>
            </a:r>
            <a:r>
              <a:rPr lang="en-US" sz="2800" b="1" dirty="0" err="1" smtClean="0"/>
              <a:t>تجهيز</a:t>
            </a:r>
            <a:r>
              <a:rPr lang="en-US" sz="2800" b="1" dirty="0" smtClean="0"/>
              <a:t> </a:t>
            </a:r>
            <a:r>
              <a:rPr lang="en-US" sz="2800" b="1" dirty="0" err="1" smtClean="0"/>
              <a:t>المتحف</a:t>
            </a:r>
            <a:r>
              <a:rPr lang="en-US" sz="2800" b="1" dirty="0" smtClean="0"/>
              <a:t> بما </a:t>
            </a:r>
            <a:r>
              <a:rPr lang="en-US" sz="2800" b="1" dirty="0" err="1" smtClean="0"/>
              <a:t>يظهر</a:t>
            </a:r>
            <a:r>
              <a:rPr lang="en-US" sz="2800" b="1" dirty="0" smtClean="0"/>
              <a:t> </a:t>
            </a:r>
            <a:r>
              <a:rPr lang="en-US" sz="2800" b="1" dirty="0" err="1" smtClean="0"/>
              <a:t>تعاقب.المنطقة</a:t>
            </a:r>
            <a:r>
              <a:rPr lang="en-US" sz="2800" b="1" dirty="0" smtClean="0"/>
              <a:t> .</a:t>
            </a:r>
            <a:r>
              <a:rPr lang="en-US" sz="2800" b="1" dirty="0" err="1" smtClean="0"/>
              <a:t>الحضارات</a:t>
            </a:r>
            <a:r>
              <a:rPr lang="en-US" sz="2800" b="1" dirty="0" smtClean="0"/>
              <a:t> على </a:t>
            </a:r>
            <a:r>
              <a:rPr lang="en-US" sz="2800" b="1" dirty="0" err="1" smtClean="0"/>
              <a:t>المنطقه</a:t>
            </a:r>
            <a:r>
              <a:rPr lang="en-US" sz="2800" b="1" dirty="0" smtClean="0"/>
              <a:t> </a:t>
            </a:r>
            <a:endParaRPr lang="ar-JO" sz="2800" b="1" dirty="0"/>
          </a:p>
        </p:txBody>
      </p:sp>
    </p:spTree>
  </p:cSld>
  <p:clrMapOvr>
    <a:masterClrMapping/>
  </p:clrMapOvr>
  <p:transition spd="slow">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715962"/>
          </a:xfrm>
        </p:spPr>
        <p:txBody>
          <a:bodyPr>
            <a:normAutofit fontScale="90000"/>
          </a:bodyPr>
          <a:lstStyle/>
          <a:p>
            <a:pPr algn="r"/>
            <a:r>
              <a:rPr lang="en-US" sz="5400" b="1" cap="none"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التراث</a:t>
            </a:r>
            <a:r>
              <a:rPr lang="en-US" sz="5400" b="1"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r>
              <a:rPr lang="en-US" sz="5400" b="1" cap="none"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المعماري</a:t>
            </a:r>
            <a:r>
              <a:rPr lang="en-US" sz="5400" b="1"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في </a:t>
            </a:r>
            <a:r>
              <a:rPr lang="en-US" sz="5400" b="1" cap="none"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السلط</a:t>
            </a:r>
            <a:r>
              <a:rPr lang="en-US" sz="5400" b="1"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ar-JO" sz="5400" b="1" cap="none"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 name="Content Placeholder 2"/>
          <p:cNvSpPr>
            <a:spLocks noGrp="1"/>
          </p:cNvSpPr>
          <p:nvPr>
            <p:ph sz="quarter" idx="1"/>
          </p:nvPr>
        </p:nvSpPr>
        <p:spPr>
          <a:xfrm>
            <a:off x="457200" y="990600"/>
            <a:ext cx="7696200" cy="5635752"/>
          </a:xfrm>
        </p:spPr>
        <p:txBody>
          <a:bodyPr/>
          <a:lstStyle/>
          <a:p>
            <a:r>
              <a:rPr lang="en-US" b="1" dirty="0" err="1" smtClean="0">
                <a:solidFill>
                  <a:srgbClr val="002060"/>
                </a:solidFill>
              </a:rPr>
              <a:t>تتميز</a:t>
            </a:r>
            <a:r>
              <a:rPr lang="en-US" b="1" dirty="0" smtClean="0">
                <a:solidFill>
                  <a:srgbClr val="002060"/>
                </a:solidFill>
              </a:rPr>
              <a:t> </a:t>
            </a:r>
            <a:r>
              <a:rPr lang="en-US" b="1" dirty="0" err="1" smtClean="0">
                <a:solidFill>
                  <a:srgbClr val="002060"/>
                </a:solidFill>
              </a:rPr>
              <a:t>مدينة</a:t>
            </a:r>
            <a:r>
              <a:rPr lang="en-US" b="1" dirty="0" smtClean="0">
                <a:solidFill>
                  <a:srgbClr val="002060"/>
                </a:solidFill>
              </a:rPr>
              <a:t> </a:t>
            </a:r>
            <a:r>
              <a:rPr lang="en-US" b="1" dirty="0" err="1" smtClean="0">
                <a:solidFill>
                  <a:srgbClr val="002060"/>
                </a:solidFill>
              </a:rPr>
              <a:t>السلط</a:t>
            </a:r>
            <a:r>
              <a:rPr lang="en-US" b="1" dirty="0" smtClean="0">
                <a:solidFill>
                  <a:srgbClr val="002060"/>
                </a:solidFill>
              </a:rPr>
              <a:t> </a:t>
            </a:r>
            <a:r>
              <a:rPr lang="en-US" b="1" dirty="0" err="1" smtClean="0">
                <a:solidFill>
                  <a:srgbClr val="002060"/>
                </a:solidFill>
              </a:rPr>
              <a:t>بالبيوت</a:t>
            </a:r>
            <a:r>
              <a:rPr lang="en-US" b="1" dirty="0" smtClean="0">
                <a:solidFill>
                  <a:srgbClr val="002060"/>
                </a:solidFill>
              </a:rPr>
              <a:t> </a:t>
            </a:r>
            <a:r>
              <a:rPr lang="en-US" b="1" dirty="0" err="1" smtClean="0">
                <a:solidFill>
                  <a:srgbClr val="002060"/>
                </a:solidFill>
              </a:rPr>
              <a:t>التراثية</a:t>
            </a:r>
            <a:r>
              <a:rPr lang="en-US" b="1" dirty="0" smtClean="0">
                <a:solidFill>
                  <a:srgbClr val="002060"/>
                </a:solidFill>
              </a:rPr>
              <a:t> </a:t>
            </a:r>
            <a:r>
              <a:rPr lang="en-US" b="1" dirty="0" err="1" smtClean="0">
                <a:solidFill>
                  <a:srgbClr val="002060"/>
                </a:solidFill>
              </a:rPr>
              <a:t>ذات</a:t>
            </a:r>
            <a:r>
              <a:rPr lang="en-US" b="1" dirty="0" smtClean="0">
                <a:solidFill>
                  <a:srgbClr val="002060"/>
                </a:solidFill>
              </a:rPr>
              <a:t> </a:t>
            </a:r>
            <a:r>
              <a:rPr lang="en-US" b="1" dirty="0" err="1" smtClean="0">
                <a:solidFill>
                  <a:srgbClr val="002060"/>
                </a:solidFill>
              </a:rPr>
              <a:t>الواجهات</a:t>
            </a:r>
            <a:r>
              <a:rPr lang="en-US" b="1" dirty="0" smtClean="0">
                <a:solidFill>
                  <a:srgbClr val="002060"/>
                </a:solidFill>
              </a:rPr>
              <a:t> الحجرية </a:t>
            </a:r>
            <a:r>
              <a:rPr lang="en-US" b="1" dirty="0" err="1" smtClean="0">
                <a:solidFill>
                  <a:srgbClr val="002060"/>
                </a:solidFill>
              </a:rPr>
              <a:t>الصفراء</a:t>
            </a:r>
            <a:r>
              <a:rPr lang="en-US" b="1" dirty="0" smtClean="0">
                <a:solidFill>
                  <a:srgbClr val="002060"/>
                </a:solidFill>
              </a:rPr>
              <a:t> </a:t>
            </a:r>
            <a:r>
              <a:rPr lang="en-US" b="1" dirty="0" err="1" smtClean="0">
                <a:solidFill>
                  <a:srgbClr val="002060"/>
                </a:solidFill>
              </a:rPr>
              <a:t>والطراز</a:t>
            </a:r>
            <a:r>
              <a:rPr lang="en-US" b="1" dirty="0" smtClean="0">
                <a:solidFill>
                  <a:srgbClr val="002060"/>
                </a:solidFill>
              </a:rPr>
              <a:t> </a:t>
            </a:r>
            <a:r>
              <a:rPr lang="en-US" b="1" dirty="0" err="1" smtClean="0">
                <a:solidFill>
                  <a:srgbClr val="002060"/>
                </a:solidFill>
              </a:rPr>
              <a:t>المعماري</a:t>
            </a:r>
            <a:r>
              <a:rPr lang="en-US" b="1" dirty="0" smtClean="0">
                <a:solidFill>
                  <a:srgbClr val="002060"/>
                </a:solidFill>
              </a:rPr>
              <a:t> </a:t>
            </a:r>
            <a:r>
              <a:rPr lang="en-US" b="1" dirty="0" err="1" smtClean="0">
                <a:solidFill>
                  <a:srgbClr val="002060"/>
                </a:solidFill>
              </a:rPr>
              <a:t>المميز</a:t>
            </a:r>
            <a:r>
              <a:rPr lang="en-US" b="1" dirty="0" smtClean="0">
                <a:solidFill>
                  <a:srgbClr val="002060"/>
                </a:solidFill>
              </a:rPr>
              <a:t> </a:t>
            </a:r>
            <a:r>
              <a:rPr lang="en-US" b="1" dirty="0" err="1" smtClean="0">
                <a:solidFill>
                  <a:srgbClr val="002060"/>
                </a:solidFill>
              </a:rPr>
              <a:t>بالاقواس</a:t>
            </a:r>
            <a:r>
              <a:rPr lang="en-US" b="1" dirty="0" smtClean="0">
                <a:solidFill>
                  <a:srgbClr val="002060"/>
                </a:solidFill>
              </a:rPr>
              <a:t> الحجرية </a:t>
            </a:r>
            <a:r>
              <a:rPr lang="en-US" b="1" dirty="0" err="1" smtClean="0">
                <a:solidFill>
                  <a:srgbClr val="002060"/>
                </a:solidFill>
              </a:rPr>
              <a:t>وكثرة</a:t>
            </a:r>
            <a:r>
              <a:rPr lang="en-US" b="1" dirty="0" smtClean="0">
                <a:solidFill>
                  <a:srgbClr val="002060"/>
                </a:solidFill>
              </a:rPr>
              <a:t> </a:t>
            </a:r>
            <a:r>
              <a:rPr lang="en-US" b="1" dirty="0" err="1" smtClean="0">
                <a:solidFill>
                  <a:srgbClr val="002060"/>
                </a:solidFill>
              </a:rPr>
              <a:t>النوافذ</a:t>
            </a:r>
            <a:r>
              <a:rPr lang="en-US" b="1" dirty="0" smtClean="0">
                <a:solidFill>
                  <a:srgbClr val="002060"/>
                </a:solidFill>
              </a:rPr>
              <a:t> </a:t>
            </a:r>
            <a:r>
              <a:rPr lang="en-US" b="1" dirty="0" err="1" smtClean="0">
                <a:solidFill>
                  <a:srgbClr val="002060"/>
                </a:solidFill>
              </a:rPr>
              <a:t>الامامية</a:t>
            </a:r>
            <a:r>
              <a:rPr lang="en-US" b="1" dirty="0" smtClean="0">
                <a:solidFill>
                  <a:srgbClr val="002060"/>
                </a:solidFill>
              </a:rPr>
              <a:t>.</a:t>
            </a:r>
          </a:p>
          <a:p>
            <a:pPr>
              <a:buNone/>
            </a:pPr>
            <a:endParaRPr lang="en-US" b="1" dirty="0" smtClean="0">
              <a:solidFill>
                <a:srgbClr val="002060"/>
              </a:solidFill>
            </a:endParaRPr>
          </a:p>
          <a:p>
            <a:r>
              <a:rPr lang="en-US" b="1" dirty="0" err="1" smtClean="0">
                <a:solidFill>
                  <a:srgbClr val="002060"/>
                </a:solidFill>
              </a:rPr>
              <a:t>وتتكون</a:t>
            </a:r>
            <a:r>
              <a:rPr lang="en-US" b="1" dirty="0" smtClean="0">
                <a:solidFill>
                  <a:srgbClr val="002060"/>
                </a:solidFill>
              </a:rPr>
              <a:t> </a:t>
            </a:r>
            <a:r>
              <a:rPr lang="en-US" b="1" dirty="0" err="1" smtClean="0">
                <a:solidFill>
                  <a:srgbClr val="002060"/>
                </a:solidFill>
              </a:rPr>
              <a:t>هذه</a:t>
            </a:r>
            <a:r>
              <a:rPr lang="en-US" b="1" dirty="0" smtClean="0">
                <a:solidFill>
                  <a:srgbClr val="002060"/>
                </a:solidFill>
              </a:rPr>
              <a:t> </a:t>
            </a:r>
            <a:r>
              <a:rPr lang="en-US" b="1" dirty="0" err="1" smtClean="0">
                <a:solidFill>
                  <a:srgbClr val="002060"/>
                </a:solidFill>
              </a:rPr>
              <a:t>البيوت</a:t>
            </a:r>
            <a:r>
              <a:rPr lang="en-US" b="1" dirty="0" smtClean="0">
                <a:solidFill>
                  <a:srgbClr val="002060"/>
                </a:solidFill>
              </a:rPr>
              <a:t> في </a:t>
            </a:r>
            <a:r>
              <a:rPr lang="en-US" b="1" dirty="0" err="1" smtClean="0">
                <a:solidFill>
                  <a:srgbClr val="002060"/>
                </a:solidFill>
              </a:rPr>
              <a:t>الغالب</a:t>
            </a:r>
            <a:r>
              <a:rPr lang="en-US" b="1" dirty="0" smtClean="0">
                <a:solidFill>
                  <a:srgbClr val="002060"/>
                </a:solidFill>
              </a:rPr>
              <a:t> من </a:t>
            </a:r>
            <a:r>
              <a:rPr lang="en-US" b="1" dirty="0" err="1" smtClean="0">
                <a:solidFill>
                  <a:srgbClr val="002060"/>
                </a:solidFill>
              </a:rPr>
              <a:t>طابقين</a:t>
            </a:r>
            <a:r>
              <a:rPr lang="en-US" b="1" dirty="0" smtClean="0">
                <a:solidFill>
                  <a:srgbClr val="002060"/>
                </a:solidFill>
              </a:rPr>
              <a:t> </a:t>
            </a:r>
            <a:r>
              <a:rPr lang="en-US" b="1" dirty="0" err="1" smtClean="0">
                <a:solidFill>
                  <a:srgbClr val="002060"/>
                </a:solidFill>
              </a:rPr>
              <a:t>وساد</a:t>
            </a:r>
            <a:r>
              <a:rPr lang="en-US" b="1" dirty="0" smtClean="0">
                <a:solidFill>
                  <a:srgbClr val="002060"/>
                </a:solidFill>
              </a:rPr>
              <a:t> </a:t>
            </a:r>
            <a:r>
              <a:rPr lang="en-US" b="1" dirty="0" err="1" smtClean="0">
                <a:solidFill>
                  <a:srgbClr val="002060"/>
                </a:solidFill>
              </a:rPr>
              <a:t>هذا</a:t>
            </a:r>
            <a:r>
              <a:rPr lang="en-US" b="1" dirty="0" smtClean="0">
                <a:solidFill>
                  <a:srgbClr val="002060"/>
                </a:solidFill>
              </a:rPr>
              <a:t> </a:t>
            </a:r>
            <a:r>
              <a:rPr lang="en-US" b="1" dirty="0" err="1" smtClean="0">
                <a:solidFill>
                  <a:srgbClr val="002060"/>
                </a:solidFill>
              </a:rPr>
              <a:t>الطراز</a:t>
            </a:r>
            <a:r>
              <a:rPr lang="en-US" b="1" dirty="0" smtClean="0">
                <a:solidFill>
                  <a:srgbClr val="002060"/>
                </a:solidFill>
              </a:rPr>
              <a:t> في </a:t>
            </a:r>
            <a:r>
              <a:rPr lang="en-US" b="1" dirty="0" err="1" smtClean="0">
                <a:solidFill>
                  <a:srgbClr val="002060"/>
                </a:solidFill>
              </a:rPr>
              <a:t>ارجاء</a:t>
            </a:r>
            <a:r>
              <a:rPr lang="en-US" b="1" dirty="0" smtClean="0">
                <a:solidFill>
                  <a:srgbClr val="002060"/>
                </a:solidFill>
              </a:rPr>
              <a:t> </a:t>
            </a:r>
            <a:r>
              <a:rPr lang="en-US" b="1" dirty="0" err="1" smtClean="0">
                <a:solidFill>
                  <a:srgbClr val="002060"/>
                </a:solidFill>
              </a:rPr>
              <a:t>واسعه</a:t>
            </a:r>
            <a:r>
              <a:rPr lang="en-US" b="1" dirty="0" smtClean="0">
                <a:solidFill>
                  <a:srgbClr val="002060"/>
                </a:solidFill>
              </a:rPr>
              <a:t> من الدولة </a:t>
            </a:r>
            <a:r>
              <a:rPr lang="en-US" b="1" dirty="0" err="1" smtClean="0">
                <a:solidFill>
                  <a:srgbClr val="002060"/>
                </a:solidFill>
              </a:rPr>
              <a:t>العثمانية</a:t>
            </a:r>
            <a:r>
              <a:rPr lang="en-US" b="1" dirty="0" smtClean="0">
                <a:solidFill>
                  <a:srgbClr val="002060"/>
                </a:solidFill>
              </a:rPr>
              <a:t> وقد </a:t>
            </a:r>
            <a:r>
              <a:rPr lang="en-US" b="1" dirty="0" err="1" smtClean="0">
                <a:solidFill>
                  <a:srgbClr val="002060"/>
                </a:solidFill>
              </a:rPr>
              <a:t>اهتمت</a:t>
            </a:r>
            <a:r>
              <a:rPr lang="en-US" b="1" dirty="0" smtClean="0">
                <a:solidFill>
                  <a:srgbClr val="002060"/>
                </a:solidFill>
              </a:rPr>
              <a:t> </a:t>
            </a:r>
            <a:r>
              <a:rPr lang="en-US" b="1" dirty="0" err="1" smtClean="0">
                <a:solidFill>
                  <a:srgbClr val="002060"/>
                </a:solidFill>
              </a:rPr>
              <a:t>وزارة</a:t>
            </a:r>
            <a:r>
              <a:rPr lang="en-US" b="1" dirty="0" smtClean="0">
                <a:solidFill>
                  <a:srgbClr val="002060"/>
                </a:solidFill>
              </a:rPr>
              <a:t> </a:t>
            </a:r>
            <a:r>
              <a:rPr lang="en-US" b="1" dirty="0" err="1" smtClean="0">
                <a:solidFill>
                  <a:srgbClr val="002060"/>
                </a:solidFill>
              </a:rPr>
              <a:t>الثقافة</a:t>
            </a:r>
            <a:r>
              <a:rPr lang="en-US" b="1" dirty="0" smtClean="0">
                <a:solidFill>
                  <a:srgbClr val="002060"/>
                </a:solidFill>
              </a:rPr>
              <a:t> </a:t>
            </a:r>
            <a:r>
              <a:rPr lang="en-US" b="1" dirty="0" err="1" smtClean="0">
                <a:solidFill>
                  <a:srgbClr val="002060"/>
                </a:solidFill>
              </a:rPr>
              <a:t>بترميم</a:t>
            </a:r>
            <a:r>
              <a:rPr lang="en-US" b="1" dirty="0" smtClean="0">
                <a:solidFill>
                  <a:srgbClr val="002060"/>
                </a:solidFill>
              </a:rPr>
              <a:t> </a:t>
            </a:r>
            <a:r>
              <a:rPr lang="en-US" b="1" dirty="0" err="1" smtClean="0">
                <a:solidFill>
                  <a:srgbClr val="002060"/>
                </a:solidFill>
              </a:rPr>
              <a:t>بيوت</a:t>
            </a:r>
            <a:r>
              <a:rPr lang="en-US" b="1" dirty="0" smtClean="0">
                <a:solidFill>
                  <a:srgbClr val="002060"/>
                </a:solidFill>
              </a:rPr>
              <a:t> </a:t>
            </a:r>
            <a:r>
              <a:rPr lang="en-US" b="1" dirty="0" err="1" smtClean="0">
                <a:solidFill>
                  <a:srgbClr val="002060"/>
                </a:solidFill>
              </a:rPr>
              <a:t>السلط</a:t>
            </a:r>
            <a:r>
              <a:rPr lang="en-US" b="1" dirty="0" smtClean="0">
                <a:solidFill>
                  <a:srgbClr val="002060"/>
                </a:solidFill>
              </a:rPr>
              <a:t> القديمة </a:t>
            </a:r>
            <a:r>
              <a:rPr lang="en-US" b="1" dirty="0" err="1" smtClean="0">
                <a:solidFill>
                  <a:srgbClr val="002060"/>
                </a:solidFill>
              </a:rPr>
              <a:t>لأنها</a:t>
            </a:r>
            <a:r>
              <a:rPr lang="en-US" b="1" dirty="0" smtClean="0">
                <a:solidFill>
                  <a:srgbClr val="002060"/>
                </a:solidFill>
              </a:rPr>
              <a:t> </a:t>
            </a:r>
            <a:r>
              <a:rPr lang="en-US" b="1" dirty="0" err="1" smtClean="0">
                <a:solidFill>
                  <a:srgbClr val="002060"/>
                </a:solidFill>
              </a:rPr>
              <a:t>تشكل</a:t>
            </a:r>
            <a:r>
              <a:rPr lang="en-US" b="1" dirty="0" smtClean="0">
                <a:solidFill>
                  <a:srgbClr val="002060"/>
                </a:solidFill>
              </a:rPr>
              <a:t> </a:t>
            </a:r>
            <a:r>
              <a:rPr lang="en-US" b="1" dirty="0" err="1" smtClean="0">
                <a:solidFill>
                  <a:srgbClr val="002060"/>
                </a:solidFill>
              </a:rPr>
              <a:t>هوية</a:t>
            </a:r>
            <a:r>
              <a:rPr lang="en-US" b="1" dirty="0" smtClean="0">
                <a:solidFill>
                  <a:srgbClr val="002060"/>
                </a:solidFill>
              </a:rPr>
              <a:t> </a:t>
            </a:r>
            <a:r>
              <a:rPr lang="en-US" b="1" dirty="0" err="1" smtClean="0">
                <a:solidFill>
                  <a:srgbClr val="002060"/>
                </a:solidFill>
              </a:rPr>
              <a:t>السلط</a:t>
            </a:r>
            <a:r>
              <a:rPr lang="en-US" b="1" dirty="0" smtClean="0">
                <a:solidFill>
                  <a:srgbClr val="002060"/>
                </a:solidFill>
              </a:rPr>
              <a:t> القديمه </a:t>
            </a:r>
            <a:r>
              <a:rPr lang="en-US" b="1" dirty="0" err="1" smtClean="0">
                <a:solidFill>
                  <a:srgbClr val="002060"/>
                </a:solidFill>
              </a:rPr>
              <a:t>ومصدر</a:t>
            </a:r>
            <a:r>
              <a:rPr lang="en-US" b="1" dirty="0" smtClean="0">
                <a:solidFill>
                  <a:srgbClr val="002060"/>
                </a:solidFill>
              </a:rPr>
              <a:t> </a:t>
            </a:r>
            <a:r>
              <a:rPr lang="en-US" b="1" dirty="0" err="1" smtClean="0">
                <a:solidFill>
                  <a:srgbClr val="002060"/>
                </a:solidFill>
              </a:rPr>
              <a:t>للجذب</a:t>
            </a:r>
            <a:r>
              <a:rPr lang="en-US" b="1" dirty="0" smtClean="0">
                <a:solidFill>
                  <a:srgbClr val="002060"/>
                </a:solidFill>
              </a:rPr>
              <a:t> </a:t>
            </a:r>
            <a:r>
              <a:rPr lang="en-US" b="1" dirty="0" err="1" smtClean="0">
                <a:solidFill>
                  <a:srgbClr val="002060"/>
                </a:solidFill>
              </a:rPr>
              <a:t>السياحي</a:t>
            </a:r>
            <a:r>
              <a:rPr lang="en-US" b="1" dirty="0" smtClean="0">
                <a:solidFill>
                  <a:srgbClr val="002060"/>
                </a:solidFill>
              </a:rPr>
              <a:t>.</a:t>
            </a:r>
          </a:p>
          <a:p>
            <a:endParaRPr lang="ar-JO" b="1"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Image result for الفن المعماري في السلط القديمة"/>
          <p:cNvPicPr>
            <a:picLocks noChangeAspect="1" noChangeArrowheads="1"/>
          </p:cNvPicPr>
          <p:nvPr/>
        </p:nvPicPr>
        <p:blipFill>
          <a:blip r:embed="rId2"/>
          <a:srcRect/>
          <a:stretch>
            <a:fillRect/>
          </a:stretch>
        </p:blipFill>
        <p:spPr bwMode="auto">
          <a:xfrm>
            <a:off x="4191000" y="0"/>
            <a:ext cx="4953000" cy="6858000"/>
          </a:xfrm>
          <a:prstGeom prst="rect">
            <a:avLst/>
          </a:prstGeom>
          <a:noFill/>
        </p:spPr>
      </p:pic>
      <p:pic>
        <p:nvPicPr>
          <p:cNvPr id="19460" name="Picture 4" descr="Image result for  السلط القديمة"/>
          <p:cNvPicPr>
            <a:picLocks noChangeAspect="1" noChangeArrowheads="1"/>
          </p:cNvPicPr>
          <p:nvPr/>
        </p:nvPicPr>
        <p:blipFill>
          <a:blip r:embed="rId3"/>
          <a:srcRect/>
          <a:stretch>
            <a:fillRect/>
          </a:stretch>
        </p:blipFill>
        <p:spPr bwMode="auto">
          <a:xfrm>
            <a:off x="0" y="0"/>
            <a:ext cx="4191000" cy="685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467600" cy="715962"/>
          </a:xfrm>
        </p:spPr>
        <p:txBody>
          <a:bodyPr>
            <a:normAutofit/>
          </a:bodyPr>
          <a:lstStyle/>
          <a:p>
            <a:pPr algn="r"/>
            <a:r>
              <a:rPr lang="en-US" sz="3600" b="1" dirty="0" err="1" smtClean="0">
                <a:solidFill>
                  <a:srgbClr val="002060"/>
                </a:solidFill>
              </a:rPr>
              <a:t>مدرسة</a:t>
            </a:r>
            <a:r>
              <a:rPr lang="en-US" sz="3600" b="1" dirty="0" smtClean="0">
                <a:solidFill>
                  <a:srgbClr val="002060"/>
                </a:solidFill>
              </a:rPr>
              <a:t> </a:t>
            </a:r>
            <a:r>
              <a:rPr lang="en-US" sz="3600" b="1" dirty="0" err="1" smtClean="0">
                <a:solidFill>
                  <a:srgbClr val="002060"/>
                </a:solidFill>
              </a:rPr>
              <a:t>السلط</a:t>
            </a:r>
            <a:r>
              <a:rPr lang="en-US" sz="3600" b="1" dirty="0" smtClean="0">
                <a:solidFill>
                  <a:srgbClr val="002060"/>
                </a:solidFill>
              </a:rPr>
              <a:t> </a:t>
            </a:r>
            <a:r>
              <a:rPr lang="en-US" sz="3600" b="1" dirty="0" err="1" smtClean="0">
                <a:solidFill>
                  <a:srgbClr val="002060"/>
                </a:solidFill>
              </a:rPr>
              <a:t>الثانوية</a:t>
            </a:r>
            <a:r>
              <a:rPr lang="en-US" sz="3600" b="1" dirty="0" smtClean="0">
                <a:solidFill>
                  <a:srgbClr val="002060"/>
                </a:solidFill>
              </a:rPr>
              <a:t>:</a:t>
            </a:r>
            <a:endParaRPr lang="ar-JO" sz="3600" b="1" dirty="0">
              <a:solidFill>
                <a:srgbClr val="002060"/>
              </a:solidFill>
            </a:endParaRPr>
          </a:p>
        </p:txBody>
      </p:sp>
      <p:sp>
        <p:nvSpPr>
          <p:cNvPr id="3" name="Content Placeholder 2"/>
          <p:cNvSpPr>
            <a:spLocks noGrp="1"/>
          </p:cNvSpPr>
          <p:nvPr>
            <p:ph sz="quarter" idx="1"/>
          </p:nvPr>
        </p:nvSpPr>
        <p:spPr>
          <a:xfrm>
            <a:off x="457200" y="1219200"/>
            <a:ext cx="7696200" cy="5254752"/>
          </a:xfrm>
        </p:spPr>
        <p:txBody>
          <a:bodyPr/>
          <a:lstStyle/>
          <a:p>
            <a:r>
              <a:rPr lang="en-US" b="1" dirty="0" smtClean="0">
                <a:solidFill>
                  <a:srgbClr val="002060"/>
                </a:solidFill>
              </a:rPr>
              <a:t>هي </a:t>
            </a:r>
            <a:r>
              <a:rPr lang="en-US" b="1" dirty="0" err="1" smtClean="0">
                <a:solidFill>
                  <a:srgbClr val="002060"/>
                </a:solidFill>
              </a:rPr>
              <a:t>اول</a:t>
            </a:r>
            <a:r>
              <a:rPr lang="en-US" b="1" dirty="0" smtClean="0">
                <a:solidFill>
                  <a:srgbClr val="002060"/>
                </a:solidFill>
              </a:rPr>
              <a:t> </a:t>
            </a:r>
            <a:r>
              <a:rPr lang="en-US" b="1" dirty="0" err="1" smtClean="0">
                <a:solidFill>
                  <a:srgbClr val="002060"/>
                </a:solidFill>
              </a:rPr>
              <a:t>مدرسة</a:t>
            </a:r>
            <a:r>
              <a:rPr lang="en-US" b="1" dirty="0" smtClean="0">
                <a:solidFill>
                  <a:srgbClr val="002060"/>
                </a:solidFill>
              </a:rPr>
              <a:t> </a:t>
            </a:r>
            <a:r>
              <a:rPr lang="en-US" b="1" dirty="0" err="1" smtClean="0">
                <a:solidFill>
                  <a:srgbClr val="002060"/>
                </a:solidFill>
              </a:rPr>
              <a:t>ثانوية</a:t>
            </a:r>
            <a:r>
              <a:rPr lang="en-US" b="1" dirty="0" smtClean="0">
                <a:solidFill>
                  <a:srgbClr val="002060"/>
                </a:solidFill>
              </a:rPr>
              <a:t> في </a:t>
            </a:r>
            <a:r>
              <a:rPr lang="en-US" b="1" dirty="0" err="1" smtClean="0">
                <a:solidFill>
                  <a:srgbClr val="002060"/>
                </a:solidFill>
              </a:rPr>
              <a:t>الاردن</a:t>
            </a:r>
            <a:r>
              <a:rPr lang="en-US" b="1" dirty="0" smtClean="0">
                <a:solidFill>
                  <a:srgbClr val="002060"/>
                </a:solidFill>
              </a:rPr>
              <a:t> </a:t>
            </a:r>
            <a:r>
              <a:rPr lang="en-US" b="1" dirty="0" err="1" smtClean="0">
                <a:solidFill>
                  <a:srgbClr val="002060"/>
                </a:solidFill>
              </a:rPr>
              <a:t>تأسست</a:t>
            </a:r>
            <a:r>
              <a:rPr lang="en-US" b="1" dirty="0" smtClean="0">
                <a:solidFill>
                  <a:srgbClr val="002060"/>
                </a:solidFill>
              </a:rPr>
              <a:t> مع </a:t>
            </a:r>
            <a:r>
              <a:rPr lang="en-US" b="1" dirty="0" err="1" smtClean="0">
                <a:solidFill>
                  <a:srgbClr val="002060"/>
                </a:solidFill>
              </a:rPr>
              <a:t>بداية</a:t>
            </a:r>
            <a:r>
              <a:rPr lang="en-US" b="1" dirty="0" smtClean="0">
                <a:solidFill>
                  <a:srgbClr val="002060"/>
                </a:solidFill>
              </a:rPr>
              <a:t> </a:t>
            </a:r>
            <a:r>
              <a:rPr lang="en-US" b="1" dirty="0" err="1" smtClean="0">
                <a:solidFill>
                  <a:srgbClr val="002060"/>
                </a:solidFill>
              </a:rPr>
              <a:t>تأسيس</a:t>
            </a:r>
            <a:r>
              <a:rPr lang="en-US" b="1" dirty="0" smtClean="0">
                <a:solidFill>
                  <a:srgbClr val="002060"/>
                </a:solidFill>
              </a:rPr>
              <a:t> </a:t>
            </a:r>
            <a:r>
              <a:rPr lang="en-US" b="1" dirty="0" err="1" smtClean="0">
                <a:solidFill>
                  <a:srgbClr val="002060"/>
                </a:solidFill>
              </a:rPr>
              <a:t>الدوله</a:t>
            </a:r>
            <a:r>
              <a:rPr lang="en-US" b="1" dirty="0" smtClean="0">
                <a:solidFill>
                  <a:srgbClr val="002060"/>
                </a:solidFill>
              </a:rPr>
              <a:t> </a:t>
            </a:r>
            <a:r>
              <a:rPr lang="en-US" b="1" dirty="0" err="1" smtClean="0">
                <a:solidFill>
                  <a:srgbClr val="002060"/>
                </a:solidFill>
              </a:rPr>
              <a:t>الأردنية</a:t>
            </a:r>
            <a:r>
              <a:rPr lang="en-US" b="1" dirty="0" smtClean="0">
                <a:solidFill>
                  <a:srgbClr val="002060"/>
                </a:solidFill>
              </a:rPr>
              <a:t> </a:t>
            </a:r>
            <a:r>
              <a:rPr lang="en-US" b="1" dirty="0" err="1" smtClean="0">
                <a:solidFill>
                  <a:srgbClr val="002060"/>
                </a:solidFill>
              </a:rPr>
              <a:t>وتخرج</a:t>
            </a:r>
            <a:r>
              <a:rPr lang="en-US" b="1" dirty="0" smtClean="0">
                <a:solidFill>
                  <a:srgbClr val="002060"/>
                </a:solidFill>
              </a:rPr>
              <a:t> فيها عدد من </a:t>
            </a:r>
            <a:r>
              <a:rPr lang="en-US" b="1" dirty="0" err="1" smtClean="0">
                <a:solidFill>
                  <a:srgbClr val="002060"/>
                </a:solidFill>
              </a:rPr>
              <a:t>الشخصيات</a:t>
            </a:r>
            <a:r>
              <a:rPr lang="en-US" b="1" dirty="0" smtClean="0">
                <a:solidFill>
                  <a:srgbClr val="002060"/>
                </a:solidFill>
              </a:rPr>
              <a:t> </a:t>
            </a:r>
            <a:r>
              <a:rPr lang="en-US" b="1" dirty="0" err="1" smtClean="0">
                <a:solidFill>
                  <a:srgbClr val="002060"/>
                </a:solidFill>
              </a:rPr>
              <a:t>الأردنية</a:t>
            </a:r>
            <a:r>
              <a:rPr lang="en-US" b="1" dirty="0" smtClean="0">
                <a:solidFill>
                  <a:srgbClr val="002060"/>
                </a:solidFill>
              </a:rPr>
              <a:t> كان </a:t>
            </a:r>
            <a:r>
              <a:rPr lang="en-US" b="1" dirty="0" err="1" smtClean="0">
                <a:solidFill>
                  <a:srgbClr val="002060"/>
                </a:solidFill>
              </a:rPr>
              <a:t>لها</a:t>
            </a:r>
            <a:r>
              <a:rPr lang="en-US" b="1" dirty="0" smtClean="0">
                <a:solidFill>
                  <a:srgbClr val="002060"/>
                </a:solidFill>
              </a:rPr>
              <a:t> </a:t>
            </a:r>
            <a:r>
              <a:rPr lang="en-US" b="1" dirty="0" err="1" smtClean="0">
                <a:solidFill>
                  <a:srgbClr val="002060"/>
                </a:solidFill>
              </a:rPr>
              <a:t>دور</a:t>
            </a:r>
            <a:r>
              <a:rPr lang="en-US" b="1" dirty="0" smtClean="0">
                <a:solidFill>
                  <a:srgbClr val="002060"/>
                </a:solidFill>
              </a:rPr>
              <a:t> في </a:t>
            </a:r>
            <a:r>
              <a:rPr lang="en-US" b="1" dirty="0" err="1" smtClean="0">
                <a:solidFill>
                  <a:srgbClr val="002060"/>
                </a:solidFill>
              </a:rPr>
              <a:t>بناء</a:t>
            </a:r>
            <a:r>
              <a:rPr lang="en-US" b="1" dirty="0" smtClean="0">
                <a:solidFill>
                  <a:srgbClr val="002060"/>
                </a:solidFill>
              </a:rPr>
              <a:t> الأردن الحديث </a:t>
            </a:r>
            <a:r>
              <a:rPr lang="en-US" b="1" dirty="0" err="1" smtClean="0">
                <a:solidFill>
                  <a:srgbClr val="002060"/>
                </a:solidFill>
              </a:rPr>
              <a:t>وكان</a:t>
            </a:r>
            <a:r>
              <a:rPr lang="en-US" b="1" dirty="0" smtClean="0">
                <a:solidFill>
                  <a:srgbClr val="002060"/>
                </a:solidFill>
              </a:rPr>
              <a:t> </a:t>
            </a:r>
            <a:r>
              <a:rPr lang="en-US" b="1" dirty="0" err="1" smtClean="0">
                <a:solidFill>
                  <a:srgbClr val="002060"/>
                </a:solidFill>
              </a:rPr>
              <a:t>لهذه</a:t>
            </a:r>
            <a:r>
              <a:rPr lang="en-US" b="1" dirty="0" smtClean="0">
                <a:solidFill>
                  <a:srgbClr val="002060"/>
                </a:solidFill>
              </a:rPr>
              <a:t> المدرسة </a:t>
            </a:r>
            <a:r>
              <a:rPr lang="en-US" b="1" dirty="0" err="1" smtClean="0">
                <a:solidFill>
                  <a:srgbClr val="002060"/>
                </a:solidFill>
              </a:rPr>
              <a:t>دور</a:t>
            </a:r>
            <a:r>
              <a:rPr lang="en-US" b="1" dirty="0" smtClean="0">
                <a:solidFill>
                  <a:srgbClr val="002060"/>
                </a:solidFill>
              </a:rPr>
              <a:t> </a:t>
            </a:r>
            <a:r>
              <a:rPr lang="en-US" b="1" dirty="0" err="1" smtClean="0">
                <a:solidFill>
                  <a:srgbClr val="002060"/>
                </a:solidFill>
              </a:rPr>
              <a:t>كبير</a:t>
            </a:r>
            <a:r>
              <a:rPr lang="en-US" b="1" dirty="0" smtClean="0">
                <a:solidFill>
                  <a:srgbClr val="002060"/>
                </a:solidFill>
              </a:rPr>
              <a:t> في </a:t>
            </a:r>
            <a:r>
              <a:rPr lang="en-US" b="1" dirty="0" err="1" smtClean="0">
                <a:solidFill>
                  <a:srgbClr val="002060"/>
                </a:solidFill>
              </a:rPr>
              <a:t>نشر</a:t>
            </a:r>
            <a:r>
              <a:rPr lang="en-US" b="1" dirty="0" smtClean="0">
                <a:solidFill>
                  <a:srgbClr val="002060"/>
                </a:solidFill>
              </a:rPr>
              <a:t> </a:t>
            </a:r>
            <a:r>
              <a:rPr lang="en-US" b="1" dirty="0" err="1" smtClean="0">
                <a:solidFill>
                  <a:srgbClr val="002060"/>
                </a:solidFill>
              </a:rPr>
              <a:t>الوعي</a:t>
            </a:r>
            <a:r>
              <a:rPr lang="en-US" b="1" dirty="0" smtClean="0">
                <a:solidFill>
                  <a:srgbClr val="002060"/>
                </a:solidFill>
              </a:rPr>
              <a:t> </a:t>
            </a:r>
            <a:r>
              <a:rPr lang="en-US" b="1" dirty="0" err="1" smtClean="0">
                <a:solidFill>
                  <a:srgbClr val="002060"/>
                </a:solidFill>
              </a:rPr>
              <a:t>السياسي</a:t>
            </a:r>
            <a:r>
              <a:rPr lang="en-US" b="1" dirty="0" smtClean="0">
                <a:solidFill>
                  <a:srgbClr val="002060"/>
                </a:solidFill>
              </a:rPr>
              <a:t> </a:t>
            </a:r>
            <a:r>
              <a:rPr lang="en-US" b="1" dirty="0" err="1" smtClean="0">
                <a:solidFill>
                  <a:srgbClr val="002060"/>
                </a:solidFill>
              </a:rPr>
              <a:t>والاجتماعي</a:t>
            </a:r>
            <a:r>
              <a:rPr lang="en-US" b="1" dirty="0" smtClean="0">
                <a:solidFill>
                  <a:srgbClr val="002060"/>
                </a:solidFill>
              </a:rPr>
              <a:t> </a:t>
            </a:r>
            <a:r>
              <a:rPr lang="en-US" b="1" dirty="0" err="1" smtClean="0">
                <a:solidFill>
                  <a:srgbClr val="002060"/>
                </a:solidFill>
              </a:rPr>
              <a:t>والوطني</a:t>
            </a:r>
            <a:r>
              <a:rPr lang="en-US" b="1" dirty="0" smtClean="0">
                <a:solidFill>
                  <a:srgbClr val="002060"/>
                </a:solidFill>
              </a:rPr>
              <a:t> </a:t>
            </a:r>
            <a:r>
              <a:rPr lang="en-US" b="1" dirty="0" err="1" smtClean="0">
                <a:solidFill>
                  <a:srgbClr val="002060"/>
                </a:solidFill>
              </a:rPr>
              <a:t>وهي</a:t>
            </a:r>
            <a:r>
              <a:rPr lang="en-US" b="1" dirty="0" smtClean="0">
                <a:solidFill>
                  <a:srgbClr val="002060"/>
                </a:solidFill>
              </a:rPr>
              <a:t> </a:t>
            </a:r>
            <a:r>
              <a:rPr lang="en-US" b="1" dirty="0" err="1" smtClean="0">
                <a:solidFill>
                  <a:srgbClr val="002060"/>
                </a:solidFill>
              </a:rPr>
              <a:t>ميدان</a:t>
            </a:r>
            <a:r>
              <a:rPr lang="en-US" b="1" dirty="0" smtClean="0">
                <a:solidFill>
                  <a:srgbClr val="002060"/>
                </a:solidFill>
              </a:rPr>
              <a:t> </a:t>
            </a:r>
            <a:r>
              <a:rPr lang="en-US" b="1" dirty="0" err="1" smtClean="0">
                <a:solidFill>
                  <a:srgbClr val="002060"/>
                </a:solidFill>
              </a:rPr>
              <a:t>رحب</a:t>
            </a:r>
            <a:r>
              <a:rPr lang="en-US" b="1" dirty="0" smtClean="0">
                <a:solidFill>
                  <a:srgbClr val="002060"/>
                </a:solidFill>
              </a:rPr>
              <a:t> </a:t>
            </a:r>
            <a:r>
              <a:rPr lang="en-US" b="1" dirty="0" err="1" smtClean="0">
                <a:solidFill>
                  <a:srgbClr val="002060"/>
                </a:solidFill>
              </a:rPr>
              <a:t>لحراك</a:t>
            </a:r>
            <a:r>
              <a:rPr lang="en-US" b="1" dirty="0" smtClean="0">
                <a:solidFill>
                  <a:srgbClr val="002060"/>
                </a:solidFill>
              </a:rPr>
              <a:t> </a:t>
            </a:r>
            <a:r>
              <a:rPr lang="en-US" b="1" dirty="0" err="1" smtClean="0">
                <a:solidFill>
                  <a:srgbClr val="002060"/>
                </a:solidFill>
              </a:rPr>
              <a:t>ثقافي</a:t>
            </a:r>
            <a:r>
              <a:rPr lang="en-US" b="1" dirty="0" smtClean="0">
                <a:solidFill>
                  <a:srgbClr val="002060"/>
                </a:solidFill>
              </a:rPr>
              <a:t> </a:t>
            </a:r>
            <a:r>
              <a:rPr lang="en-US" b="1" dirty="0" err="1" smtClean="0">
                <a:solidFill>
                  <a:srgbClr val="002060"/>
                </a:solidFill>
              </a:rPr>
              <a:t>نهض</a:t>
            </a:r>
            <a:r>
              <a:rPr lang="en-US" b="1" dirty="0" smtClean="0">
                <a:solidFill>
                  <a:srgbClr val="002060"/>
                </a:solidFill>
              </a:rPr>
              <a:t> </a:t>
            </a:r>
            <a:r>
              <a:rPr lang="en-US" b="1" dirty="0" err="1" smtClean="0">
                <a:solidFill>
                  <a:srgbClr val="002060"/>
                </a:solidFill>
              </a:rPr>
              <a:t>بمسؤليته</a:t>
            </a:r>
            <a:r>
              <a:rPr lang="en-US" b="1" dirty="0" smtClean="0">
                <a:solidFill>
                  <a:srgbClr val="002060"/>
                </a:solidFill>
              </a:rPr>
              <a:t> </a:t>
            </a:r>
            <a:r>
              <a:rPr lang="en-US" b="1" dirty="0" err="1" smtClean="0">
                <a:solidFill>
                  <a:srgbClr val="002060"/>
                </a:solidFill>
              </a:rPr>
              <a:t>شعراء</a:t>
            </a:r>
            <a:r>
              <a:rPr lang="en-US" b="1" dirty="0" smtClean="0">
                <a:solidFill>
                  <a:srgbClr val="002060"/>
                </a:solidFill>
              </a:rPr>
              <a:t> </a:t>
            </a:r>
            <a:r>
              <a:rPr lang="en-US" b="1" dirty="0" err="1" smtClean="0">
                <a:solidFill>
                  <a:srgbClr val="002060"/>
                </a:solidFill>
              </a:rPr>
              <a:t>وادباء</a:t>
            </a:r>
            <a:r>
              <a:rPr lang="en-US" b="1" dirty="0" smtClean="0">
                <a:solidFill>
                  <a:srgbClr val="002060"/>
                </a:solidFill>
              </a:rPr>
              <a:t> </a:t>
            </a:r>
            <a:r>
              <a:rPr lang="en-US" b="1" dirty="0" err="1" smtClean="0">
                <a:solidFill>
                  <a:srgbClr val="002060"/>
                </a:solidFill>
              </a:rPr>
              <a:t>واعلاميون</a:t>
            </a:r>
            <a:r>
              <a:rPr lang="en-US" b="1" dirty="0" smtClean="0">
                <a:solidFill>
                  <a:srgbClr val="002060"/>
                </a:solidFill>
              </a:rPr>
              <a:t> </a:t>
            </a:r>
            <a:r>
              <a:rPr lang="en-US" b="1" dirty="0" err="1" smtClean="0">
                <a:solidFill>
                  <a:srgbClr val="002060"/>
                </a:solidFill>
              </a:rPr>
              <a:t>وسياسيون</a:t>
            </a:r>
            <a:r>
              <a:rPr lang="en-US" b="1" dirty="0" smtClean="0">
                <a:solidFill>
                  <a:srgbClr val="002060"/>
                </a:solidFill>
              </a:rPr>
              <a:t>.</a:t>
            </a:r>
            <a:endParaRPr lang="ar-JO" b="1" dirty="0">
              <a:solidFill>
                <a:srgbClr val="00206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0">
      <a:dk1>
        <a:sysClr val="windowText" lastClr="000000"/>
      </a:dk1>
      <a:lt1>
        <a:srgbClr val="000000"/>
      </a:lt1>
      <a:dk2>
        <a:srgbClr val="FFFFFF"/>
      </a:dk2>
      <a:lt2>
        <a:srgbClr val="FFFFFF"/>
      </a:lt2>
      <a:accent1>
        <a:srgbClr val="FFCCFF"/>
      </a:accent1>
      <a:accent2>
        <a:srgbClr val="FFCCFF"/>
      </a:accent2>
      <a:accent3>
        <a:srgbClr val="DE6C36"/>
      </a:accent3>
      <a:accent4>
        <a:srgbClr val="F9B639"/>
      </a:accent4>
      <a:accent5>
        <a:srgbClr val="CF6DA4"/>
      </a:accent5>
      <a:accent6>
        <a:srgbClr val="FA8D3D"/>
      </a:accent6>
      <a:hlink>
        <a:srgbClr val="FFDE66"/>
      </a:hlink>
      <a:folHlink>
        <a:srgbClr val="D490C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169</TotalTime>
  <Words>343</Words>
  <Application>Microsoft Office PowerPoint</Application>
  <PresentationFormat>On-screen Show (4:3)</PresentationFormat>
  <Paragraphs>46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Slide 1</vt:lpstr>
      <vt:lpstr>Slide 2</vt:lpstr>
      <vt:lpstr>Slide 3</vt:lpstr>
      <vt:lpstr>تضم البلقاء عدد كبير من المدن الأشبه بالبلدات والقرى منها:</vt:lpstr>
      <vt:lpstr>المواقع الأثرية والسياحيه فيها:</vt:lpstr>
      <vt:lpstr>Slide 6</vt:lpstr>
      <vt:lpstr>التراث المعماري في السلط:</vt:lpstr>
      <vt:lpstr>Slide 8</vt:lpstr>
      <vt:lpstr>مدرسة السلط الثانوية:</vt:lpstr>
      <vt:lpstr>Slide 10</vt:lpstr>
      <vt:lpstr>ثوب المرأة السلطية:</vt:lpstr>
      <vt:lpstr>ثوب الرجل السلطية:</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0000</dc:creator>
  <cp:lastModifiedBy>0000</cp:lastModifiedBy>
  <cp:revision>17</cp:revision>
  <dcterms:created xsi:type="dcterms:W3CDTF">2017-04-03T14:42:45Z</dcterms:created>
  <dcterms:modified xsi:type="dcterms:W3CDTF">2017-04-07T19:03:52Z</dcterms:modified>
</cp:coreProperties>
</file>