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305"/>
    <a:srgbClr val="663300"/>
    <a:srgbClr val="740606"/>
    <a:srgbClr val="BAE6D4"/>
    <a:srgbClr val="CFEDE1"/>
    <a:srgbClr val="B7ECFF"/>
    <a:srgbClr val="993366"/>
    <a:srgbClr val="D60093"/>
    <a:srgbClr val="660033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CE4E2-BF06-4900-8A76-EF0722229BA6}" type="doc">
      <dgm:prSet loTypeId="urn:microsoft.com/office/officeart/2005/8/layout/hProcess9" loCatId="process" qsTypeId="urn:microsoft.com/office/officeart/2005/8/quickstyle/simple1" qsCatId="simple" csTypeId="urn:microsoft.com/office/officeart/2005/8/colors/accent5_5" csCatId="accent5" phldr="1"/>
      <dgm:spPr/>
    </dgm:pt>
    <dgm:pt modelId="{DD18964E-906E-4614-8ABE-FEFB9DE8E726}">
      <dgm:prSet phldrT="[Text]"/>
      <dgm:spPr/>
      <dgm:t>
        <a:bodyPr/>
        <a:lstStyle/>
        <a:p>
          <a:r>
            <a:rPr lang="ar-QA" dirty="0" smtClean="0"/>
            <a:t>رومانيون </a:t>
          </a:r>
        </a:p>
        <a:p>
          <a:r>
            <a:rPr lang="ar-QA" dirty="0" smtClean="0"/>
            <a:t>**وجود الحفريات </a:t>
          </a:r>
        </a:p>
      </dgm:t>
    </dgm:pt>
    <dgm:pt modelId="{3C547D14-5DDD-4585-881B-ED47BC292D4E}" type="parTrans" cxnId="{AF50F13B-58CB-469B-8ACE-149B05F872D8}">
      <dgm:prSet/>
      <dgm:spPr/>
      <dgm:t>
        <a:bodyPr/>
        <a:lstStyle/>
        <a:p>
          <a:endParaRPr lang="en-US"/>
        </a:p>
      </dgm:t>
    </dgm:pt>
    <dgm:pt modelId="{369FC7B8-56E9-4C2D-9D60-C967BB6108D7}" type="sibTrans" cxnId="{AF50F13B-58CB-469B-8ACE-149B05F872D8}">
      <dgm:prSet/>
      <dgm:spPr/>
      <dgm:t>
        <a:bodyPr/>
        <a:lstStyle/>
        <a:p>
          <a:endParaRPr lang="en-US"/>
        </a:p>
      </dgm:t>
    </dgm:pt>
    <dgm:pt modelId="{E7FDF570-A728-4DD2-B646-D4833E8A77C8}">
      <dgm:prSet phldrT="[Text]"/>
      <dgm:spPr/>
      <dgm:t>
        <a:bodyPr/>
        <a:lstStyle/>
        <a:p>
          <a:r>
            <a:rPr lang="ar-QA" dirty="0" smtClean="0"/>
            <a:t>أمويون </a:t>
          </a:r>
        </a:p>
        <a:p>
          <a:r>
            <a:rPr lang="ar-QA" dirty="0" smtClean="0"/>
            <a:t>**كانت قريبة من عاصمة الخلافة</a:t>
          </a:r>
          <a:endParaRPr lang="en-US" dirty="0"/>
        </a:p>
      </dgm:t>
    </dgm:pt>
    <dgm:pt modelId="{46719A0B-F9D6-4586-BAB7-5E95A3405437}" type="parTrans" cxnId="{DDCC561A-A34A-45E5-AA68-A03498018D42}">
      <dgm:prSet/>
      <dgm:spPr/>
      <dgm:t>
        <a:bodyPr/>
        <a:lstStyle/>
        <a:p>
          <a:endParaRPr lang="en-US"/>
        </a:p>
      </dgm:t>
    </dgm:pt>
    <dgm:pt modelId="{41DDB5ED-66F1-45A7-A9D6-DDD324607207}" type="sibTrans" cxnId="{DDCC561A-A34A-45E5-AA68-A03498018D42}">
      <dgm:prSet/>
      <dgm:spPr/>
      <dgm:t>
        <a:bodyPr/>
        <a:lstStyle/>
        <a:p>
          <a:endParaRPr lang="en-US"/>
        </a:p>
      </dgm:t>
    </dgm:pt>
    <dgm:pt modelId="{8166ABDF-EE01-43FF-B5E5-21B0D18B7B0E}">
      <dgm:prSet phldrT="[Text]"/>
      <dgm:spPr/>
      <dgm:t>
        <a:bodyPr/>
        <a:lstStyle/>
        <a:p>
          <a:r>
            <a:rPr lang="ar-QA" dirty="0" smtClean="0"/>
            <a:t>عباسيون*</a:t>
          </a:r>
        </a:p>
        <a:p>
          <a:r>
            <a:rPr lang="ar-QA" dirty="0" smtClean="0"/>
            <a:t>*تقلصت أهميتها </a:t>
          </a:r>
        </a:p>
      </dgm:t>
    </dgm:pt>
    <dgm:pt modelId="{F67F30F3-A5C2-4AFE-AD31-1EF2879B3662}" type="parTrans" cxnId="{6556A48A-E55B-457A-81C8-89816662ECEB}">
      <dgm:prSet/>
      <dgm:spPr/>
      <dgm:t>
        <a:bodyPr/>
        <a:lstStyle/>
        <a:p>
          <a:endParaRPr lang="en-US"/>
        </a:p>
      </dgm:t>
    </dgm:pt>
    <dgm:pt modelId="{1952DD28-6F70-49B7-9CEA-DC5C89C78090}" type="sibTrans" cxnId="{6556A48A-E55B-457A-81C8-89816662ECEB}">
      <dgm:prSet/>
      <dgm:spPr/>
      <dgm:t>
        <a:bodyPr/>
        <a:lstStyle/>
        <a:p>
          <a:endParaRPr lang="en-US"/>
        </a:p>
      </dgm:t>
    </dgm:pt>
    <dgm:pt modelId="{D4D91CBB-4FC5-4898-BF73-E0BC6EA28D61}">
      <dgm:prSet phldrT="[Text]"/>
      <dgm:spPr/>
      <dgm:t>
        <a:bodyPr/>
        <a:lstStyle/>
        <a:p>
          <a:r>
            <a:rPr lang="ar-QA" dirty="0" smtClean="0"/>
            <a:t>صليبيون</a:t>
          </a:r>
        </a:p>
        <a:p>
          <a:r>
            <a:rPr lang="ar-QA" dirty="0" smtClean="0"/>
            <a:t>**تدمير القلعة </a:t>
          </a:r>
        </a:p>
      </dgm:t>
    </dgm:pt>
    <dgm:pt modelId="{B3326D34-91A6-409E-B888-2A60D36BAAD8}" type="parTrans" cxnId="{F0EC0BFD-63DA-4652-9D1F-67C07997554C}">
      <dgm:prSet/>
      <dgm:spPr/>
      <dgm:t>
        <a:bodyPr/>
        <a:lstStyle/>
        <a:p>
          <a:endParaRPr lang="en-US"/>
        </a:p>
      </dgm:t>
    </dgm:pt>
    <dgm:pt modelId="{ECE9D630-FE40-4C98-99DF-76E5288F5080}" type="sibTrans" cxnId="{F0EC0BFD-63DA-4652-9D1F-67C07997554C}">
      <dgm:prSet/>
      <dgm:spPr/>
      <dgm:t>
        <a:bodyPr/>
        <a:lstStyle/>
        <a:p>
          <a:endParaRPr lang="en-US"/>
        </a:p>
      </dgm:t>
    </dgm:pt>
    <dgm:pt modelId="{0A8C46E1-3C1F-49E1-A7BB-F6D555BAE4F2}">
      <dgm:prSet/>
      <dgm:spPr/>
      <dgm:t>
        <a:bodyPr/>
        <a:lstStyle/>
        <a:p>
          <a:r>
            <a:rPr lang="ar-QA" dirty="0" smtClean="0"/>
            <a:t>أيوبيون </a:t>
          </a:r>
        </a:p>
        <a:p>
          <a:r>
            <a:rPr lang="ar-QA" dirty="0" smtClean="0"/>
            <a:t>**بناء القلعة</a:t>
          </a:r>
        </a:p>
      </dgm:t>
    </dgm:pt>
    <dgm:pt modelId="{9BD03AF0-E08A-4DF3-972B-EA1D32688107}" type="parTrans" cxnId="{E485742D-EE0E-4900-A5F3-B3DBF3EBB875}">
      <dgm:prSet/>
      <dgm:spPr/>
      <dgm:t>
        <a:bodyPr/>
        <a:lstStyle/>
        <a:p>
          <a:endParaRPr lang="en-US"/>
        </a:p>
      </dgm:t>
    </dgm:pt>
    <dgm:pt modelId="{F2631006-B885-4376-B232-DEFBA4339365}" type="sibTrans" cxnId="{E485742D-EE0E-4900-A5F3-B3DBF3EBB875}">
      <dgm:prSet/>
      <dgm:spPr/>
      <dgm:t>
        <a:bodyPr/>
        <a:lstStyle/>
        <a:p>
          <a:endParaRPr lang="en-US"/>
        </a:p>
      </dgm:t>
    </dgm:pt>
    <dgm:pt modelId="{8D9E026C-D655-4C4B-9333-E452484FC868}">
      <dgm:prSet phldrT="[Text]"/>
      <dgm:spPr/>
      <dgm:t>
        <a:bodyPr/>
        <a:lstStyle/>
        <a:p>
          <a:pPr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QA" dirty="0" smtClean="0"/>
            <a:t>مماليك</a:t>
          </a:r>
        </a:p>
        <a:p>
          <a:pPr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QA" dirty="0" smtClean="0"/>
            <a:t>**ترميم القلعة </a:t>
          </a:r>
        </a:p>
      </dgm:t>
    </dgm:pt>
    <dgm:pt modelId="{C98B2DEA-012E-4014-B60D-C0B680300B5A}" type="parTrans" cxnId="{02A58D1B-5E4B-430F-AF46-02719E553C5C}">
      <dgm:prSet/>
      <dgm:spPr/>
      <dgm:t>
        <a:bodyPr/>
        <a:lstStyle/>
        <a:p>
          <a:endParaRPr lang="en-US"/>
        </a:p>
      </dgm:t>
    </dgm:pt>
    <dgm:pt modelId="{EE314640-E22C-432E-9822-CF17687A3938}" type="sibTrans" cxnId="{02A58D1B-5E4B-430F-AF46-02719E553C5C}">
      <dgm:prSet/>
      <dgm:spPr/>
      <dgm:t>
        <a:bodyPr/>
        <a:lstStyle/>
        <a:p>
          <a:endParaRPr lang="en-US"/>
        </a:p>
      </dgm:t>
    </dgm:pt>
    <dgm:pt modelId="{1DD55F6F-1E42-40D7-BE1B-04B950208E71}">
      <dgm:prSet phldrT="[Text]"/>
      <dgm:spPr/>
      <dgm:t>
        <a:bodyPr/>
        <a:lstStyle/>
        <a:p>
          <a:r>
            <a:rPr lang="ar-QA" dirty="0" smtClean="0"/>
            <a:t>عثمانيون </a:t>
          </a:r>
        </a:p>
        <a:p>
          <a:r>
            <a:rPr lang="ar-QA" dirty="0" smtClean="0"/>
            <a:t>**زادت أهميتها</a:t>
          </a:r>
        </a:p>
      </dgm:t>
    </dgm:pt>
    <dgm:pt modelId="{2822F20F-C7B3-4CA5-9E61-B8F3A769D04D}" type="parTrans" cxnId="{C785C60D-B183-4947-B770-ACB8E32E243E}">
      <dgm:prSet/>
      <dgm:spPr/>
      <dgm:t>
        <a:bodyPr/>
        <a:lstStyle/>
        <a:p>
          <a:endParaRPr lang="en-US"/>
        </a:p>
      </dgm:t>
    </dgm:pt>
    <dgm:pt modelId="{EB444062-27C3-46EC-81BB-42C22314A46A}" type="sibTrans" cxnId="{C785C60D-B183-4947-B770-ACB8E32E243E}">
      <dgm:prSet/>
      <dgm:spPr/>
      <dgm:t>
        <a:bodyPr/>
        <a:lstStyle/>
        <a:p>
          <a:endParaRPr lang="en-US"/>
        </a:p>
      </dgm:t>
    </dgm:pt>
    <dgm:pt modelId="{395F1365-DA18-4C97-8742-091AFA9395E2}" type="pres">
      <dgm:prSet presAssocID="{87DCE4E2-BF06-4900-8A76-EF0722229BA6}" presName="CompostProcess" presStyleCnt="0">
        <dgm:presLayoutVars>
          <dgm:dir val="rev"/>
          <dgm:resizeHandles val="exact"/>
        </dgm:presLayoutVars>
      </dgm:prSet>
      <dgm:spPr/>
    </dgm:pt>
    <dgm:pt modelId="{C2F45573-7E8B-4D8D-9D8F-C0E23C4C0606}" type="pres">
      <dgm:prSet presAssocID="{87DCE4E2-BF06-4900-8A76-EF0722229BA6}" presName="arrow" presStyleLbl="bgShp" presStyleIdx="0" presStyleCnt="1" custScaleX="117647"/>
      <dgm:spPr/>
    </dgm:pt>
    <dgm:pt modelId="{80E7BD34-924D-4F64-A342-0991924E0A3D}" type="pres">
      <dgm:prSet presAssocID="{87DCE4E2-BF06-4900-8A76-EF0722229BA6}" presName="linearProcess" presStyleCnt="0"/>
      <dgm:spPr/>
    </dgm:pt>
    <dgm:pt modelId="{1B35326E-4162-40BE-AF26-22F07036D41F}" type="pres">
      <dgm:prSet presAssocID="{DD18964E-906E-4614-8ABE-FEFB9DE8E726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8B504-B416-4317-AB12-4EAFC5D6B8AB}" type="pres">
      <dgm:prSet presAssocID="{369FC7B8-56E9-4C2D-9D60-C967BB6108D7}" presName="sibTrans" presStyleCnt="0"/>
      <dgm:spPr/>
    </dgm:pt>
    <dgm:pt modelId="{9A0D3ED1-4519-4E16-9F58-35C3D49A905C}" type="pres">
      <dgm:prSet presAssocID="{E7FDF570-A728-4DD2-B646-D4833E8A77C8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040D9-D9BA-4AE8-8081-AFA72B82C8FA}" type="pres">
      <dgm:prSet presAssocID="{41DDB5ED-66F1-45A7-A9D6-DDD324607207}" presName="sibTrans" presStyleCnt="0"/>
      <dgm:spPr/>
    </dgm:pt>
    <dgm:pt modelId="{D4E2D5F3-A2E9-43D1-BAED-754428DC9285}" type="pres">
      <dgm:prSet presAssocID="{8166ABDF-EE01-43FF-B5E5-21B0D18B7B0E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EF6CF-AAC2-4B96-A2C9-EC7BBFBA6200}" type="pres">
      <dgm:prSet presAssocID="{1952DD28-6F70-49B7-9CEA-DC5C89C78090}" presName="sibTrans" presStyleCnt="0"/>
      <dgm:spPr/>
    </dgm:pt>
    <dgm:pt modelId="{F867A4BB-2E98-4010-87AF-701FBEFDDC5C}" type="pres">
      <dgm:prSet presAssocID="{0A8C46E1-3C1F-49E1-A7BB-F6D555BAE4F2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95B10-F9EE-46D8-8282-F8A68D2E9608}" type="pres">
      <dgm:prSet presAssocID="{F2631006-B885-4376-B232-DEFBA4339365}" presName="sibTrans" presStyleCnt="0"/>
      <dgm:spPr/>
    </dgm:pt>
    <dgm:pt modelId="{55FEFA57-03A4-49EE-9761-7D2A9758B2FE}" type="pres">
      <dgm:prSet presAssocID="{D4D91CBB-4FC5-4898-BF73-E0BC6EA28D61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8F516-B8CC-4E4F-907F-F3F28B89A2F9}" type="pres">
      <dgm:prSet presAssocID="{ECE9D630-FE40-4C98-99DF-76E5288F5080}" presName="sibTrans" presStyleCnt="0"/>
      <dgm:spPr/>
    </dgm:pt>
    <dgm:pt modelId="{660C972D-4DDE-4527-8F41-07B2D371D6B8}" type="pres">
      <dgm:prSet presAssocID="{8D9E026C-D655-4C4B-9333-E452484FC868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DFA26-7AEF-49E0-80FC-43FBC2AE106D}" type="pres">
      <dgm:prSet presAssocID="{EE314640-E22C-432E-9822-CF17687A3938}" presName="sibTrans" presStyleCnt="0"/>
      <dgm:spPr/>
    </dgm:pt>
    <dgm:pt modelId="{6C62768E-358E-46F8-8B01-F4DD3CE28C84}" type="pres">
      <dgm:prSet presAssocID="{1DD55F6F-1E42-40D7-BE1B-04B950208E71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581E6E-7F3F-47E9-8A1D-C43CF340F472}" type="presOf" srcId="{E7FDF570-A728-4DD2-B646-D4833E8A77C8}" destId="{9A0D3ED1-4519-4E16-9F58-35C3D49A905C}" srcOrd="0" destOrd="0" presId="urn:microsoft.com/office/officeart/2005/8/layout/hProcess9"/>
    <dgm:cxn modelId="{F0EC0BFD-63DA-4652-9D1F-67C07997554C}" srcId="{87DCE4E2-BF06-4900-8A76-EF0722229BA6}" destId="{D4D91CBB-4FC5-4898-BF73-E0BC6EA28D61}" srcOrd="4" destOrd="0" parTransId="{B3326D34-91A6-409E-B888-2A60D36BAAD8}" sibTransId="{ECE9D630-FE40-4C98-99DF-76E5288F5080}"/>
    <dgm:cxn modelId="{C900D617-92C6-4870-AC73-BEEB49F67AA8}" type="presOf" srcId="{D4D91CBB-4FC5-4898-BF73-E0BC6EA28D61}" destId="{55FEFA57-03A4-49EE-9761-7D2A9758B2FE}" srcOrd="0" destOrd="0" presId="urn:microsoft.com/office/officeart/2005/8/layout/hProcess9"/>
    <dgm:cxn modelId="{E9E9114C-08AD-43FB-8424-C7E080FB46B0}" type="presOf" srcId="{DD18964E-906E-4614-8ABE-FEFB9DE8E726}" destId="{1B35326E-4162-40BE-AF26-22F07036D41F}" srcOrd="0" destOrd="0" presId="urn:microsoft.com/office/officeart/2005/8/layout/hProcess9"/>
    <dgm:cxn modelId="{02A58D1B-5E4B-430F-AF46-02719E553C5C}" srcId="{87DCE4E2-BF06-4900-8A76-EF0722229BA6}" destId="{8D9E026C-D655-4C4B-9333-E452484FC868}" srcOrd="5" destOrd="0" parTransId="{C98B2DEA-012E-4014-B60D-C0B680300B5A}" sibTransId="{EE314640-E22C-432E-9822-CF17687A3938}"/>
    <dgm:cxn modelId="{51E8405C-A2E9-4D4C-82BE-8C66206B3A47}" type="presOf" srcId="{87DCE4E2-BF06-4900-8A76-EF0722229BA6}" destId="{395F1365-DA18-4C97-8742-091AFA9395E2}" srcOrd="0" destOrd="0" presId="urn:microsoft.com/office/officeart/2005/8/layout/hProcess9"/>
    <dgm:cxn modelId="{DDCC561A-A34A-45E5-AA68-A03498018D42}" srcId="{87DCE4E2-BF06-4900-8A76-EF0722229BA6}" destId="{E7FDF570-A728-4DD2-B646-D4833E8A77C8}" srcOrd="1" destOrd="0" parTransId="{46719A0B-F9D6-4586-BAB7-5E95A3405437}" sibTransId="{41DDB5ED-66F1-45A7-A9D6-DDD324607207}"/>
    <dgm:cxn modelId="{A7AFEE62-625A-42A1-BDC3-107EE52EB859}" type="presOf" srcId="{1DD55F6F-1E42-40D7-BE1B-04B950208E71}" destId="{6C62768E-358E-46F8-8B01-F4DD3CE28C84}" srcOrd="0" destOrd="0" presId="urn:microsoft.com/office/officeart/2005/8/layout/hProcess9"/>
    <dgm:cxn modelId="{6556A48A-E55B-457A-81C8-89816662ECEB}" srcId="{87DCE4E2-BF06-4900-8A76-EF0722229BA6}" destId="{8166ABDF-EE01-43FF-B5E5-21B0D18B7B0E}" srcOrd="2" destOrd="0" parTransId="{F67F30F3-A5C2-4AFE-AD31-1EF2879B3662}" sibTransId="{1952DD28-6F70-49B7-9CEA-DC5C89C78090}"/>
    <dgm:cxn modelId="{AF50F13B-58CB-469B-8ACE-149B05F872D8}" srcId="{87DCE4E2-BF06-4900-8A76-EF0722229BA6}" destId="{DD18964E-906E-4614-8ABE-FEFB9DE8E726}" srcOrd="0" destOrd="0" parTransId="{3C547D14-5DDD-4585-881B-ED47BC292D4E}" sibTransId="{369FC7B8-56E9-4C2D-9D60-C967BB6108D7}"/>
    <dgm:cxn modelId="{C785C60D-B183-4947-B770-ACB8E32E243E}" srcId="{87DCE4E2-BF06-4900-8A76-EF0722229BA6}" destId="{1DD55F6F-1E42-40D7-BE1B-04B950208E71}" srcOrd="6" destOrd="0" parTransId="{2822F20F-C7B3-4CA5-9E61-B8F3A769D04D}" sibTransId="{EB444062-27C3-46EC-81BB-42C22314A46A}"/>
    <dgm:cxn modelId="{E485742D-EE0E-4900-A5F3-B3DBF3EBB875}" srcId="{87DCE4E2-BF06-4900-8A76-EF0722229BA6}" destId="{0A8C46E1-3C1F-49E1-A7BB-F6D555BAE4F2}" srcOrd="3" destOrd="0" parTransId="{9BD03AF0-E08A-4DF3-972B-EA1D32688107}" sibTransId="{F2631006-B885-4376-B232-DEFBA4339365}"/>
    <dgm:cxn modelId="{A9DD755F-BC9F-4347-B40D-2F34629EDACB}" type="presOf" srcId="{8D9E026C-D655-4C4B-9333-E452484FC868}" destId="{660C972D-4DDE-4527-8F41-07B2D371D6B8}" srcOrd="0" destOrd="0" presId="urn:microsoft.com/office/officeart/2005/8/layout/hProcess9"/>
    <dgm:cxn modelId="{D4D95796-8CCE-45E3-83DE-1B4575AB7281}" type="presOf" srcId="{0A8C46E1-3C1F-49E1-A7BB-F6D555BAE4F2}" destId="{F867A4BB-2E98-4010-87AF-701FBEFDDC5C}" srcOrd="0" destOrd="0" presId="urn:microsoft.com/office/officeart/2005/8/layout/hProcess9"/>
    <dgm:cxn modelId="{066EFFFC-A0A3-40ED-BC58-682D6B3C3A5A}" type="presOf" srcId="{8166ABDF-EE01-43FF-B5E5-21B0D18B7B0E}" destId="{D4E2D5F3-A2E9-43D1-BAED-754428DC9285}" srcOrd="0" destOrd="0" presId="urn:microsoft.com/office/officeart/2005/8/layout/hProcess9"/>
    <dgm:cxn modelId="{535EC049-942F-4274-BCCF-CEAB5AB4D0D6}" type="presParOf" srcId="{395F1365-DA18-4C97-8742-091AFA9395E2}" destId="{C2F45573-7E8B-4D8D-9D8F-C0E23C4C0606}" srcOrd="0" destOrd="0" presId="urn:microsoft.com/office/officeart/2005/8/layout/hProcess9"/>
    <dgm:cxn modelId="{B86DCC97-7635-4E73-9036-BE36A03BEB12}" type="presParOf" srcId="{395F1365-DA18-4C97-8742-091AFA9395E2}" destId="{80E7BD34-924D-4F64-A342-0991924E0A3D}" srcOrd="1" destOrd="0" presId="urn:microsoft.com/office/officeart/2005/8/layout/hProcess9"/>
    <dgm:cxn modelId="{8321810B-B719-4504-BF67-B6B423B1CC27}" type="presParOf" srcId="{80E7BD34-924D-4F64-A342-0991924E0A3D}" destId="{1B35326E-4162-40BE-AF26-22F07036D41F}" srcOrd="0" destOrd="0" presId="urn:microsoft.com/office/officeart/2005/8/layout/hProcess9"/>
    <dgm:cxn modelId="{70048427-5157-48FC-8422-7B5FC5C2D3D1}" type="presParOf" srcId="{80E7BD34-924D-4F64-A342-0991924E0A3D}" destId="{6888B504-B416-4317-AB12-4EAFC5D6B8AB}" srcOrd="1" destOrd="0" presId="urn:microsoft.com/office/officeart/2005/8/layout/hProcess9"/>
    <dgm:cxn modelId="{DC7995B3-D728-49AB-994C-5E9E7DC5A5CD}" type="presParOf" srcId="{80E7BD34-924D-4F64-A342-0991924E0A3D}" destId="{9A0D3ED1-4519-4E16-9F58-35C3D49A905C}" srcOrd="2" destOrd="0" presId="urn:microsoft.com/office/officeart/2005/8/layout/hProcess9"/>
    <dgm:cxn modelId="{045E16A9-76A3-47B1-A9E2-D6DB530B1BBA}" type="presParOf" srcId="{80E7BD34-924D-4F64-A342-0991924E0A3D}" destId="{34E040D9-D9BA-4AE8-8081-AFA72B82C8FA}" srcOrd="3" destOrd="0" presId="urn:microsoft.com/office/officeart/2005/8/layout/hProcess9"/>
    <dgm:cxn modelId="{BE010B25-D9B5-4DE4-88A4-8C63D2559A07}" type="presParOf" srcId="{80E7BD34-924D-4F64-A342-0991924E0A3D}" destId="{D4E2D5F3-A2E9-43D1-BAED-754428DC9285}" srcOrd="4" destOrd="0" presId="urn:microsoft.com/office/officeart/2005/8/layout/hProcess9"/>
    <dgm:cxn modelId="{CB655646-C586-4FD7-A551-87D120ACAAE1}" type="presParOf" srcId="{80E7BD34-924D-4F64-A342-0991924E0A3D}" destId="{A08EF6CF-AAC2-4B96-A2C9-EC7BBFBA6200}" srcOrd="5" destOrd="0" presId="urn:microsoft.com/office/officeart/2005/8/layout/hProcess9"/>
    <dgm:cxn modelId="{F724ABA8-D651-4D5A-A452-5E94FEBBB4EC}" type="presParOf" srcId="{80E7BD34-924D-4F64-A342-0991924E0A3D}" destId="{F867A4BB-2E98-4010-87AF-701FBEFDDC5C}" srcOrd="6" destOrd="0" presId="urn:microsoft.com/office/officeart/2005/8/layout/hProcess9"/>
    <dgm:cxn modelId="{644F54A8-6DD0-4162-A215-833E21E8D199}" type="presParOf" srcId="{80E7BD34-924D-4F64-A342-0991924E0A3D}" destId="{E6895B10-F9EE-46D8-8282-F8A68D2E9608}" srcOrd="7" destOrd="0" presId="urn:microsoft.com/office/officeart/2005/8/layout/hProcess9"/>
    <dgm:cxn modelId="{BF9F13C4-ECF5-416E-B1AB-3078A257A2C4}" type="presParOf" srcId="{80E7BD34-924D-4F64-A342-0991924E0A3D}" destId="{55FEFA57-03A4-49EE-9761-7D2A9758B2FE}" srcOrd="8" destOrd="0" presId="urn:microsoft.com/office/officeart/2005/8/layout/hProcess9"/>
    <dgm:cxn modelId="{2D4CADC8-90EC-466B-B644-D1290B5E282C}" type="presParOf" srcId="{80E7BD34-924D-4F64-A342-0991924E0A3D}" destId="{2348F516-B8CC-4E4F-907F-F3F28B89A2F9}" srcOrd="9" destOrd="0" presId="urn:microsoft.com/office/officeart/2005/8/layout/hProcess9"/>
    <dgm:cxn modelId="{CA3C690E-6696-4769-B176-C9A47CFF85E2}" type="presParOf" srcId="{80E7BD34-924D-4F64-A342-0991924E0A3D}" destId="{660C972D-4DDE-4527-8F41-07B2D371D6B8}" srcOrd="10" destOrd="0" presId="urn:microsoft.com/office/officeart/2005/8/layout/hProcess9"/>
    <dgm:cxn modelId="{2D0F9066-ABB2-4FE5-9999-50B605CF3E65}" type="presParOf" srcId="{80E7BD34-924D-4F64-A342-0991924E0A3D}" destId="{3ECDFA26-7AEF-49E0-80FC-43FBC2AE106D}" srcOrd="11" destOrd="0" presId="urn:microsoft.com/office/officeart/2005/8/layout/hProcess9"/>
    <dgm:cxn modelId="{217F75F8-0050-47FC-941E-5130D343C677}" type="presParOf" srcId="{80E7BD34-924D-4F64-A342-0991924E0A3D}" destId="{6C62768E-358E-46F8-8B01-F4DD3CE28C84}" srcOrd="12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133600"/>
            <a:ext cx="5486400" cy="1661993"/>
          </a:xfrm>
          <a:prstGeom prst="rect">
            <a:avLst/>
          </a:prstGeom>
          <a:solidFill>
            <a:schemeClr val="accent5">
              <a:lumMod val="60000"/>
              <a:lumOff val="40000"/>
              <a:alpha val="67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365760" tIns="274320" rIns="365760" bIns="274320" rtlCol="0">
            <a:spAutoFit/>
          </a:bodyPr>
          <a:lstStyle/>
          <a:p>
            <a:pPr algn="ctr" rtl="1"/>
            <a:r>
              <a:rPr lang="ar-QA" sz="7200" dirty="0" smtClean="0">
                <a:solidFill>
                  <a:srgbClr val="1D4F5D"/>
                </a:solidFill>
                <a:latin typeface="Andalus" pitchFamily="18" charset="-78"/>
                <a:cs typeface="Andalus" pitchFamily="18" charset="-78"/>
              </a:rPr>
              <a:t>البلقاء</a:t>
            </a:r>
            <a:endParaRPr lang="en-US" sz="7200" dirty="0">
              <a:solidFill>
                <a:srgbClr val="1D4F5D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89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0"/>
            <a:ext cx="306828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514600"/>
            <a:ext cx="5791200" cy="4343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2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image_46850_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0"/>
            <a:ext cx="3048000" cy="204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0"/>
            <a:ext cx="3048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1981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QA" sz="2000" dirty="0" smtClean="0">
                <a:solidFill>
                  <a:srgbClr val="006600"/>
                </a:solidFill>
              </a:rPr>
              <a:t>زراعة الحمضيات و الموز في الشونة الجنوبية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624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QA" sz="2400" dirty="0" smtClean="0">
                <a:solidFill>
                  <a:srgbClr val="006600"/>
                </a:solidFill>
              </a:rPr>
              <a:t>النصب التذكاري للجندي المجهول</a:t>
            </a:r>
            <a:endParaRPr lang="en-US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505200"/>
            <a:ext cx="6553200" cy="2446824"/>
          </a:xfrm>
          <a:prstGeom prst="rect">
            <a:avLst/>
          </a:prstGeom>
          <a:solidFill>
            <a:srgbClr val="D60093">
              <a:alpha val="41000"/>
            </a:srgbClr>
          </a:solidFill>
          <a:ln>
            <a:noFill/>
          </a:ln>
        </p:spPr>
        <p:txBody>
          <a:bodyPr wrap="square" tIns="182880" rtlCol="0">
            <a:spAutoFit/>
          </a:bodyPr>
          <a:lstStyle/>
          <a:p>
            <a:pPr algn="r" rtl="1"/>
            <a:r>
              <a:rPr lang="ar-QA" sz="3600" dirty="0" smtClean="0">
                <a:ln w="12700" cmpd="sng">
                  <a:solidFill>
                    <a:srgbClr val="9933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 دير علا : هي بلدة تقع في الأغوار الوسطى و تمر من خلالها قناة الملك عبدالله و سميت بهذا الاسم نسبة إلى الدير العالي الذي تم اكتشافة داخل تل أثري ..</a:t>
            </a:r>
            <a:endParaRPr lang="en-US" sz="3600" dirty="0">
              <a:ln w="12700" cmpd="sng">
                <a:solidFill>
                  <a:srgbClr val="993366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لنق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0"/>
            <a:ext cx="4673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تل_دير_عل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352800"/>
            <a:ext cx="4673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نقش_دير_عل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24400" cy="350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76600" y="2286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QA" sz="2400" dirty="0" smtClean="0"/>
              <a:t>نقوش وجدت في دير علا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581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QA" sz="2400" dirty="0" smtClean="0"/>
              <a:t>تل دير علا</a:t>
            </a:r>
            <a:endParaRPr lang="en-US" sz="24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752600"/>
            <a:ext cx="6629400" cy="4401205"/>
          </a:xfrm>
          <a:prstGeom prst="rect">
            <a:avLst/>
          </a:prstGeom>
          <a:solidFill>
            <a:srgbClr val="6633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QA" sz="4000" dirty="0" smtClean="0">
                <a:solidFill>
                  <a:srgbClr val="CFEDE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الفحيص : هي بدة تقع بين عمان و السلط و تشتهر بكنائسها و بساتينها الخضراء و مزارع الزيتون و كروم العنب و هي إحدى الأمثلة العديدة التي تبين أروع صور العيش المشترك في الأردن .. </a:t>
            </a:r>
            <a:endParaRPr lang="en-US" sz="4000" dirty="0">
              <a:solidFill>
                <a:srgbClr val="CFEDE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343400"/>
            <a:ext cx="32766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Olive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803" y="762000"/>
            <a:ext cx="2748197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533400"/>
            <a:ext cx="3397770" cy="2261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276600"/>
            <a:ext cx="2934004" cy="2293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1828800"/>
            <a:ext cx="3276600" cy="3139321"/>
          </a:xfrm>
          <a:prstGeom prst="rect">
            <a:avLst/>
          </a:prstGeom>
          <a:solidFill>
            <a:schemeClr val="accent4">
              <a:lumMod val="20000"/>
              <a:lumOff val="80000"/>
              <a:alpha val="72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algn="r" rtl="1"/>
            <a:r>
              <a:rPr lang="ar-QA" sz="3600" dirty="0" smtClean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4) زي : و هي من أجمل المصائف </a:t>
            </a:r>
            <a:r>
              <a:rPr lang="ar-QA" sz="3600" dirty="0" smtClean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الطبيعية </a:t>
            </a:r>
            <a:r>
              <a:rPr lang="ar-QA" sz="3600" dirty="0" smtClean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في الأردن و تقع في الشمال من مدينة السلط و فيها مقام النبي يوشع 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88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5486400" cy="402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_thumb_21753445_adaptiveResize_220_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124200"/>
            <a:ext cx="3669732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05000"/>
            <a:ext cx="6629400" cy="2800767"/>
          </a:xfrm>
          <a:prstGeom prst="rect">
            <a:avLst/>
          </a:prstGeom>
          <a:solidFill>
            <a:schemeClr val="bg2">
              <a:lumMod val="75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QA" sz="44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5) البحر الميت : و هو أخفض منطقة في العالم و أحد </a:t>
            </a:r>
            <a:r>
              <a:rPr lang="ar-QA" sz="44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أهم </a:t>
            </a:r>
            <a:r>
              <a:rPr lang="ar-QA" sz="44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مناطق الجذب السياحي في الأردن و يشتهر بمياهه المالحة ذات الخصائص العلاجية ..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15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3881622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dead_sea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81000"/>
            <a:ext cx="387763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e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3886200"/>
            <a:ext cx="3841547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3263749907_b8fb9a747b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886200"/>
            <a:ext cx="3886200" cy="259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_1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2133600"/>
            <a:ext cx="2355774" cy="2596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620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4000" dirty="0" smtClean="0">
                <a:solidFill>
                  <a:srgbClr val="740606"/>
                </a:solidFill>
                <a:latin typeface="Arabic Typesetting" pitchFamily="66" charset="-78"/>
                <a:cs typeface="Arabic Typesetting" pitchFamily="66" charset="-78"/>
              </a:rPr>
              <a:t>متحف السلط التاريخي :</a:t>
            </a:r>
          </a:p>
          <a:p>
            <a:pPr algn="r" rtl="1"/>
            <a:r>
              <a:rPr lang="ar-QA" sz="4000" dirty="0" smtClean="0">
                <a:solidFill>
                  <a:srgbClr val="740606"/>
                </a:solidFill>
                <a:latin typeface="Arabic Typesetting" pitchFamily="66" charset="-78"/>
                <a:cs typeface="Arabic Typesetting" pitchFamily="66" charset="-78"/>
              </a:rPr>
              <a:t>تم ترشيح مبنى أبي جابر من قبل الجمعية العلمية الملكية كي يصبح متحفًا و مركزًا للزوار و أصبح المبنى ضمن مشروع تطوير السلط القديمة سياحيًا و يهدف المشروع إلى إبراز الجماليات الطبيعية و المعمارية للمدينة و ذلك من خلال تجهيز المتحف بما يظهر تعاقب الحضارات على المنطقة ...</a:t>
            </a:r>
            <a:endParaRPr lang="en-US" sz="4000" dirty="0">
              <a:solidFill>
                <a:srgbClr val="740606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Picture 2" descr="b0dd4b7ede9fce7b56f2522f8d3aa28c031ae2a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419600"/>
            <a:ext cx="2764681" cy="169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324600" cy="5016758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  <a:alpha val="54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r" rtl="1"/>
            <a:r>
              <a:rPr lang="ar-QA" sz="4000" dirty="0" smtClean="0">
                <a:ln w="19050">
                  <a:solidFill>
                    <a:srgbClr val="993366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موقعها :)</a:t>
            </a:r>
          </a:p>
          <a:p>
            <a:pPr algn="r" rtl="1"/>
            <a:r>
              <a:rPr lang="ar-QA" sz="4000" dirty="0" smtClean="0">
                <a:ln w="19050">
                  <a:solidFill>
                    <a:srgbClr val="993366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تقع محافظة البلقاء في الشمال الغربي من عمان على بعد 30 كم و تبلغ مساحتها 1119 كم و تشكل فيها أول مجلس بلدي عام 1878 م و تتكون البلقاء من عدد من الألوية و المتصرفيات و الأقضية و مركزها مدينة السلط</a:t>
            </a:r>
            <a:r>
              <a:rPr lang="ar-QA" sz="4000" dirty="0" smtClean="0">
                <a:ln w="76200">
                  <a:solidFill>
                    <a:srgbClr val="993366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 </a:t>
            </a:r>
            <a:r>
              <a:rPr lang="ar-QA" sz="4000" dirty="0" smtClean="0">
                <a:ln w="19050">
                  <a:solidFill>
                    <a:srgbClr val="993366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..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556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QA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☺</a:t>
            </a:r>
            <a:r>
              <a:rPr lang="ar-Q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التراث المعماري في مدينة السلط</a:t>
            </a:r>
            <a:r>
              <a:rPr lang="ar-QA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☺</a:t>
            </a:r>
          </a:p>
          <a:p>
            <a:pPr algn="ctr" rtl="1"/>
            <a:r>
              <a:rPr lang="ar-QA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..............................................................</a:t>
            </a:r>
          </a:p>
          <a:p>
            <a:pPr algn="ctr" rtl="1"/>
            <a:r>
              <a:rPr lang="ar-Q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تتميز مدينة  السلط بالبيوت التراثية ذات الواجهات الحجرية الصفراء  و الطراز المعماري المتميز بالأقواس الحجرية و كثرة النوافذ الأمامية و تتكون هذه البيوت غالبا من طابقين و ساد هذا الطراز في أرجاء واسعة للدولة العثمانية و قد اهتمت وزارة الثقافة بترميم بيوت السلط القديمة لأنها تشكل هوية السلط القديمة و مصدر للجذب السياحي  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00px-Hamam_street_Old_Sa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81000"/>
            <a:ext cx="2438400" cy="363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3329078_1745172249091553_76645668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95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ig20121281912RN12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288"/>
            <a:ext cx="2852176" cy="257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سلط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667000"/>
            <a:ext cx="4173166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2400" b="1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مدرسة السلط الثانوية :)</a:t>
            </a:r>
          </a:p>
          <a:p>
            <a:pPr algn="r" rtl="1"/>
            <a:r>
              <a:rPr lang="ar-QA" sz="2400" b="1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هي أول مدرسة ثانوية في الأردن تأسست مع بداية تأسيس الدولة الأردنية و تخرج منها عدد من الشخصيات الأردنية التي كان لها دور كبير في بناء الأردن الحديث و لهذه المدرسة دور كبير في نشر الوعي السياسي و الاجتماعي و الوطني و هي ميدان رحب لحراك ثقافي نهض بمسؤوليته شعراء و أدباء و إعلاميون و سياسيون ..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(1673)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4410075" cy="469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l-salt-secondary-school-for-boys-salt-3410848780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09800"/>
            <a:ext cx="44196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143000"/>
            <a:ext cx="7391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3600" dirty="0" smtClean="0">
                <a:solidFill>
                  <a:srgbClr val="66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ثوب المرأة السلطية </a:t>
            </a:r>
            <a:r>
              <a:rPr lang="ar-QA" sz="3600" dirty="0" smtClean="0">
                <a:solidFill>
                  <a:srgbClr val="66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</a:t>
            </a:r>
            <a:endParaRPr lang="ar-QA" sz="3200" dirty="0" smtClean="0">
              <a:solidFill>
                <a:srgbClr val="66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algn="r" rtl="1"/>
            <a:r>
              <a:rPr lang="ar-QA" sz="3200" dirty="0" smtClean="0">
                <a:solidFill>
                  <a:srgbClr val="6633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يعد ثوب المرأة السلطية لوحة تعبيرية للهوية المحلية و يمتاز بحجمه الكبير من القماش الأسود تزينه شرائط زرقاء مصنوعة من القماش النيلي المصبوغ التي تمتد طويلا على جوانب الأكمام و حول الحاشية و في فصل الشتاء تلبس المعطف  المسمى بالبجة السلطية او الدريعية فوق الثوب.</a:t>
            </a:r>
            <a:endParaRPr lang="ar-QA" sz="3200" dirty="0" smtClean="0">
              <a:solidFill>
                <a:srgbClr val="6633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298-thickbox.jpg"/>
          <p:cNvPicPr>
            <a:picLocks noChangeAspect="1"/>
          </p:cNvPicPr>
          <p:nvPr/>
        </p:nvPicPr>
        <p:blipFill>
          <a:blip r:embed="rId2"/>
          <a:srcRect l="25000" t="6667" r="25000" b="8333"/>
          <a:stretch>
            <a:fillRect/>
          </a:stretch>
        </p:blipFill>
        <p:spPr>
          <a:xfrm>
            <a:off x="2438400" y="533400"/>
            <a:ext cx="4038600" cy="594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764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3200" b="1" dirty="0" smtClean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المغطس :-</a:t>
            </a:r>
          </a:p>
          <a:p>
            <a:pPr algn="r" rtl="1"/>
            <a:r>
              <a:rPr lang="ar-QA" sz="3200" b="1" dirty="0" smtClean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أهم المواقع التراثية في السلط و يعد موقع جذب سياحي خصوصًا أنه اعتمد موقعًا للحج المسيحي ..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hanybeyondthejord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876799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280px-Bethany_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1242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ن معجم اللهجة السلطي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063" y="0"/>
            <a:ext cx="58378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olet-Flowers-PP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6939" y="609600"/>
            <a:ext cx="6587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Q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عمل الطالبة : لجين الخطيب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px-Balqa_in_Jorda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794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772400" y="0"/>
            <a:ext cx="114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3600" dirty="0" smtClean="0">
                <a:solidFill>
                  <a:srgbClr val="FF0000"/>
                </a:solidFill>
              </a:rPr>
              <a:t>م</a:t>
            </a:r>
          </a:p>
          <a:p>
            <a:pPr algn="r" rtl="1"/>
            <a:r>
              <a:rPr lang="ar-QA" sz="3600" dirty="0" smtClean="0">
                <a:solidFill>
                  <a:srgbClr val="FF0000"/>
                </a:solidFill>
              </a:rPr>
              <a:t>و</a:t>
            </a:r>
          </a:p>
          <a:p>
            <a:pPr algn="r" rtl="1"/>
            <a:r>
              <a:rPr lang="ar-QA" sz="3600" dirty="0" smtClean="0">
                <a:solidFill>
                  <a:srgbClr val="FF0000"/>
                </a:solidFill>
              </a:rPr>
              <a:t>ق</a:t>
            </a:r>
          </a:p>
          <a:p>
            <a:pPr algn="r" rtl="1"/>
            <a:r>
              <a:rPr lang="ar-QA" sz="3600" dirty="0" smtClean="0">
                <a:solidFill>
                  <a:srgbClr val="FF0000"/>
                </a:solidFill>
              </a:rPr>
              <a:t>ع</a:t>
            </a:r>
          </a:p>
          <a:p>
            <a:pPr algn="r" rtl="1"/>
            <a:r>
              <a:rPr lang="ar-QA" sz="3600" dirty="0" smtClean="0">
                <a:solidFill>
                  <a:srgbClr val="FF0000"/>
                </a:solidFill>
              </a:rPr>
              <a:t>*</a:t>
            </a:r>
          </a:p>
          <a:p>
            <a:pPr algn="r" rtl="1"/>
            <a:r>
              <a:rPr lang="ar-QA" sz="3600" dirty="0" smtClean="0">
                <a:solidFill>
                  <a:srgbClr val="FF0000"/>
                </a:solidFill>
              </a:rPr>
              <a:t>ا</a:t>
            </a:r>
          </a:p>
          <a:p>
            <a:pPr algn="r" rtl="1"/>
            <a:r>
              <a:rPr lang="ar-QA" sz="3600" dirty="0" smtClean="0">
                <a:solidFill>
                  <a:srgbClr val="FF0000"/>
                </a:solidFill>
              </a:rPr>
              <a:t>ل</a:t>
            </a:r>
          </a:p>
          <a:p>
            <a:pPr algn="r" rtl="1"/>
            <a:r>
              <a:rPr lang="ar-QA" sz="3600" dirty="0" smtClean="0">
                <a:solidFill>
                  <a:srgbClr val="FF0000"/>
                </a:solidFill>
              </a:rPr>
              <a:t>ب</a:t>
            </a:r>
          </a:p>
          <a:p>
            <a:pPr algn="r" rtl="1"/>
            <a:r>
              <a:rPr lang="ar-QA" sz="3600" dirty="0" smtClean="0">
                <a:solidFill>
                  <a:srgbClr val="FF0000"/>
                </a:solidFill>
              </a:rPr>
              <a:t>ل</a:t>
            </a:r>
          </a:p>
          <a:p>
            <a:pPr algn="r" rtl="1"/>
            <a:r>
              <a:rPr lang="ar-QA" sz="3600" dirty="0" smtClean="0">
                <a:solidFill>
                  <a:srgbClr val="FF0000"/>
                </a:solidFill>
              </a:rPr>
              <a:t>ق</a:t>
            </a:r>
          </a:p>
          <a:p>
            <a:pPr algn="r" rtl="1"/>
            <a:r>
              <a:rPr lang="ar-QA" sz="3600" dirty="0" smtClean="0">
                <a:solidFill>
                  <a:srgbClr val="FF0000"/>
                </a:solidFill>
              </a:rPr>
              <a:t>ا</a:t>
            </a:r>
          </a:p>
          <a:p>
            <a:pPr algn="r" rtl="1"/>
            <a:r>
              <a:rPr lang="ar-QA" sz="3600" dirty="0" smtClean="0">
                <a:solidFill>
                  <a:srgbClr val="FF0000"/>
                </a:solidFill>
              </a:rPr>
              <a:t>ء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14400"/>
            <a:ext cx="6477000" cy="4862870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lIns="182880" tIns="274320" rIns="182880" bIns="274320" rtlCol="0">
            <a:spAutoFit/>
          </a:bodyPr>
          <a:lstStyle/>
          <a:p>
            <a:pPr algn="r" rtl="1"/>
            <a:r>
              <a:rPr lang="ar-QA" sz="28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تعاقبت الكثير من الحضارات على مدينة البلقاء كالحضارة الرومانية التي دلنا عليها وجود حفريات أثرية تدل على آثار رومانية و كانت مهمة في العصر الأموي نظرا لقربها من مركز الخلافة في دمشق ثم في العصر العباسي تقلصت أهميتها و عادت للازدهار في عصر الأيوبيين و بنيت فيها قلعة و دمرها الصليبيون و في عصر المماليك رممت القلعة على أيدي الظاهر بيبرس و ازدادت أهميتها في عصر العثمانيين حيث كانت تابعة لولاية الشام ..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219200" y="1371600"/>
          <a:ext cx="6781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45573-7E8B-4D8D-9D8F-C0E23C4C0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2F45573-7E8B-4D8D-9D8F-C0E23C4C0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2F45573-7E8B-4D8D-9D8F-C0E23C4C0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C2F45573-7E8B-4D8D-9D8F-C0E23C4C0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C2F45573-7E8B-4D8D-9D8F-C0E23C4C0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35326E-4162-40BE-AF26-22F07036D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B35326E-4162-40BE-AF26-22F07036D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1B35326E-4162-40BE-AF26-22F07036D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1B35326E-4162-40BE-AF26-22F07036D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1B35326E-4162-40BE-AF26-22F07036D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0D3ED1-4519-4E16-9F58-35C3D49A9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9A0D3ED1-4519-4E16-9F58-35C3D49A9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9A0D3ED1-4519-4E16-9F58-35C3D49A9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A0D3ED1-4519-4E16-9F58-35C3D49A9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A0D3ED1-4519-4E16-9F58-35C3D49A9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E2D5F3-A2E9-43D1-BAED-754428DC9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4E2D5F3-A2E9-43D1-BAED-754428DC9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D4E2D5F3-A2E9-43D1-BAED-754428DC9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D4E2D5F3-A2E9-43D1-BAED-754428DC9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D4E2D5F3-A2E9-43D1-BAED-754428DC9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7A4BB-2E98-4010-87AF-701FBEFDD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67A4BB-2E98-4010-87AF-701FBEFDD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67A4BB-2E98-4010-87AF-701FBEFDD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67A4BB-2E98-4010-87AF-701FBEFDD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67A4BB-2E98-4010-87AF-701FBEFDD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EFA57-03A4-49EE-9761-7D2A9758B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5FEFA57-03A4-49EE-9761-7D2A9758B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5FEFA57-03A4-49EE-9761-7D2A9758B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5FEFA57-03A4-49EE-9761-7D2A9758B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55FEFA57-03A4-49EE-9761-7D2A9758B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C972D-4DDE-4527-8F41-07B2D371D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660C972D-4DDE-4527-8F41-07B2D371D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660C972D-4DDE-4527-8F41-07B2D371D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660C972D-4DDE-4527-8F41-07B2D371D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660C972D-4DDE-4527-8F41-07B2D371D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2768E-358E-46F8-8B01-F4DD3CE28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62768E-358E-46F8-8B01-F4DD3CE28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6C62768E-358E-46F8-8B01-F4DD3CE28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6C62768E-358E-46F8-8B01-F4DD3CE28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62768E-358E-46F8-8B01-F4DD3CE28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8600"/>
            <a:ext cx="6324600" cy="5509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  <a:alpha val="31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QA" sz="440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مدينة السلط هي المركز الإداري لمحافظة البلقاء و تشرف على الضفة الغربية لنهر الأردن و لها مميزات جغرافية منها اعتدال المناخ و كثرة الينابيع </a:t>
            </a:r>
          </a:p>
          <a:p>
            <a:pPr algn="r" rtl="1"/>
            <a:r>
              <a:rPr lang="ar-QA" sz="440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.....</a:t>
            </a:r>
          </a:p>
          <a:p>
            <a:pPr algn="r" rtl="1"/>
            <a:r>
              <a:rPr lang="ar-QA" sz="440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سميت السلط بالعديد من الأسماء منها:</a:t>
            </a:r>
          </a:p>
          <a:p>
            <a:pPr algn="r" rtl="1"/>
            <a:r>
              <a:rPr lang="ar-QA" sz="440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جادور                السلت </a:t>
            </a:r>
          </a:p>
          <a:p>
            <a:pPr algn="r" rtl="1"/>
            <a:r>
              <a:rPr lang="ar-QA" sz="440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سالتوس : و هي كلمة لاتينية تعني الغابة أو الوادي المشجر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0"/>
            <a:ext cx="7315200" cy="3816429"/>
          </a:xfrm>
          <a:prstGeom prst="rect">
            <a:avLst/>
          </a:prstGeom>
          <a:solidFill>
            <a:schemeClr val="accent5">
              <a:lumMod val="40000"/>
              <a:lumOff val="60000"/>
              <a:alpha val="78000"/>
            </a:schemeClr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tIns="182880" bIns="182880" rtlCol="0">
            <a:spAutoFit/>
          </a:bodyPr>
          <a:lstStyle/>
          <a:p>
            <a:pPr algn="ctr" rtl="1"/>
            <a:r>
              <a:rPr lang="ar-QA" sz="3200" b="1" dirty="0" smtClean="0">
                <a:ln w="18000">
                  <a:solidFill>
                    <a:srgbClr val="660066"/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☺المواقع الأثرية و السياحية ☺</a:t>
            </a:r>
          </a:p>
          <a:p>
            <a:pPr algn="r" rtl="1"/>
            <a:r>
              <a:rPr lang="ar-QA" sz="3200" b="1" dirty="0" smtClean="0">
                <a:ln w="18000">
                  <a:solidFill>
                    <a:srgbClr val="660066"/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يوجد في محافظة البلقاء عدة مقامات مثل مقام النبي يوشع و مقام النبي شعيب و من القلاع المميزة في البلقاء قلعة السلط التي ني عليها مسجد القلعة كما يوجد فيها مقابر و معاصر قديمة و تل الجادور و خربة حزير و خربة النبي أيوب و كنيسة القديس جاوجيوس..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Salt,_Jord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057400"/>
            <a:ext cx="35814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115969_2010_05_12_01_51_20.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52400"/>
            <a:ext cx="22352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1788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28600"/>
            <a:ext cx="1868433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45607352.tene1MWq.90AlSaltCast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800600"/>
            <a:ext cx="2252420" cy="1495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ergio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4800600"/>
            <a:ext cx="2286000" cy="153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5105400"/>
            <a:ext cx="19050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OQ3Mediu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228600"/>
            <a:ext cx="2209800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781800" y="1828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QA" dirty="0" smtClean="0">
                <a:solidFill>
                  <a:srgbClr val="006600"/>
                </a:solidFill>
              </a:rPr>
              <a:t>خربة النبي أيوب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1600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QA" dirty="0" smtClean="0">
                <a:solidFill>
                  <a:srgbClr val="006600"/>
                </a:solidFill>
              </a:rPr>
              <a:t>مقام النبي يوشع بن نون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057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QA" dirty="0" smtClean="0">
                <a:solidFill>
                  <a:srgbClr val="006600"/>
                </a:solidFill>
              </a:rPr>
              <a:t>خربة حزير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248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QA" dirty="0" smtClean="0">
                <a:solidFill>
                  <a:srgbClr val="006600"/>
                </a:solidFill>
              </a:rPr>
              <a:t>مسجد القلعة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6477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QA" dirty="0" smtClean="0">
                <a:solidFill>
                  <a:srgbClr val="006600"/>
                </a:solidFill>
              </a:rPr>
              <a:t>مقام النبي شعيب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63246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QA" dirty="0" smtClean="0">
                <a:solidFill>
                  <a:srgbClr val="006600"/>
                </a:solidFill>
              </a:rPr>
              <a:t>كنيسة القديس جاورجيوس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4648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QA" dirty="0" smtClean="0">
                <a:solidFill>
                  <a:srgbClr val="006600"/>
                </a:solidFill>
              </a:rPr>
              <a:t>تل الجادور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"/>
                            </p:stCondLst>
                            <p:childTnLst>
                              <p:par>
                                <p:cTn id="1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6248400" cy="4524315"/>
          </a:xfrm>
          <a:prstGeom prst="rect">
            <a:avLst/>
          </a:prstGeom>
          <a:solidFill>
            <a:srgbClr val="6633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Q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من المناطق التابعة للبلقاء :)</a:t>
            </a:r>
          </a:p>
          <a:p>
            <a:pPr algn="r" rtl="1"/>
            <a:r>
              <a:rPr lang="ar-Q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1)الشونة الجنوبية : و هي منطقة زراعية تقع بالقرب من البحر الميت و تشتهر بزراعة الموز و الحمضيات و الخضروات و فيها النصب التذكاري للجندي المجهول في بلدة الكرامة ..</a:t>
            </a:r>
            <a:endParaRPr lang="en-US" sz="3200" dirty="0">
              <a:ln w="18415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705</Words>
  <Application>Microsoft Office PowerPoint</Application>
  <PresentationFormat>On-screen Show (4:3)</PresentationFormat>
  <Paragraphs>66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4l</dc:creator>
  <cp:lastModifiedBy>a2z</cp:lastModifiedBy>
  <cp:revision>35</cp:revision>
  <dcterms:created xsi:type="dcterms:W3CDTF">2006-08-16T00:00:00Z</dcterms:created>
  <dcterms:modified xsi:type="dcterms:W3CDTF">2017-04-18T16:41:07Z</dcterms:modified>
</cp:coreProperties>
</file>