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F543D2FA-728E-4943-A72E-4AECBB6A3182}" type="datetimeFigureOut">
              <a:rPr lang="ar-JO" smtClean="0"/>
              <a:t>12/08/1438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7949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543D2FA-728E-4943-A72E-4AECBB6A3182}" type="datetimeFigureOut">
              <a:rPr lang="ar-JO" smtClean="0"/>
              <a:t>12/08/1438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271036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543D2FA-728E-4943-A72E-4AECBB6A3182}" type="datetimeFigureOut">
              <a:rPr lang="ar-JO" smtClean="0"/>
              <a:t>12/08/1438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294081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543D2FA-728E-4943-A72E-4AECBB6A3182}" type="datetimeFigureOut">
              <a:rPr lang="ar-JO" smtClean="0"/>
              <a:t>12/08/1438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157350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43D2FA-728E-4943-A72E-4AECBB6A3182}" type="datetimeFigureOut">
              <a:rPr lang="ar-JO" smtClean="0"/>
              <a:t>12/08/1438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294099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F543D2FA-728E-4943-A72E-4AECBB6A3182}" type="datetimeFigureOut">
              <a:rPr lang="ar-JO" smtClean="0"/>
              <a:t>12/08/1438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79556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F543D2FA-728E-4943-A72E-4AECBB6A3182}" type="datetimeFigureOut">
              <a:rPr lang="ar-JO" smtClean="0"/>
              <a:t>12/08/1438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74842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F543D2FA-728E-4943-A72E-4AECBB6A3182}" type="datetimeFigureOut">
              <a:rPr lang="ar-JO" smtClean="0"/>
              <a:t>12/08/1438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00173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3D2FA-728E-4943-A72E-4AECBB6A3182}" type="datetimeFigureOut">
              <a:rPr lang="ar-JO" smtClean="0"/>
              <a:t>12/08/1438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98690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3D2FA-728E-4943-A72E-4AECBB6A3182}" type="datetimeFigureOut">
              <a:rPr lang="ar-JO" smtClean="0"/>
              <a:t>12/08/1438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348909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3D2FA-728E-4943-A72E-4AECBB6A3182}" type="datetimeFigureOut">
              <a:rPr lang="ar-JO" smtClean="0"/>
              <a:t>12/08/1438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FE8EB7-11CD-4545-B2D7-DC4C67097B9B}" type="slidenum">
              <a:rPr lang="ar-JO" smtClean="0"/>
              <a:t>‹#›</a:t>
            </a:fld>
            <a:endParaRPr lang="ar-JO"/>
          </a:p>
        </p:txBody>
      </p:sp>
    </p:spTree>
    <p:extLst>
      <p:ext uri="{BB962C8B-B14F-4D97-AF65-F5344CB8AC3E}">
        <p14:creationId xmlns:p14="http://schemas.microsoft.com/office/powerpoint/2010/main" val="82815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43D2FA-728E-4943-A72E-4AECBB6A3182}" type="datetimeFigureOut">
              <a:rPr lang="ar-JO" smtClean="0"/>
              <a:t>12/08/1438</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E8EB7-11CD-4545-B2D7-DC4C67097B9B}" type="slidenum">
              <a:rPr lang="ar-JO" smtClean="0"/>
              <a:t>‹#›</a:t>
            </a:fld>
            <a:endParaRPr lang="ar-JO"/>
          </a:p>
        </p:txBody>
      </p:sp>
    </p:spTree>
    <p:extLst>
      <p:ext uri="{BB962C8B-B14F-4D97-AF65-F5344CB8AC3E}">
        <p14:creationId xmlns:p14="http://schemas.microsoft.com/office/powerpoint/2010/main" val="2919503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470025"/>
          </a:xfrm>
        </p:spPr>
        <p:txBody>
          <a:bodyPr>
            <a:noAutofit/>
          </a:bodyPr>
          <a:lstStyle/>
          <a:p>
            <a:r>
              <a:rPr lang="ar-JO" sz="9600" dirty="0" smtClean="0"/>
              <a:t>جرش</a:t>
            </a:r>
            <a:endParaRPr lang="ar-JO" sz="9600" dirty="0"/>
          </a:p>
        </p:txBody>
      </p:sp>
      <p:sp>
        <p:nvSpPr>
          <p:cNvPr id="3" name="Subtitle 2"/>
          <p:cNvSpPr>
            <a:spLocks noGrp="1"/>
          </p:cNvSpPr>
          <p:nvPr>
            <p:ph type="subTitle" idx="1"/>
          </p:nvPr>
        </p:nvSpPr>
        <p:spPr/>
        <p:txBody>
          <a:bodyPr/>
          <a:lstStyle/>
          <a:p>
            <a:endParaRPr lang="ar-JO"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60848"/>
            <a:ext cx="9144000" cy="4797152"/>
          </a:xfrm>
          <a:prstGeom prst="rect">
            <a:avLst/>
          </a:prstGeom>
        </p:spPr>
      </p:pic>
    </p:spTree>
    <p:extLst>
      <p:ext uri="{BB962C8B-B14F-4D97-AF65-F5344CB8AC3E}">
        <p14:creationId xmlns:p14="http://schemas.microsoft.com/office/powerpoint/2010/main" val="202408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JO" dirty="0" smtClean="0"/>
              <a:t>تقع محافظة جرش في الجهة الشمالية الغربية من العاصمة عمان وعلى بعد 48 كم وتشتهر باثارها وغاباتها واراضيها الزراعية اطلع عليها العرب القدماء اسم «جراشا» او «جرشو» ومعناه مكان كثيف الاشجار اما الاغريق اسموه «جراسا» وبقيت التسمية نفسها عند الرومان حيث كانت احدى مدن الديكابولس «المدن العشرة»التي اسسها بومبي في عام 63 ق.م لمواجهة دولة الانباط في الجنوب</a:t>
            </a:r>
            <a:endParaRPr lang="ar-JO" dirty="0"/>
          </a:p>
        </p:txBody>
      </p:sp>
      <p:sp>
        <p:nvSpPr>
          <p:cNvPr id="5" name="Title 4"/>
          <p:cNvSpPr>
            <a:spLocks noGrp="1"/>
          </p:cNvSpPr>
          <p:nvPr>
            <p:ph type="title"/>
          </p:nvPr>
        </p:nvSpPr>
        <p:spPr>
          <a:xfrm>
            <a:off x="5148064" y="274638"/>
            <a:ext cx="3538736" cy="9941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JO" sz="4000" dirty="0" smtClean="0"/>
              <a:t>اولا:الموقع والتسمية</a:t>
            </a:r>
            <a:endParaRPr lang="ar-JO" sz="4000" dirty="0"/>
          </a:p>
        </p:txBody>
      </p:sp>
    </p:spTree>
    <p:extLst>
      <p:ext uri="{BB962C8B-B14F-4D97-AF65-F5344CB8AC3E}">
        <p14:creationId xmlns:p14="http://schemas.microsoft.com/office/powerpoint/2010/main" val="308841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JO" dirty="0" smtClean="0"/>
              <a:t>تبين لعلماء الاثار والباحثين ان جرش كانت مأهولة بالسكان منذ العصرين البرونزي والحديدي (3200ق.م/1200ق.م) ويشار الى ان الاسكندر المقدوني هو الذي بناها في القرن الرابع  ق.م على انقاض مدينة قديمة تعود الى عام 1600 ق.م</a:t>
            </a:r>
          </a:p>
          <a:p>
            <a:r>
              <a:rPr lang="ar-JO" dirty="0" smtClean="0"/>
              <a:t>وقد تعاقبت عليها امم وحضارات ما جعلها متنوعة الثقافة والعمران وتظهر معالمتلك الحضارات بالمدرجات والساحات والاعمدة والحجارة المزخرفة بالنقوش والرسومات والهياكل والمعابد والكنائس ومع بداية القرن الثاني الميلادي شهدت جرش عصرها الذهبي فاتسعت الحركة التجارية وبلغت اوجها في اوائل القرن الثالث الميلادي </a:t>
            </a:r>
            <a:endParaRPr lang="ar-JO" dirty="0"/>
          </a:p>
        </p:txBody>
      </p:sp>
      <p:sp>
        <p:nvSpPr>
          <p:cNvPr id="4" name="Rounded Rectangle 3"/>
          <p:cNvSpPr/>
          <p:nvPr/>
        </p:nvSpPr>
        <p:spPr>
          <a:xfrm>
            <a:off x="4788024" y="404664"/>
            <a:ext cx="34563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dirty="0" smtClean="0"/>
              <a:t>ثانيا:التطور التاريخي</a:t>
            </a:r>
            <a:endParaRPr lang="ar-JO" sz="3600" dirty="0"/>
          </a:p>
        </p:txBody>
      </p:sp>
    </p:spTree>
    <p:extLst>
      <p:ext uri="{BB962C8B-B14F-4D97-AF65-F5344CB8AC3E}">
        <p14:creationId xmlns:p14="http://schemas.microsoft.com/office/powerpoint/2010/main" val="215752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546829"/>
            <a:ext cx="4896555" cy="3258435"/>
          </a:xfrm>
        </p:spPr>
      </p:pic>
      <p:sp>
        <p:nvSpPr>
          <p:cNvPr id="4" name="Title 3"/>
          <p:cNvSpPr>
            <a:spLocks noGrp="1"/>
          </p:cNvSpPr>
          <p:nvPr>
            <p:ph type="title"/>
          </p:nvPr>
        </p:nvSpPr>
        <p:spPr>
          <a:xfrm>
            <a:off x="3203848" y="274638"/>
            <a:ext cx="5482952" cy="1066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JO" sz="4000" dirty="0" smtClean="0"/>
              <a:t>ثالثا: المعالم الاثرية في جرش</a:t>
            </a:r>
            <a:endParaRPr lang="ar-JO" sz="4000" dirty="0"/>
          </a:p>
        </p:txBody>
      </p:sp>
      <p:sp>
        <p:nvSpPr>
          <p:cNvPr id="10" name="Rectangle 9"/>
          <p:cNvSpPr/>
          <p:nvPr/>
        </p:nvSpPr>
        <p:spPr>
          <a:xfrm>
            <a:off x="5940152" y="1516332"/>
            <a:ext cx="3160305" cy="707886"/>
          </a:xfrm>
          <a:prstGeom prst="rect">
            <a:avLst/>
          </a:prstGeom>
        </p:spPr>
        <p:txBody>
          <a:bodyPr wrap="square">
            <a:spAutoFit/>
          </a:bodyPr>
          <a:lstStyle/>
          <a:p>
            <a:pPr lvl="0"/>
            <a:r>
              <a:rPr lang="ar-JO" sz="4000" b="1" dirty="0">
                <a:solidFill>
                  <a:prstClr val="black"/>
                </a:solidFill>
              </a:rPr>
              <a:t>1- قوس النصر</a:t>
            </a:r>
          </a:p>
        </p:txBody>
      </p:sp>
      <p:sp>
        <p:nvSpPr>
          <p:cNvPr id="11" name="TextBox 10"/>
          <p:cNvSpPr txBox="1"/>
          <p:nvPr/>
        </p:nvSpPr>
        <p:spPr>
          <a:xfrm>
            <a:off x="5220072" y="2474821"/>
            <a:ext cx="3744416" cy="2246769"/>
          </a:xfrm>
          <a:prstGeom prst="rect">
            <a:avLst/>
          </a:prstGeom>
          <a:noFill/>
        </p:spPr>
        <p:txBody>
          <a:bodyPr wrap="square" rtlCol="1">
            <a:spAutoFit/>
          </a:bodyPr>
          <a:lstStyle/>
          <a:p>
            <a:r>
              <a:rPr lang="ar-JO" sz="2800" dirty="0" smtClean="0"/>
              <a:t>بني عند زيارة الامبراطور الروماني (هدريان) في عام 129م  وقد اقام السكان بناء تذكاري احتفالًا بدخوله المدينة عرف بقوس النصر .</a:t>
            </a:r>
            <a:endParaRPr lang="ar-JO" sz="2800" dirty="0"/>
          </a:p>
        </p:txBody>
      </p:sp>
    </p:spTree>
    <p:extLst>
      <p:ext uri="{BB962C8B-B14F-4D97-AF65-F5344CB8AC3E}">
        <p14:creationId xmlns:p14="http://schemas.microsoft.com/office/powerpoint/2010/main" val="2939514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sz="4000" dirty="0" smtClean="0"/>
              <a:t>2- البوابة الجنوبية</a:t>
            </a:r>
            <a:br>
              <a:rPr lang="ar-JO" sz="4000" dirty="0" smtClean="0"/>
            </a:br>
            <a:r>
              <a:rPr lang="ar-JO" sz="3100" dirty="0" smtClean="0"/>
              <a:t>وتتألف من ثلاثة اقواس تحيط بها الابراج وغرف</a:t>
            </a:r>
            <a:r>
              <a:rPr lang="ar-JO" sz="4000" dirty="0" smtClean="0"/>
              <a:t> </a:t>
            </a:r>
            <a:r>
              <a:rPr lang="ar-JO" sz="3100" dirty="0" smtClean="0"/>
              <a:t>الحراسة</a:t>
            </a:r>
            <a:endParaRPr lang="ar-JO" sz="3100" dirty="0"/>
          </a:p>
        </p:txBody>
      </p:sp>
      <p:sp>
        <p:nvSpPr>
          <p:cNvPr id="3" name="Content Placeholder 2"/>
          <p:cNvSpPr>
            <a:spLocks noGrp="1"/>
          </p:cNvSpPr>
          <p:nvPr>
            <p:ph idx="1"/>
          </p:nvPr>
        </p:nvSpPr>
        <p:spPr>
          <a:xfrm>
            <a:off x="4633663" y="1638920"/>
            <a:ext cx="4042792" cy="4301780"/>
          </a:xfrm>
        </p:spPr>
        <p:txBody>
          <a:bodyPr/>
          <a:lstStyle/>
          <a:p>
            <a:pPr marL="0" indent="0">
              <a:buNone/>
            </a:pPr>
            <a:endParaRPr lang="ar-JO" sz="2400" dirty="0" smtClean="0"/>
          </a:p>
          <a:p>
            <a:pPr marL="0" indent="0">
              <a:buNone/>
            </a:pPr>
            <a:endParaRPr lang="ar-JO" sz="2400" dirty="0"/>
          </a:p>
          <a:p>
            <a:pPr marL="0" indent="0">
              <a:buNone/>
            </a:pPr>
            <a:r>
              <a:rPr lang="ar-JO" sz="2400" dirty="0" smtClean="0"/>
              <a:t>وهي ساحة مبلطة ذات شكل لا يتفق مع</a:t>
            </a:r>
          </a:p>
          <a:p>
            <a:pPr marL="0" indent="0">
              <a:buNone/>
            </a:pPr>
            <a:r>
              <a:rPr lang="ar-JO" sz="2400" dirty="0" smtClean="0"/>
              <a:t> اي شكل هندسي ويمكن ان نقول انه بيضاوي وهذه الساحة محاطة باعمدة تعلوها تيجان من الطراز الايوني بينما التيجان في الشارع الرئيس جميعها من الطراز الكورنيثي وفي منتصف هذه الساحة قاعدة ربما كانت قاعدة لتمثال  </a:t>
            </a:r>
            <a:endParaRPr lang="ar-JO"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564904"/>
            <a:ext cx="4466343" cy="2952328"/>
          </a:xfrm>
          <a:prstGeom prst="rect">
            <a:avLst/>
          </a:prstGeom>
        </p:spPr>
      </p:pic>
      <p:sp>
        <p:nvSpPr>
          <p:cNvPr id="6" name="TextBox 5"/>
          <p:cNvSpPr txBox="1"/>
          <p:nvPr/>
        </p:nvSpPr>
        <p:spPr>
          <a:xfrm>
            <a:off x="2843808" y="1628800"/>
            <a:ext cx="5832647" cy="646331"/>
          </a:xfrm>
          <a:prstGeom prst="rect">
            <a:avLst/>
          </a:prstGeom>
          <a:noFill/>
        </p:spPr>
        <p:txBody>
          <a:bodyPr wrap="square" rtlCol="1">
            <a:spAutoFit/>
          </a:bodyPr>
          <a:lstStyle/>
          <a:p>
            <a:r>
              <a:rPr lang="ar-JO" sz="3600" dirty="0" smtClean="0"/>
              <a:t>3- ساحة الندوة (الساحة الرئيسية)</a:t>
            </a:r>
          </a:p>
        </p:txBody>
      </p:sp>
    </p:spTree>
    <p:extLst>
      <p:ext uri="{BB962C8B-B14F-4D97-AF65-F5344CB8AC3E}">
        <p14:creationId xmlns:p14="http://schemas.microsoft.com/office/powerpoint/2010/main" val="2613374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pPr algn="r"/>
            <a:r>
              <a:rPr lang="ar-JO" sz="4000" dirty="0" smtClean="0"/>
              <a:t>4-المدرج الجنوبي </a:t>
            </a:r>
            <a:r>
              <a:rPr lang="ar-JO" dirty="0" smtClean="0"/>
              <a:t/>
            </a:r>
            <a:br>
              <a:rPr lang="ar-JO" dirty="0" smtClean="0"/>
            </a:br>
            <a:r>
              <a:rPr lang="ar-JO" sz="2700" dirty="0" smtClean="0"/>
              <a:t>انشئ في القرن الاول ويتألف من 32 صفًا من المقاعد تتسع لقرابة 4000-5000 متفرج </a:t>
            </a:r>
            <a:r>
              <a:rPr lang="ar-JO" dirty="0" smtClean="0"/>
              <a:t>.</a:t>
            </a:r>
            <a:endParaRPr lang="ar-JO"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268760"/>
            <a:ext cx="3753462" cy="2952328"/>
          </a:xfrm>
        </p:spPr>
      </p:pic>
      <p:sp>
        <p:nvSpPr>
          <p:cNvPr id="5" name="TextBox 4"/>
          <p:cNvSpPr txBox="1"/>
          <p:nvPr/>
        </p:nvSpPr>
        <p:spPr>
          <a:xfrm>
            <a:off x="4211960" y="2060848"/>
            <a:ext cx="4536504" cy="4154984"/>
          </a:xfrm>
          <a:prstGeom prst="rect">
            <a:avLst/>
          </a:prstGeom>
          <a:noFill/>
        </p:spPr>
        <p:txBody>
          <a:bodyPr wrap="square" rtlCol="1">
            <a:spAutoFit/>
          </a:bodyPr>
          <a:lstStyle/>
          <a:p>
            <a:r>
              <a:rPr lang="ar-JO" sz="3600" dirty="0" smtClean="0"/>
              <a:t>5-الشارع الرئيس (شارع الاعمدة)</a:t>
            </a:r>
          </a:p>
          <a:p>
            <a:r>
              <a:rPr lang="ar-JO" sz="2400" dirty="0" smtClean="0"/>
              <a:t>يمتد من ساحة الندوة الى البوابة الشمالية ويبلغ طوله 600م انشئ اولا في النصف الاول من القرن الاول الميلادي ووسع في النصف الاخير من القرن الثاني الميلادي والشارع مبلط ويمكن مشاهدة القنوات التي كانت تصرف المياه فيه ويتفرع من الشارع الرئيس بعض الابنية العامة والمهمة مثل: سبيل العذارى و معبد ارتيمس.</a:t>
            </a:r>
          </a:p>
        </p:txBody>
      </p:sp>
    </p:spTree>
    <p:extLst>
      <p:ext uri="{BB962C8B-B14F-4D97-AF65-F5344CB8AC3E}">
        <p14:creationId xmlns:p14="http://schemas.microsoft.com/office/powerpoint/2010/main" val="1958774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352928" cy="2007096"/>
          </a:xfrm>
        </p:spPr>
        <p:txBody>
          <a:bodyPr>
            <a:normAutofit fontScale="90000"/>
          </a:bodyPr>
          <a:lstStyle/>
          <a:p>
            <a:r>
              <a:rPr lang="ar-JO" dirty="0" smtClean="0"/>
              <a:t>6-هيكل ارتميس</a:t>
            </a:r>
            <a:br>
              <a:rPr lang="ar-JO" dirty="0" smtClean="0"/>
            </a:br>
            <a:r>
              <a:rPr lang="ar-JO" sz="2400" dirty="0" smtClean="0"/>
              <a:t>تعد ارتميس حسب الفكر الروماني القديم الاله الراعية لمدينة جرش والهيكل بناء صغير يتوسط مخطط عظيم واسع من الباحات والبوابات ويعود بناء الهيكل الى القرن الثاني الميلادي اضافة الى مجموعة الكنائس البيزنطية ومساجد اموية وايوبية ومملوكية وعدد من النقوش والكتابات الاغريقية واللاتينية والعربية القديمة</a:t>
            </a:r>
            <a:br>
              <a:rPr lang="ar-JO" sz="2400" dirty="0" smtClean="0"/>
            </a:br>
            <a:endParaRPr lang="ar-JO"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420888"/>
            <a:ext cx="6655667" cy="4437112"/>
          </a:xfrm>
          <a:prstGeom prst="rect">
            <a:avLst/>
          </a:prstGeom>
        </p:spPr>
      </p:pic>
    </p:spTree>
    <p:extLst>
      <p:ext uri="{BB962C8B-B14F-4D97-AF65-F5344CB8AC3E}">
        <p14:creationId xmlns:p14="http://schemas.microsoft.com/office/powerpoint/2010/main" val="65104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92500" lnSpcReduction="10000"/>
          </a:bodyPr>
          <a:lstStyle/>
          <a:p>
            <a:r>
              <a:rPr lang="ar-JO" sz="2400" dirty="0" smtClean="0"/>
              <a:t>تأسس اول متحف آثار</a:t>
            </a:r>
            <a:r>
              <a:rPr lang="en-US" sz="2400" dirty="0" smtClean="0"/>
              <a:t> </a:t>
            </a:r>
            <a:r>
              <a:rPr lang="ar-JO" sz="2400" dirty="0" smtClean="0"/>
              <a:t>في جرش </a:t>
            </a:r>
            <a:r>
              <a:rPr lang="ar-JO" sz="2400" dirty="0" smtClean="0"/>
              <a:t>في سنة 1923 حيث استغل قبو ساحة معبد ارتميس لعرض المكتشفات الاثرية التي وجدت في جرش بالاضافة الى اللوحات الفسيفسائية وفي سنة 1985 استصلح مبنى استراحة جرش القديمة وطور لاستخدامه متحفا اطلق على اول معرض فيه (الاردن عبر العصور) وقد احتوى على افضل المكتشفات الاثرية في الاردن وخاصة في جرش</a:t>
            </a:r>
          </a:p>
          <a:p>
            <a:r>
              <a:rPr lang="ar-JO" sz="2400" dirty="0" smtClean="0"/>
              <a:t>وفي القرن العشرين وتحديدا في الخمسينات نمت جرش سكانيا وعمرانيا بسبب الاستقرار السياسي الذي نعمت فيه الاردن في ظل القيادة الهاشمية وتزايد الاهميه السياحية لها بسبب وجود بعض الاثار الرومانية المهمة ولوقوعها على اهم شرايين المواصلات في الاردن المتمثل بطريق عمان-اربد</a:t>
            </a:r>
          </a:p>
          <a:p>
            <a:r>
              <a:rPr lang="ar-JO" sz="2400" dirty="0" smtClean="0"/>
              <a:t>وفي هذه المدة توسع الزحف العمراني في اتجاهات المدينة كافة باستثناء الغرب لوجود المنطقة الاثرية التي يحظر البناء فيها وازداد التطور العمراني والمو السكاني لمدينة جرشفي فترة الستينات والسبعينات ما ساعد على زيادة اهمية المدينة وتعدد الوظائف والخدمات فيها ومن ثم زيادة عدد السكان وانتشار العمران .</a:t>
            </a:r>
            <a:endParaRPr lang="ar-JO" sz="2400" dirty="0"/>
          </a:p>
        </p:txBody>
      </p:sp>
      <p:sp>
        <p:nvSpPr>
          <p:cNvPr id="4" name="Rounded Rectangle 3"/>
          <p:cNvSpPr/>
          <p:nvPr/>
        </p:nvSpPr>
        <p:spPr>
          <a:xfrm>
            <a:off x="2771800" y="437084"/>
            <a:ext cx="5976664" cy="6876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dirty="0" smtClean="0"/>
              <a:t>رابعًا: جرش فيي العصر الحديث</a:t>
            </a:r>
            <a:endParaRPr lang="ar-JO" sz="3600" dirty="0"/>
          </a:p>
        </p:txBody>
      </p:sp>
    </p:spTree>
    <p:extLst>
      <p:ext uri="{BB962C8B-B14F-4D97-AF65-F5344CB8AC3E}">
        <p14:creationId xmlns:p14="http://schemas.microsoft.com/office/powerpoint/2010/main" val="2887878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JO" sz="4800" dirty="0" smtClean="0"/>
              <a:t>عمل الطالبات :</a:t>
            </a:r>
          </a:p>
          <a:p>
            <a:r>
              <a:rPr lang="ar-JO" sz="4800" dirty="0" smtClean="0"/>
              <a:t>راية حسين</a:t>
            </a:r>
          </a:p>
          <a:p>
            <a:r>
              <a:rPr lang="ar-JO" sz="4800" dirty="0" smtClean="0"/>
              <a:t>غفران محمد</a:t>
            </a:r>
          </a:p>
          <a:p>
            <a:r>
              <a:rPr lang="ar-JO" sz="4800" dirty="0" smtClean="0"/>
              <a:t>دانا العطار</a:t>
            </a:r>
          </a:p>
          <a:p>
            <a:r>
              <a:rPr lang="ar-JO" sz="4800" dirty="0" smtClean="0"/>
              <a:t>رغد جرادات</a:t>
            </a:r>
            <a:endParaRPr lang="ar-JO"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420888"/>
            <a:ext cx="5101538" cy="3060923"/>
          </a:xfrm>
          <a:prstGeom prst="rect">
            <a:avLst/>
          </a:prstGeom>
        </p:spPr>
      </p:pic>
    </p:spTree>
    <p:extLst>
      <p:ext uri="{BB962C8B-B14F-4D97-AF65-F5344CB8AC3E}">
        <p14:creationId xmlns:p14="http://schemas.microsoft.com/office/powerpoint/2010/main" val="2781451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461</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جرش</vt:lpstr>
      <vt:lpstr>اولا:الموقع والتسمية</vt:lpstr>
      <vt:lpstr>PowerPoint Presentation</vt:lpstr>
      <vt:lpstr>ثالثا: المعالم الاثرية في جرش</vt:lpstr>
      <vt:lpstr>2- البوابة الجنوبية وتتألف من ثلاثة اقواس تحيط بها الابراج وغرف الحراسة</vt:lpstr>
      <vt:lpstr>4-المدرج الجنوبي  انشئ في القرن الاول ويتألف من 32 صفًا من المقاعد تتسع لقرابة 4000-5000 متفرج .</vt:lpstr>
      <vt:lpstr>6-هيكل ارتميس تعد ارتميس حسب الفكر الروماني القديم الاله الراعية لمدينة جرش والهيكل بناء صغير يتوسط مخطط عظيم واسع من الباحات والبوابات ويعود بناء الهيكل الى القرن الثاني الميلادي اضافة الى مجموعة الكنائس البيزنطية ومساجد اموية وايوبية ومملوكية وعدد من النقوش والكتابات الاغريقية واللاتينية والعربية القديمة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جرش</dc:title>
  <dc:creator>NOUR</dc:creator>
  <cp:lastModifiedBy>NOUR</cp:lastModifiedBy>
  <cp:revision>11</cp:revision>
  <dcterms:created xsi:type="dcterms:W3CDTF">2017-05-06T15:39:18Z</dcterms:created>
  <dcterms:modified xsi:type="dcterms:W3CDTF">2017-05-08T20:48:53Z</dcterms:modified>
</cp:coreProperties>
</file>