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56" r:id="rId1"/>
  </p:sldMasterIdLst>
  <p:notesMasterIdLst>
    <p:notesMasterId r:id="rId13"/>
  </p:notesMasterIdLst>
  <p:sldIdLst>
    <p:sldId id="256" r:id="rId2"/>
    <p:sldId id="257" r:id="rId3"/>
    <p:sldId id="258" r:id="rId4"/>
    <p:sldId id="259" r:id="rId5"/>
    <p:sldId id="261" r:id="rId6"/>
    <p:sldId id="264" r:id="rId7"/>
    <p:sldId id="266" r:id="rId8"/>
    <p:sldId id="267" r:id="rId9"/>
    <p:sldId id="268" r:id="rId10"/>
    <p:sldId id="269" r:id="rId11"/>
    <p:sldId id="270" r:id="rId1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A91EA24-E943-421D-8F12-7C88BBA6F1F7}" type="datetimeFigureOut">
              <a:rPr lang="ar-JO" smtClean="0"/>
              <a:pPr/>
              <a:t>03/07/1438</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67C1276-158E-492C-9E22-643A6C11BD49}"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FFB1B64-52D0-4970-AAB9-98C93BA307C3}" type="datetimeFigureOut">
              <a:rPr lang="ar-JO" smtClean="0"/>
              <a:pPr/>
              <a:t>03/07/1438</a:t>
            </a:fld>
            <a:endParaRPr lang="ar-JO"/>
          </a:p>
        </p:txBody>
      </p:sp>
      <p:sp>
        <p:nvSpPr>
          <p:cNvPr id="17" name="Footer Placeholder 16"/>
          <p:cNvSpPr>
            <a:spLocks noGrp="1"/>
          </p:cNvSpPr>
          <p:nvPr>
            <p:ph type="ftr" sz="quarter" idx="11"/>
          </p:nvPr>
        </p:nvSpPr>
        <p:spPr/>
        <p:txBody>
          <a:bodyPr/>
          <a:lstStyle/>
          <a:p>
            <a:endParaRPr lang="ar-JO"/>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8F49871-83EA-4F17-AA8E-A7AD93EB1FAD}" type="slidenum">
              <a:rPr lang="ar-JO" smtClean="0"/>
              <a:pPr/>
              <a:t>‹#›</a:t>
            </a:fld>
            <a:endParaRPr lang="ar-JO"/>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FB1B64-52D0-4970-AAB9-98C93BA307C3}" type="datetimeFigureOut">
              <a:rPr lang="ar-JO" smtClean="0"/>
              <a:pPr/>
              <a:t>03/07/1438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8F49871-83EA-4F17-AA8E-A7AD93EB1FAD}" type="slidenum">
              <a:rPr lang="ar-JO" smtClean="0"/>
              <a:pPr/>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8F49871-83EA-4F17-AA8E-A7AD93EB1FAD}" type="slidenum">
              <a:rPr lang="ar-JO" smtClean="0"/>
              <a:pPr/>
              <a:t>‹#›</a:t>
            </a:fld>
            <a:endParaRPr lang="ar-JO"/>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FB1B64-52D0-4970-AAB9-98C93BA307C3}" type="datetimeFigureOut">
              <a:rPr lang="ar-JO" smtClean="0"/>
              <a:pPr/>
              <a:t>03/07/1438</a:t>
            </a:fld>
            <a:endParaRPr lang="ar-JO"/>
          </a:p>
        </p:txBody>
      </p:sp>
      <p:sp>
        <p:nvSpPr>
          <p:cNvPr id="5" name="Footer Placeholder 4"/>
          <p:cNvSpPr>
            <a:spLocks noGrp="1"/>
          </p:cNvSpPr>
          <p:nvPr>
            <p:ph type="ftr" sz="quarter" idx="11"/>
          </p:nvPr>
        </p:nvSpPr>
        <p:spPr/>
        <p:txBody>
          <a:bodyPr/>
          <a:lstStyle/>
          <a:p>
            <a:endParaRPr lang="ar-JO"/>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FB1B64-52D0-4970-AAB9-98C93BA307C3}" type="datetimeFigureOut">
              <a:rPr lang="ar-JO" smtClean="0"/>
              <a:pPr/>
              <a:t>03/07/1438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a:xfrm>
            <a:off x="4361688" y="1026372"/>
            <a:ext cx="457200" cy="441325"/>
          </a:xfrm>
        </p:spPr>
        <p:txBody>
          <a:bodyPr/>
          <a:lstStyle/>
          <a:p>
            <a:fld id="{88F49871-83EA-4F17-AA8E-A7AD93EB1FAD}" type="slidenum">
              <a:rPr lang="ar-JO" smtClean="0"/>
              <a:pPr/>
              <a:t>‹#›</a:t>
            </a:fld>
            <a:endParaRPr lang="ar-JO"/>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JO"/>
          </a:p>
        </p:txBody>
      </p:sp>
      <p:sp>
        <p:nvSpPr>
          <p:cNvPr id="4" name="Date Placeholder 3"/>
          <p:cNvSpPr>
            <a:spLocks noGrp="1"/>
          </p:cNvSpPr>
          <p:nvPr>
            <p:ph type="dt" sz="half" idx="10"/>
          </p:nvPr>
        </p:nvSpPr>
        <p:spPr/>
        <p:txBody>
          <a:bodyPr/>
          <a:lstStyle/>
          <a:p>
            <a:fld id="{EFFB1B64-52D0-4970-AAB9-98C93BA307C3}" type="datetimeFigureOut">
              <a:rPr lang="ar-JO" smtClean="0"/>
              <a:pPr/>
              <a:t>03/07/1438</a:t>
            </a:fld>
            <a:endParaRPr lang="ar-JO"/>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8F49871-83EA-4F17-AA8E-A7AD93EB1FAD}" type="slidenum">
              <a:rPr lang="ar-JO" smtClean="0"/>
              <a:pPr/>
              <a:t>‹#›</a:t>
            </a:fld>
            <a:endParaRPr lang="ar-JO"/>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FFB1B64-52D0-4970-AAB9-98C93BA307C3}" type="datetimeFigureOut">
              <a:rPr lang="ar-JO" smtClean="0"/>
              <a:pPr/>
              <a:t>03/07/1438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8F49871-83EA-4F17-AA8E-A7AD93EB1FAD}" type="slidenum">
              <a:rPr lang="ar-JO" smtClean="0"/>
              <a:pPr/>
              <a:t>‹#›</a:t>
            </a:fld>
            <a:endParaRPr lang="ar-JO"/>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FFB1B64-52D0-4970-AAB9-98C93BA307C3}" type="datetimeFigureOut">
              <a:rPr lang="ar-JO" smtClean="0"/>
              <a:pPr/>
              <a:t>03/07/1438</a:t>
            </a:fld>
            <a:endParaRPr lang="ar-JO"/>
          </a:p>
        </p:txBody>
      </p:sp>
      <p:sp>
        <p:nvSpPr>
          <p:cNvPr id="8" name="Footer Placeholder 7"/>
          <p:cNvSpPr>
            <a:spLocks noGrp="1"/>
          </p:cNvSpPr>
          <p:nvPr>
            <p:ph type="ftr" sz="quarter" idx="11"/>
          </p:nvPr>
        </p:nvSpPr>
        <p:spPr>
          <a:xfrm>
            <a:off x="304800" y="6409944"/>
            <a:ext cx="3581400" cy="365760"/>
          </a:xfrm>
        </p:spPr>
        <p:txBody>
          <a:bodyPr/>
          <a:lstStyle/>
          <a:p>
            <a:endParaRPr lang="ar-JO"/>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8F49871-83EA-4F17-AA8E-A7AD93EB1FAD}" type="slidenum">
              <a:rPr lang="ar-JO" smtClean="0"/>
              <a:pPr/>
              <a:t>‹#›</a:t>
            </a:fld>
            <a:endParaRPr lang="ar-JO"/>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FB1B64-52D0-4970-AAB9-98C93BA307C3}" type="datetimeFigureOut">
              <a:rPr lang="ar-JO" smtClean="0"/>
              <a:pPr/>
              <a:t>03/07/1438</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a:xfrm>
            <a:off x="4343400" y="1036020"/>
            <a:ext cx="457200" cy="441325"/>
          </a:xfrm>
        </p:spPr>
        <p:txBody>
          <a:bodyPr/>
          <a:lstStyle/>
          <a:p>
            <a:fld id="{88F49871-83EA-4F17-AA8E-A7AD93EB1FAD}"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FFB1B64-52D0-4970-AAB9-98C93BA307C3}" type="datetimeFigureOut">
              <a:rPr lang="ar-JO" smtClean="0"/>
              <a:pPr/>
              <a:t>03/07/1438</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8F49871-83EA-4F17-AA8E-A7AD93EB1FAD}"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8F49871-83EA-4F17-AA8E-A7AD93EB1FAD}" type="slidenum">
              <a:rPr lang="ar-JO" smtClean="0"/>
              <a:pPr/>
              <a:t>‹#›</a:t>
            </a:fld>
            <a:endParaRPr lang="ar-JO"/>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FFB1B64-52D0-4970-AAB9-98C93BA307C3}" type="datetimeFigureOut">
              <a:rPr lang="ar-JO" smtClean="0"/>
              <a:pPr/>
              <a:t>03/07/1438</a:t>
            </a:fld>
            <a:endParaRPr lang="ar-JO"/>
          </a:p>
        </p:txBody>
      </p:sp>
      <p:sp>
        <p:nvSpPr>
          <p:cNvPr id="6" name="Footer Placeholder 5"/>
          <p:cNvSpPr>
            <a:spLocks noGrp="1"/>
          </p:cNvSpPr>
          <p:nvPr>
            <p:ph type="ftr" sz="quarter" idx="11"/>
          </p:nvPr>
        </p:nvSpPr>
        <p:spPr>
          <a:xfrm>
            <a:off x="301752" y="6410848"/>
            <a:ext cx="3383280" cy="365760"/>
          </a:xfrm>
        </p:spPr>
        <p:txBody>
          <a:bodyPr/>
          <a:lstStyle/>
          <a:p>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8F49871-83EA-4F17-AA8E-A7AD93EB1FAD}" type="slidenum">
              <a:rPr lang="ar-JO" smtClean="0"/>
              <a:pPr/>
              <a:t>‹#›</a:t>
            </a:fld>
            <a:endParaRPr lang="ar-JO"/>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FFB1B64-52D0-4970-AAB9-98C93BA307C3}" type="datetimeFigureOut">
              <a:rPr lang="ar-JO" smtClean="0"/>
              <a:pPr/>
              <a:t>03/07/1438</a:t>
            </a:fld>
            <a:endParaRPr lang="ar-JO"/>
          </a:p>
        </p:txBody>
      </p:sp>
      <p:sp>
        <p:nvSpPr>
          <p:cNvPr id="6" name="Footer Placeholder 5"/>
          <p:cNvSpPr>
            <a:spLocks noGrp="1"/>
          </p:cNvSpPr>
          <p:nvPr>
            <p:ph type="ftr" sz="quarter" idx="11"/>
          </p:nvPr>
        </p:nvSpPr>
        <p:spPr>
          <a:xfrm>
            <a:off x="301752" y="6410848"/>
            <a:ext cx="3584448" cy="365760"/>
          </a:xfrm>
        </p:spPr>
        <p:txBody>
          <a:bodyPr/>
          <a:lstStyle/>
          <a:p>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FFB1B64-52D0-4970-AAB9-98C93BA307C3}" type="datetimeFigureOut">
              <a:rPr lang="ar-JO" smtClean="0"/>
              <a:pPr/>
              <a:t>03/07/1438</a:t>
            </a:fld>
            <a:endParaRPr lang="ar-JO"/>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JO"/>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8F49871-83EA-4F17-AA8E-A7AD93EB1FAD}" type="slidenum">
              <a:rPr lang="ar-JO" smtClean="0"/>
              <a:pPr/>
              <a:t>‹#›</a:t>
            </a:fld>
            <a:endParaRPr lang="ar-JO"/>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slide" Target="slide10.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57752" y="2714620"/>
            <a:ext cx="3771904" cy="3324244"/>
          </a:xfrm>
        </p:spPr>
        <p:txBody>
          <a:bodyPr>
            <a:noAutofit/>
          </a:bodyPr>
          <a:lstStyle/>
          <a:p>
            <a:r>
              <a:rPr lang="ar-JO" sz="4000" dirty="0" smtClean="0">
                <a:solidFill>
                  <a:srgbClr val="0070C0"/>
                </a:solidFill>
              </a:rPr>
              <a:t>عمل الطالبات:</a:t>
            </a:r>
          </a:p>
          <a:p>
            <a:r>
              <a:rPr lang="ar-JO" sz="4000" dirty="0" smtClean="0">
                <a:solidFill>
                  <a:srgbClr val="0070C0"/>
                </a:solidFill>
              </a:rPr>
              <a:t>روز فؤاد</a:t>
            </a:r>
          </a:p>
          <a:p>
            <a:r>
              <a:rPr lang="ar-JO" sz="4000" dirty="0" smtClean="0">
                <a:solidFill>
                  <a:srgbClr val="0070C0"/>
                </a:solidFill>
              </a:rPr>
              <a:t>دانية الطحان</a:t>
            </a:r>
          </a:p>
          <a:p>
            <a:r>
              <a:rPr lang="ar-JO" sz="4000" dirty="0" smtClean="0">
                <a:solidFill>
                  <a:srgbClr val="0070C0"/>
                </a:solidFill>
              </a:rPr>
              <a:t>لين الدجاني</a:t>
            </a:r>
          </a:p>
          <a:p>
            <a:r>
              <a:rPr lang="ar-JO" sz="4000" dirty="0" smtClean="0">
                <a:solidFill>
                  <a:srgbClr val="0070C0"/>
                </a:solidFill>
              </a:rPr>
              <a:t>إيمان عبود</a:t>
            </a:r>
            <a:endParaRPr lang="ar-JO" sz="4000" dirty="0">
              <a:solidFill>
                <a:srgbClr val="0070C0"/>
              </a:solidFill>
            </a:endParaRPr>
          </a:p>
        </p:txBody>
      </p:sp>
      <p:sp>
        <p:nvSpPr>
          <p:cNvPr id="2" name="Title 1"/>
          <p:cNvSpPr>
            <a:spLocks noGrp="1"/>
          </p:cNvSpPr>
          <p:nvPr>
            <p:ph type="ctrTitle"/>
          </p:nvPr>
        </p:nvSpPr>
        <p:spPr/>
        <p:txBody>
          <a:bodyPr>
            <a:normAutofit/>
          </a:bodyPr>
          <a:lstStyle/>
          <a:p>
            <a:r>
              <a:rPr lang="ar-JO" sz="9600" dirty="0" smtClean="0"/>
              <a:t>جرش</a:t>
            </a:r>
            <a:endParaRPr lang="ar-JO" sz="9600" dirty="0"/>
          </a:p>
        </p:txBody>
      </p:sp>
      <p:pic>
        <p:nvPicPr>
          <p:cNvPr id="14338" name="Picture 2" descr="نتيجة بحث الصور عن جرش"/>
          <p:cNvPicPr>
            <a:picLocks noChangeAspect="1" noChangeArrowheads="1"/>
          </p:cNvPicPr>
          <p:nvPr/>
        </p:nvPicPr>
        <p:blipFill>
          <a:blip r:embed="rId2"/>
          <a:srcRect/>
          <a:stretch>
            <a:fillRect/>
          </a:stretch>
        </p:blipFill>
        <p:spPr bwMode="auto">
          <a:xfrm rot="20999781">
            <a:off x="756853" y="3168835"/>
            <a:ext cx="3800475" cy="24669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جرش في العصر القديم:</a:t>
            </a:r>
            <a:endParaRPr lang="ar-JO" dirty="0"/>
          </a:p>
        </p:txBody>
      </p:sp>
      <p:sp>
        <p:nvSpPr>
          <p:cNvPr id="3" name="Content Placeholder 2"/>
          <p:cNvSpPr>
            <a:spLocks noGrp="1"/>
          </p:cNvSpPr>
          <p:nvPr>
            <p:ph sz="quarter" idx="1"/>
          </p:nvPr>
        </p:nvSpPr>
        <p:spPr>
          <a:xfrm>
            <a:off x="301752" y="1527048"/>
            <a:ext cx="8503920" cy="4830910"/>
          </a:xfrm>
        </p:spPr>
        <p:txBody>
          <a:bodyPr>
            <a:noAutofit/>
          </a:bodyPr>
          <a:lstStyle/>
          <a:p>
            <a:r>
              <a:rPr lang="ar-JO" sz="2400" dirty="0" smtClean="0">
                <a:solidFill>
                  <a:srgbClr val="002060"/>
                </a:solidFill>
              </a:rPr>
              <a:t>ت</a:t>
            </a:r>
            <a:r>
              <a:rPr lang="ar-JO" sz="2400" dirty="0" smtClean="0">
                <a:solidFill>
                  <a:srgbClr val="002060"/>
                </a:solidFill>
              </a:rPr>
              <a:t>أسس أول متحف اثار في جرش في سنة 1923,حيث استغل قبو ساحة معبد أرتميس لغرض المكتشفات الأثرية التي وجدت في جرش ,بالإضافة الى اللوحات الفسيفسائية ,وفي سنة 1985 استصلح مبنى استراحة جرش القديمة ,و طور لاستخدامه متحفاً ,و أطلق على أول معرض فيه (الأردن عبر العصور),وقد احتوى على أفضل المكتشفات الأثرية في الأردن ,و خاصة في جرش.</a:t>
            </a:r>
          </a:p>
          <a:p>
            <a:r>
              <a:rPr lang="ar-JO" sz="2400" dirty="0" smtClean="0">
                <a:solidFill>
                  <a:srgbClr val="002060"/>
                </a:solidFill>
              </a:rPr>
              <a:t>و في القرن العشرين,و تحديداً في الخمسينيات نمت جرش سكانياً و عمرانياً بسبب الاستقرار السياسي الذي نعمت فيه الأردن في ظل القيادة الهاشمية ,و تزايد الأهمية السياحية لها بسبب وجود بعض الاثار الرومانية المهمة ,ولوقوعها على أهم شرايين المواصلات في الأردن المتمثل بطريق عمان –إربد. </a:t>
            </a:r>
          </a:p>
          <a:p>
            <a:r>
              <a:rPr lang="ar-JO" sz="2400" dirty="0" smtClean="0">
                <a:solidFill>
                  <a:srgbClr val="002060"/>
                </a:solidFill>
              </a:rPr>
              <a:t>وفي هذه المدة توسع الزحف العمراني في اتجاهات المدينة كافة باستثناء الغرب ,لوجود المنطقة الأثرية التي يحظر البناء فيها ,و ازداد التطور العمراني و النمو السكاني لمدينة جرش في فترة الستينيات و السبعينيات ,ما ساعد على زيادة أهمية المدينة, وتعدد الوظائف و الخدمات فيها,و من ثم زيادة عدد السكان,وانتشار العمران.</a:t>
            </a:r>
            <a:endParaRPr lang="ar-JO" sz="2400" dirty="0">
              <a:solidFill>
                <a:srgbClr val="002060"/>
              </a:solidFill>
            </a:endParaRPr>
          </a:p>
        </p:txBody>
      </p:sp>
      <p:sp>
        <p:nvSpPr>
          <p:cNvPr id="4" name="Oval 3">
            <a:hlinkClick r:id="rId2" action="ppaction://hlinksldjump"/>
          </p:cNvPr>
          <p:cNvSpPr/>
          <p:nvPr/>
        </p:nvSpPr>
        <p:spPr>
          <a:xfrm>
            <a:off x="571472" y="357166"/>
            <a:ext cx="1500198" cy="71438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rPr>
              <a:t>التالي</a:t>
            </a:r>
          </a:p>
        </p:txBody>
      </p:sp>
    </p:spTree>
  </p:cSld>
  <p:clrMapOvr>
    <a:masterClrMapping/>
  </p:clrMapOvr>
  <p:transition>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مهرجان جرش للثقافة و الفنون:</a:t>
            </a:r>
            <a:endParaRPr lang="ar-JO" dirty="0"/>
          </a:p>
        </p:txBody>
      </p:sp>
      <p:sp>
        <p:nvSpPr>
          <p:cNvPr id="3" name="Content Placeholder 2"/>
          <p:cNvSpPr>
            <a:spLocks noGrp="1"/>
          </p:cNvSpPr>
          <p:nvPr>
            <p:ph sz="quarter" idx="1"/>
          </p:nvPr>
        </p:nvSpPr>
        <p:spPr/>
        <p:txBody>
          <a:bodyPr>
            <a:normAutofit/>
          </a:bodyPr>
          <a:lstStyle/>
          <a:p>
            <a:r>
              <a:rPr lang="ar-JO" dirty="0" smtClean="0">
                <a:solidFill>
                  <a:srgbClr val="002060"/>
                </a:solidFill>
              </a:rPr>
              <a:t>هو مهرجان فني ثقافي يقام سنوياً </a:t>
            </a:r>
          </a:p>
          <a:p>
            <a:pPr>
              <a:buNone/>
            </a:pPr>
            <a:r>
              <a:rPr lang="ar-JO" dirty="0" smtClean="0">
                <a:solidFill>
                  <a:srgbClr val="002060"/>
                </a:solidFill>
              </a:rPr>
              <a:t>في مدينة جرش الأثرية تأسس سنة 1983م,</a:t>
            </a:r>
          </a:p>
          <a:p>
            <a:pPr>
              <a:buNone/>
            </a:pPr>
            <a:r>
              <a:rPr lang="ar-JO" dirty="0" smtClean="0">
                <a:solidFill>
                  <a:srgbClr val="002060"/>
                </a:solidFill>
              </a:rPr>
              <a:t> ترعاه وزارة الثقافة ,و يستخدم المهرجان</a:t>
            </a:r>
          </a:p>
          <a:p>
            <a:pPr>
              <a:buNone/>
            </a:pPr>
            <a:r>
              <a:rPr lang="ar-JO" dirty="0" smtClean="0">
                <a:solidFill>
                  <a:srgbClr val="002060"/>
                </a:solidFill>
              </a:rPr>
              <a:t> المدينة الأثرية موقعاً لفعالياته الفنية و الثقافية.</a:t>
            </a:r>
          </a:p>
          <a:p>
            <a:pPr>
              <a:buNone/>
            </a:pPr>
            <a:r>
              <a:rPr lang="ar-JO" dirty="0" smtClean="0">
                <a:solidFill>
                  <a:srgbClr val="002060"/>
                </a:solidFill>
              </a:rPr>
              <a:t> و يمتاز المهرجان بالعروض التراثية و </a:t>
            </a:r>
          </a:p>
          <a:p>
            <a:pPr>
              <a:buNone/>
            </a:pPr>
            <a:r>
              <a:rPr lang="ar-JO" dirty="0" smtClean="0">
                <a:solidFill>
                  <a:srgbClr val="002060"/>
                </a:solidFill>
              </a:rPr>
              <a:t>الثقافية و الفنية التي تمثل ثقافات العالم و فنونه,</a:t>
            </a:r>
          </a:p>
          <a:p>
            <a:pPr>
              <a:buNone/>
            </a:pPr>
            <a:r>
              <a:rPr lang="ar-JO" dirty="0" smtClean="0">
                <a:solidFill>
                  <a:srgbClr val="002060"/>
                </a:solidFill>
              </a:rPr>
              <a:t>و تعبر عن أرقى الفنون العالمية, ما أكسب </a:t>
            </a:r>
          </a:p>
          <a:p>
            <a:pPr>
              <a:buNone/>
            </a:pPr>
            <a:r>
              <a:rPr lang="ar-JO" dirty="0" smtClean="0">
                <a:solidFill>
                  <a:srgbClr val="002060"/>
                </a:solidFill>
              </a:rPr>
              <a:t>النهرجان و المدينة سمعة متميزة ,</a:t>
            </a:r>
          </a:p>
          <a:p>
            <a:pPr>
              <a:buNone/>
            </a:pPr>
            <a:r>
              <a:rPr lang="ar-JO" dirty="0" smtClean="0">
                <a:solidFill>
                  <a:srgbClr val="002060"/>
                </a:solidFill>
              </a:rPr>
              <a:t>و وضع الأردن على خارطة السياحة الثقافية الدولية.</a:t>
            </a:r>
            <a:endParaRPr lang="ar-JO" dirty="0">
              <a:solidFill>
                <a:srgbClr val="002060"/>
              </a:solidFill>
            </a:endParaRPr>
          </a:p>
        </p:txBody>
      </p:sp>
      <p:pic>
        <p:nvPicPr>
          <p:cNvPr id="1026" name="Picture 2" descr="نتيجة بحث الصور عن مهرجان جرش"/>
          <p:cNvPicPr>
            <a:picLocks noChangeAspect="1" noChangeArrowheads="1"/>
          </p:cNvPicPr>
          <p:nvPr/>
        </p:nvPicPr>
        <p:blipFill>
          <a:blip r:embed="rId2"/>
          <a:srcRect/>
          <a:stretch>
            <a:fillRect/>
          </a:stretch>
        </p:blipFill>
        <p:spPr bwMode="auto">
          <a:xfrm>
            <a:off x="285720" y="1714488"/>
            <a:ext cx="3357586" cy="3643338"/>
          </a:xfrm>
          <a:prstGeom prst="rect">
            <a:avLst/>
          </a:prstGeom>
          <a:noFill/>
        </p:spPr>
      </p:pic>
    </p:spTree>
  </p:cSld>
  <p:clrMapOvr>
    <a:masterClrMapping/>
  </p:clrMapOvr>
  <p:transition>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285728"/>
            <a:ext cx="8534400" cy="758952"/>
          </a:xfrm>
        </p:spPr>
        <p:txBody>
          <a:bodyPr>
            <a:noAutofit/>
          </a:bodyPr>
          <a:lstStyle/>
          <a:p>
            <a:r>
              <a:rPr lang="ar-JO" sz="6000" dirty="0" smtClean="0"/>
              <a:t>الفهرس</a:t>
            </a:r>
            <a:endParaRPr lang="ar-JO" sz="6000" dirty="0"/>
          </a:p>
        </p:txBody>
      </p:sp>
      <p:sp>
        <p:nvSpPr>
          <p:cNvPr id="4" name="Rounded Rectangle 3">
            <a:hlinkClick r:id="rId2" action="ppaction://hlinksldjump"/>
          </p:cNvPr>
          <p:cNvSpPr/>
          <p:nvPr/>
        </p:nvSpPr>
        <p:spPr>
          <a:xfrm>
            <a:off x="4786314" y="1714488"/>
            <a:ext cx="4000528" cy="857256"/>
          </a:xfrm>
          <a:prstGeom prst="roundRect">
            <a:avLst/>
          </a:prstGeom>
          <a:solidFill>
            <a:schemeClr val="bg1"/>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4000" dirty="0" smtClean="0">
                <a:solidFill>
                  <a:srgbClr val="0070C0"/>
                </a:solidFill>
              </a:rPr>
              <a:t>1-الموقع و التسمية</a:t>
            </a:r>
            <a:endParaRPr lang="ar-JO" sz="4000" dirty="0">
              <a:solidFill>
                <a:srgbClr val="0070C0"/>
              </a:solidFill>
            </a:endParaRPr>
          </a:p>
        </p:txBody>
      </p:sp>
      <p:sp>
        <p:nvSpPr>
          <p:cNvPr id="5" name="Rounded Rectangle 4">
            <a:hlinkClick r:id="rId3" action="ppaction://hlinksldjump"/>
          </p:cNvPr>
          <p:cNvSpPr/>
          <p:nvPr/>
        </p:nvSpPr>
        <p:spPr>
          <a:xfrm>
            <a:off x="357158" y="2786058"/>
            <a:ext cx="4000528" cy="857256"/>
          </a:xfrm>
          <a:prstGeom prst="roundRect">
            <a:avLst/>
          </a:prstGeom>
          <a:solidFill>
            <a:schemeClr val="bg1"/>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4000" dirty="0" smtClean="0">
                <a:solidFill>
                  <a:srgbClr val="0070C0"/>
                </a:solidFill>
              </a:rPr>
              <a:t>2-التطور التاريخي</a:t>
            </a:r>
          </a:p>
        </p:txBody>
      </p:sp>
      <p:sp>
        <p:nvSpPr>
          <p:cNvPr id="6" name="Rounded Rectangle 5">
            <a:hlinkClick r:id="rId4" action="ppaction://hlinksldjump"/>
          </p:cNvPr>
          <p:cNvSpPr/>
          <p:nvPr/>
        </p:nvSpPr>
        <p:spPr>
          <a:xfrm>
            <a:off x="4714876" y="3857628"/>
            <a:ext cx="4000528" cy="857256"/>
          </a:xfrm>
          <a:prstGeom prst="roundRect">
            <a:avLst/>
          </a:prstGeom>
          <a:solidFill>
            <a:schemeClr val="bg1"/>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solidFill>
                  <a:srgbClr val="0070C0"/>
                </a:solidFill>
              </a:rPr>
              <a:t>3-المعالم الاثرية في جرش</a:t>
            </a:r>
            <a:endParaRPr lang="ar-JO" sz="3200" dirty="0">
              <a:solidFill>
                <a:srgbClr val="0070C0"/>
              </a:solidFill>
            </a:endParaRPr>
          </a:p>
        </p:txBody>
      </p:sp>
      <p:sp>
        <p:nvSpPr>
          <p:cNvPr id="7" name="Rounded Rectangle 6">
            <a:hlinkClick r:id="rId5" action="ppaction://hlinksldjump"/>
          </p:cNvPr>
          <p:cNvSpPr/>
          <p:nvPr/>
        </p:nvSpPr>
        <p:spPr>
          <a:xfrm>
            <a:off x="285720" y="5000636"/>
            <a:ext cx="4000528" cy="857256"/>
          </a:xfrm>
          <a:prstGeom prst="roundRect">
            <a:avLst/>
          </a:prstGeom>
          <a:solidFill>
            <a:schemeClr val="bg1"/>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3200" dirty="0" smtClean="0">
                <a:solidFill>
                  <a:srgbClr val="0070C0"/>
                </a:solidFill>
              </a:rPr>
              <a:t>4-جرش في العصر الحديث</a:t>
            </a:r>
            <a:endParaRPr lang="ar-JO" sz="3200" dirty="0">
              <a:solidFill>
                <a:srgbClr val="0070C0"/>
              </a:solidFill>
            </a:endParaRPr>
          </a:p>
        </p:txBody>
      </p:sp>
      <p:pic>
        <p:nvPicPr>
          <p:cNvPr id="6150" name="Picture 6" descr="نتيجة بحث الصور عن فراشة متحرك"/>
          <p:cNvPicPr>
            <a:picLocks noChangeAspect="1" noChangeArrowheads="1" noCrop="1"/>
          </p:cNvPicPr>
          <p:nvPr/>
        </p:nvPicPr>
        <p:blipFill>
          <a:blip r:embed="rId6"/>
          <a:srcRect/>
          <a:stretch>
            <a:fillRect/>
          </a:stretch>
        </p:blipFill>
        <p:spPr bwMode="auto">
          <a:xfrm>
            <a:off x="5715008" y="214290"/>
            <a:ext cx="857256" cy="790580"/>
          </a:xfrm>
          <a:prstGeom prst="rect">
            <a:avLst/>
          </a:prstGeom>
          <a:noFill/>
        </p:spPr>
      </p:pic>
      <p:pic>
        <p:nvPicPr>
          <p:cNvPr id="11" name="Picture 6" descr="نتيجة بحث الصور عن فراشة متحرك"/>
          <p:cNvPicPr>
            <a:picLocks noChangeAspect="1" noChangeArrowheads="1" noCrop="1"/>
          </p:cNvPicPr>
          <p:nvPr/>
        </p:nvPicPr>
        <p:blipFill>
          <a:blip r:embed="rId6"/>
          <a:srcRect/>
          <a:stretch>
            <a:fillRect/>
          </a:stretch>
        </p:blipFill>
        <p:spPr bwMode="auto">
          <a:xfrm>
            <a:off x="2714612" y="214290"/>
            <a:ext cx="857256" cy="7905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الموقع والتسمية:</a:t>
            </a:r>
            <a:endParaRPr lang="ar-JO" dirty="0"/>
          </a:p>
        </p:txBody>
      </p:sp>
      <p:sp>
        <p:nvSpPr>
          <p:cNvPr id="3" name="Content Placeholder 2"/>
          <p:cNvSpPr>
            <a:spLocks noGrp="1"/>
          </p:cNvSpPr>
          <p:nvPr>
            <p:ph sz="quarter" idx="1"/>
          </p:nvPr>
        </p:nvSpPr>
        <p:spPr>
          <a:xfrm>
            <a:off x="3857620" y="1527048"/>
            <a:ext cx="4948052" cy="4572000"/>
          </a:xfrm>
        </p:spPr>
        <p:txBody>
          <a:bodyPr>
            <a:normAutofit fontScale="92500"/>
          </a:bodyPr>
          <a:lstStyle/>
          <a:p>
            <a:r>
              <a:rPr lang="ar-JO" sz="2800" dirty="0" smtClean="0">
                <a:solidFill>
                  <a:srgbClr val="002060"/>
                </a:solidFill>
              </a:rPr>
              <a:t>تقع محافظة جرش في الجهة الشمالية الغربية من العاصمة عمان,و على بعد 48كم,وتشتهر بآثارها وغاباتها و أرضها الزراعية ,أطلق عليها العرب القدماء اسم (جراشا)أو(جرشو) و معناه ((مكان كثيف الاشجار)),أما الإغريق فقد اسموها (جراسا) و بقيت بالتسمية نفسها عند الرومان ,حيث كانت إحدى أهم مدن الديكابلوس (المدن العشرة) التي أسسها بومبي في عام (63) قبل الميلاد في شمال الأردن ,لمواجهة دولة الأنباط في الجنوب .</a:t>
            </a:r>
            <a:endParaRPr lang="ar-JO" sz="2800" dirty="0">
              <a:solidFill>
                <a:srgbClr val="002060"/>
              </a:solidFill>
            </a:endParaRPr>
          </a:p>
        </p:txBody>
      </p:sp>
      <p:pic>
        <p:nvPicPr>
          <p:cNvPr id="15362" name="Picture 2" descr="نتيجة بحث الصور عن موقع جرش"/>
          <p:cNvPicPr>
            <a:picLocks noChangeAspect="1" noChangeArrowheads="1"/>
          </p:cNvPicPr>
          <p:nvPr/>
        </p:nvPicPr>
        <p:blipFill>
          <a:blip r:embed="rId2"/>
          <a:srcRect/>
          <a:stretch>
            <a:fillRect/>
          </a:stretch>
        </p:blipFill>
        <p:spPr bwMode="auto">
          <a:xfrm>
            <a:off x="428596" y="1571612"/>
            <a:ext cx="3357586" cy="4357718"/>
          </a:xfrm>
          <a:prstGeom prst="rect">
            <a:avLst/>
          </a:prstGeom>
          <a:noFill/>
        </p:spPr>
      </p:pic>
      <p:sp>
        <p:nvSpPr>
          <p:cNvPr id="6" name="Oval 5">
            <a:hlinkClick r:id="rId3" action="ppaction://hlinksldjump"/>
          </p:cNvPr>
          <p:cNvSpPr/>
          <p:nvPr/>
        </p:nvSpPr>
        <p:spPr>
          <a:xfrm>
            <a:off x="500034" y="357166"/>
            <a:ext cx="1500198" cy="71438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rPr>
              <a:t>الفهرس</a:t>
            </a:r>
            <a:endParaRPr lang="ar-JO" sz="2000" dirty="0">
              <a:solidFill>
                <a:srgbClr val="002060"/>
              </a:solidFill>
            </a:endParaRPr>
          </a:p>
        </p:txBody>
      </p:sp>
    </p:spTree>
  </p:cSld>
  <p:clrMapOvr>
    <a:masterClrMapping/>
  </p:clrMapOvr>
  <p:transition>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التطور التاريخي:</a:t>
            </a:r>
            <a:endParaRPr lang="ar-JO" dirty="0"/>
          </a:p>
        </p:txBody>
      </p:sp>
      <p:sp>
        <p:nvSpPr>
          <p:cNvPr id="3" name="Content Placeholder 2"/>
          <p:cNvSpPr>
            <a:spLocks noGrp="1"/>
          </p:cNvSpPr>
          <p:nvPr>
            <p:ph sz="quarter" idx="1"/>
          </p:nvPr>
        </p:nvSpPr>
        <p:spPr/>
        <p:txBody>
          <a:bodyPr/>
          <a:lstStyle/>
          <a:p>
            <a:r>
              <a:rPr lang="ar-JO" dirty="0" smtClean="0">
                <a:solidFill>
                  <a:srgbClr val="002060"/>
                </a:solidFill>
              </a:rPr>
              <a:t>تبين لعلماء الأثار و الباحثين,ان جرش كانت مأهولة بالسكان منذ العصرين البرونزي والحديدي (3200ق.م\1200ق.م),ويشار الى ان الاسكندر المقدوني هو الذي بناها في القرن الرابع قبل الميلاد,على انقاض مدينة قديمة تعود الى عام 1600ق.م . </a:t>
            </a:r>
          </a:p>
          <a:p>
            <a:r>
              <a:rPr lang="ar-JO" dirty="0" smtClean="0">
                <a:solidFill>
                  <a:srgbClr val="002060"/>
                </a:solidFill>
              </a:rPr>
              <a:t>وقد تعاقبت عليها أمم و حضارات ,ما جعلها متنوعة الثقافة و العمران,وتظهر معالم تلك الحضارات بالمدرجات و الساحات و الاعمدةو الحجارة المزخرفة بالنقوش و الرسومات و الهياكل و المعابد و الكنائس,و مع بداية القرن الثاني الميلادي شهدت جرش عصرها الذهبي,فأتسعت الحركة التجارية و بلغت اوجها في اوائل القرن الثالث الميلادي .</a:t>
            </a:r>
            <a:endParaRPr lang="ar-JO" dirty="0">
              <a:solidFill>
                <a:srgbClr val="002060"/>
              </a:solidFill>
            </a:endParaRPr>
          </a:p>
        </p:txBody>
      </p:sp>
      <p:sp>
        <p:nvSpPr>
          <p:cNvPr id="4" name="Oval 3">
            <a:hlinkClick r:id="rId2" action="ppaction://hlinksldjump"/>
          </p:cNvPr>
          <p:cNvSpPr/>
          <p:nvPr/>
        </p:nvSpPr>
        <p:spPr>
          <a:xfrm>
            <a:off x="500034" y="357166"/>
            <a:ext cx="1500198" cy="71438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rPr>
              <a:t>الفهرس</a:t>
            </a:r>
            <a:endParaRPr lang="ar-JO" sz="2000" dirty="0">
              <a:solidFill>
                <a:srgbClr val="002060"/>
              </a:solidFill>
            </a:endParaRPr>
          </a:p>
        </p:txBody>
      </p:sp>
    </p:spTree>
  </p:cSld>
  <p:clrMapOvr>
    <a:masterClrMapping/>
  </p:clrMapOvr>
  <p:transition>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قوس النصر:                          البوابة الجنوبية:</a:t>
            </a:r>
            <a:endParaRPr lang="ar-JO" dirty="0"/>
          </a:p>
        </p:txBody>
      </p:sp>
      <p:sp>
        <p:nvSpPr>
          <p:cNvPr id="3" name="Content Placeholder 2"/>
          <p:cNvSpPr>
            <a:spLocks noGrp="1"/>
          </p:cNvSpPr>
          <p:nvPr>
            <p:ph sz="half" idx="1"/>
          </p:nvPr>
        </p:nvSpPr>
        <p:spPr/>
        <p:txBody>
          <a:bodyPr/>
          <a:lstStyle/>
          <a:p>
            <a:r>
              <a:rPr lang="ar-JO" dirty="0" smtClean="0">
                <a:solidFill>
                  <a:srgbClr val="002060"/>
                </a:solidFill>
              </a:rPr>
              <a:t>و تتألف من ثلاثة أقواس تحيط بها الأبراج ,و غرف الحراسة.</a:t>
            </a:r>
            <a:endParaRPr lang="ar-JO" dirty="0">
              <a:solidFill>
                <a:srgbClr val="002060"/>
              </a:solidFill>
            </a:endParaRPr>
          </a:p>
        </p:txBody>
      </p:sp>
      <p:sp>
        <p:nvSpPr>
          <p:cNvPr id="4" name="Content Placeholder 3"/>
          <p:cNvSpPr>
            <a:spLocks noGrp="1"/>
          </p:cNvSpPr>
          <p:nvPr>
            <p:ph sz="half" idx="2"/>
          </p:nvPr>
        </p:nvSpPr>
        <p:spPr/>
        <p:txBody>
          <a:bodyPr/>
          <a:lstStyle/>
          <a:p>
            <a:r>
              <a:rPr lang="ar-JO" dirty="0" smtClean="0">
                <a:solidFill>
                  <a:srgbClr val="002060"/>
                </a:solidFill>
              </a:rPr>
              <a:t>بني عند زيارة الامبراطور الروماني(هدريان) في عام 129م,وقد أقام السكن بناء تذكاريا احتفالا بدخوله المدينة  عرف بقوس النصر.</a:t>
            </a:r>
            <a:endParaRPr lang="ar-JO" dirty="0">
              <a:solidFill>
                <a:srgbClr val="002060"/>
              </a:solidFill>
            </a:endParaRPr>
          </a:p>
        </p:txBody>
      </p:sp>
      <p:pic>
        <p:nvPicPr>
          <p:cNvPr id="1026" name="Picture 2" descr="نتيجة بحث الصور عن قوس النصر في جرش"/>
          <p:cNvPicPr>
            <a:picLocks noChangeAspect="1" noChangeArrowheads="1"/>
          </p:cNvPicPr>
          <p:nvPr/>
        </p:nvPicPr>
        <p:blipFill>
          <a:blip r:embed="rId2"/>
          <a:srcRect/>
          <a:stretch>
            <a:fillRect/>
          </a:stretch>
        </p:blipFill>
        <p:spPr bwMode="auto">
          <a:xfrm>
            <a:off x="4714876" y="3357562"/>
            <a:ext cx="4143404" cy="2833686"/>
          </a:xfrm>
          <a:prstGeom prst="rect">
            <a:avLst/>
          </a:prstGeom>
          <a:noFill/>
        </p:spPr>
      </p:pic>
      <p:sp>
        <p:nvSpPr>
          <p:cNvPr id="6" name="Oval 5">
            <a:hlinkClick r:id="rId3" action="ppaction://hlinksldjump"/>
          </p:cNvPr>
          <p:cNvSpPr/>
          <p:nvPr/>
        </p:nvSpPr>
        <p:spPr>
          <a:xfrm>
            <a:off x="285720" y="5500702"/>
            <a:ext cx="1500198" cy="71438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rPr>
              <a:t>التالي</a:t>
            </a:r>
            <a:endParaRPr lang="ar-JO" sz="2000" dirty="0">
              <a:solidFill>
                <a:srgbClr val="002060"/>
              </a:solidFill>
            </a:endParaRPr>
          </a:p>
        </p:txBody>
      </p:sp>
    </p:spTree>
  </p:cSld>
  <p:clrMapOvr>
    <a:masterClrMapping/>
  </p:clrMapOvr>
  <p:transition>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ساحة الندوة (الساحة الرئيسة):</a:t>
            </a:r>
            <a:endParaRPr lang="ar-JO" dirty="0"/>
          </a:p>
        </p:txBody>
      </p:sp>
      <p:sp>
        <p:nvSpPr>
          <p:cNvPr id="3" name="Content Placeholder 2"/>
          <p:cNvSpPr>
            <a:spLocks noGrp="1"/>
          </p:cNvSpPr>
          <p:nvPr>
            <p:ph sz="quarter" idx="1"/>
          </p:nvPr>
        </p:nvSpPr>
        <p:spPr/>
        <p:txBody>
          <a:bodyPr/>
          <a:lstStyle/>
          <a:p>
            <a:r>
              <a:rPr lang="ar-JO" dirty="0" smtClean="0">
                <a:solidFill>
                  <a:srgbClr val="002060"/>
                </a:solidFill>
              </a:rPr>
              <a:t>وهي ساحة مبلطة ذات شكل لا يتفق مع أي شكل هندسي ,ويمكن أن نقول انه بيضاوي,وهذه الساخة محاطة بـأعمدة تعلوها تيجان من الطراز الأيوني,بينما التيجان في الشارع الرئيس جميعها من الطراز الكورنيثي,وفي منتصف هذه الساحة قاعدة,ربما كانت قاعدة لتمثال.</a:t>
            </a:r>
          </a:p>
          <a:p>
            <a:endParaRPr lang="ar-JO" dirty="0"/>
          </a:p>
        </p:txBody>
      </p:sp>
      <p:pic>
        <p:nvPicPr>
          <p:cNvPr id="4" name="Picture 2" descr="صورة ذات صلة"/>
          <p:cNvPicPr>
            <a:picLocks noChangeAspect="1" noChangeArrowheads="1"/>
          </p:cNvPicPr>
          <p:nvPr/>
        </p:nvPicPr>
        <p:blipFill>
          <a:blip r:embed="rId2"/>
          <a:srcRect/>
          <a:stretch>
            <a:fillRect/>
          </a:stretch>
        </p:blipFill>
        <p:spPr bwMode="auto">
          <a:xfrm>
            <a:off x="714348" y="3429000"/>
            <a:ext cx="3929090" cy="2621188"/>
          </a:xfrm>
          <a:prstGeom prst="rect">
            <a:avLst/>
          </a:prstGeom>
          <a:noFill/>
        </p:spPr>
      </p:pic>
      <p:sp>
        <p:nvSpPr>
          <p:cNvPr id="5" name="Oval 4">
            <a:hlinkClick r:id="rId3" action="ppaction://hlinksldjump"/>
          </p:cNvPr>
          <p:cNvSpPr/>
          <p:nvPr/>
        </p:nvSpPr>
        <p:spPr>
          <a:xfrm>
            <a:off x="428596" y="357166"/>
            <a:ext cx="1500198" cy="71438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rPr>
              <a:t>التالي</a:t>
            </a:r>
            <a:endParaRPr lang="ar-JO" sz="2000" dirty="0">
              <a:solidFill>
                <a:srgbClr val="002060"/>
              </a:solidFill>
            </a:endParaRPr>
          </a:p>
        </p:txBody>
      </p:sp>
    </p:spTree>
  </p:cSld>
  <p:clrMapOvr>
    <a:masterClrMapping/>
  </p:clrMapOvr>
  <p:transition>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JO" dirty="0" smtClean="0"/>
              <a:t>ساحة الندوة (الساحة الرئيسة):     المدرج الجنوبي:</a:t>
            </a:r>
            <a:endParaRPr lang="ar-JO" dirty="0"/>
          </a:p>
        </p:txBody>
      </p:sp>
      <p:sp>
        <p:nvSpPr>
          <p:cNvPr id="3" name="Content Placeholder 2"/>
          <p:cNvSpPr>
            <a:spLocks noGrp="1"/>
          </p:cNvSpPr>
          <p:nvPr>
            <p:ph sz="half" idx="1"/>
          </p:nvPr>
        </p:nvSpPr>
        <p:spPr/>
        <p:txBody>
          <a:bodyPr/>
          <a:lstStyle/>
          <a:p>
            <a:r>
              <a:rPr lang="ar-JO" dirty="0" smtClean="0">
                <a:solidFill>
                  <a:srgbClr val="002060"/>
                </a:solidFill>
              </a:rPr>
              <a:t>أنشئ في القرن الأول ,و يتألف من(32)صفا ً من المقاعد تتسع لقرابة 4000-5000 متفرج.</a:t>
            </a:r>
            <a:endParaRPr lang="ar-JO" dirty="0">
              <a:solidFill>
                <a:srgbClr val="002060"/>
              </a:solidFill>
            </a:endParaRPr>
          </a:p>
        </p:txBody>
      </p:sp>
      <p:sp>
        <p:nvSpPr>
          <p:cNvPr id="4" name="Content Placeholder 3"/>
          <p:cNvSpPr>
            <a:spLocks noGrp="1"/>
          </p:cNvSpPr>
          <p:nvPr>
            <p:ph sz="half" idx="2"/>
          </p:nvPr>
        </p:nvSpPr>
        <p:spPr/>
        <p:txBody>
          <a:bodyPr/>
          <a:lstStyle/>
          <a:p>
            <a:r>
              <a:rPr lang="ar-JO" sz="2400" dirty="0" smtClean="0">
                <a:solidFill>
                  <a:srgbClr val="002060"/>
                </a:solidFill>
              </a:rPr>
              <a:t>وهي ساحة مبلطة ذات شكل لا يتفق مع أي شكل هندسي ,ويمكن أن نقول انه بيضاوي,وهذه الساخة محاطة بـأعمدة تعلوها تيجان من الطراز الأيوني,بينما التيجان في الشارع الرئيس جميعها من الطراز الكورنيثي,وفي منتصف هذه الساحة قاعدة,ربما كانت قاعدة لتمثال.</a:t>
            </a:r>
          </a:p>
          <a:p>
            <a:endParaRPr lang="ar-JO" dirty="0"/>
          </a:p>
        </p:txBody>
      </p:sp>
      <p:pic>
        <p:nvPicPr>
          <p:cNvPr id="5" name="Picture 2" descr="صورة ذات صلة"/>
          <p:cNvPicPr>
            <a:picLocks noChangeAspect="1" noChangeArrowheads="1"/>
          </p:cNvPicPr>
          <p:nvPr/>
        </p:nvPicPr>
        <p:blipFill>
          <a:blip r:embed="rId2"/>
          <a:srcRect/>
          <a:stretch>
            <a:fillRect/>
          </a:stretch>
        </p:blipFill>
        <p:spPr bwMode="auto">
          <a:xfrm>
            <a:off x="5143504" y="4357694"/>
            <a:ext cx="3357586" cy="2000264"/>
          </a:xfrm>
          <a:prstGeom prst="rect">
            <a:avLst/>
          </a:prstGeom>
          <a:noFill/>
        </p:spPr>
      </p:pic>
      <p:sp>
        <p:nvSpPr>
          <p:cNvPr id="6" name="Oval 5">
            <a:hlinkClick r:id="rId3" action="ppaction://hlinksldjump"/>
          </p:cNvPr>
          <p:cNvSpPr/>
          <p:nvPr/>
        </p:nvSpPr>
        <p:spPr>
          <a:xfrm>
            <a:off x="285720" y="5572140"/>
            <a:ext cx="1500198" cy="71438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rPr>
              <a:t>التالي</a:t>
            </a:r>
            <a:endParaRPr lang="ar-JO" sz="2000" dirty="0">
              <a:solidFill>
                <a:srgbClr val="002060"/>
              </a:solidFill>
            </a:endParaRPr>
          </a:p>
        </p:txBody>
      </p:sp>
      <p:pic>
        <p:nvPicPr>
          <p:cNvPr id="1026" name="Picture 2" descr="نتيجة بحث الصور عن المدرج الروماني"/>
          <p:cNvPicPr>
            <a:picLocks noChangeAspect="1" noChangeArrowheads="1"/>
          </p:cNvPicPr>
          <p:nvPr/>
        </p:nvPicPr>
        <p:blipFill>
          <a:blip r:embed="rId4"/>
          <a:srcRect/>
          <a:stretch>
            <a:fillRect/>
          </a:stretch>
        </p:blipFill>
        <p:spPr bwMode="auto">
          <a:xfrm>
            <a:off x="285720" y="2643182"/>
            <a:ext cx="4143372" cy="2571768"/>
          </a:xfrm>
          <a:prstGeom prst="rect">
            <a:avLst/>
          </a:prstGeom>
          <a:noFill/>
        </p:spPr>
      </p:pic>
    </p:spTree>
  </p:cSld>
  <p:clrMapOvr>
    <a:masterClrMapping/>
  </p:clrMapOvr>
  <p:transition>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الشارع الرئيس (شارع الاعمدة):</a:t>
            </a:r>
            <a:endParaRPr lang="ar-JO" dirty="0"/>
          </a:p>
        </p:txBody>
      </p:sp>
      <p:sp>
        <p:nvSpPr>
          <p:cNvPr id="3" name="Content Placeholder 2"/>
          <p:cNvSpPr>
            <a:spLocks noGrp="1"/>
          </p:cNvSpPr>
          <p:nvPr>
            <p:ph sz="quarter" idx="1"/>
          </p:nvPr>
        </p:nvSpPr>
        <p:spPr/>
        <p:txBody>
          <a:bodyPr/>
          <a:lstStyle/>
          <a:p>
            <a:r>
              <a:rPr lang="ar-JO" dirty="0" smtClean="0">
                <a:solidFill>
                  <a:srgbClr val="002060"/>
                </a:solidFill>
              </a:rPr>
              <a:t>يمتد من ساحة الندوة الى البوابة الشمالية ,و يبلغ طوله 600 م,أنشئ اولا في النصف الاول من القرن الاول الميلادي ,ووسع في النصف الاخير من القرن الثاني الميلادي .</a:t>
            </a:r>
          </a:p>
          <a:p>
            <a:r>
              <a:rPr lang="ar-JO" dirty="0" smtClean="0">
                <a:solidFill>
                  <a:srgbClr val="002060"/>
                </a:solidFill>
              </a:rPr>
              <a:t>و الشارع مبلط,و يمكن مشاهدة القنوات التي كانت تصرف المياه فيه ,و يتفرغ من الشارع الرئيس بعض الابنية العامة و المهمة ,مثل:سبيل العذارى ,و معبد ارتيمس.</a:t>
            </a:r>
            <a:endParaRPr lang="ar-JO" dirty="0">
              <a:solidFill>
                <a:srgbClr val="002060"/>
              </a:solidFill>
            </a:endParaRPr>
          </a:p>
        </p:txBody>
      </p:sp>
      <p:pic>
        <p:nvPicPr>
          <p:cNvPr id="21506" name="Picture 2" descr="صورة ذات صلة"/>
          <p:cNvPicPr>
            <a:picLocks noChangeAspect="1" noChangeArrowheads="1"/>
          </p:cNvPicPr>
          <p:nvPr/>
        </p:nvPicPr>
        <p:blipFill>
          <a:blip r:embed="rId2"/>
          <a:srcRect/>
          <a:stretch>
            <a:fillRect/>
          </a:stretch>
        </p:blipFill>
        <p:spPr bwMode="auto">
          <a:xfrm>
            <a:off x="714348" y="3857628"/>
            <a:ext cx="3809084" cy="2428892"/>
          </a:xfrm>
          <a:prstGeom prst="rect">
            <a:avLst/>
          </a:prstGeom>
          <a:noFill/>
        </p:spPr>
      </p:pic>
      <p:sp>
        <p:nvSpPr>
          <p:cNvPr id="5" name="Oval 4">
            <a:hlinkClick r:id="rId3" action="ppaction://hlinksldjump"/>
          </p:cNvPr>
          <p:cNvSpPr/>
          <p:nvPr/>
        </p:nvSpPr>
        <p:spPr>
          <a:xfrm>
            <a:off x="571472" y="357166"/>
            <a:ext cx="1500198" cy="71438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rPr>
              <a:t>التالي</a:t>
            </a:r>
            <a:endParaRPr lang="ar-JO" sz="2000" dirty="0">
              <a:solidFill>
                <a:srgbClr val="002060"/>
              </a:solidFill>
            </a:endParaRPr>
          </a:p>
        </p:txBody>
      </p:sp>
    </p:spTree>
  </p:cSld>
  <p:clrMapOvr>
    <a:masterClrMapping/>
  </p:clrMapOvr>
  <p:transition>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هيكل أرتيمس:</a:t>
            </a:r>
            <a:endParaRPr lang="ar-JO" dirty="0"/>
          </a:p>
        </p:txBody>
      </p:sp>
      <p:sp>
        <p:nvSpPr>
          <p:cNvPr id="3" name="Content Placeholder 2"/>
          <p:cNvSpPr>
            <a:spLocks noGrp="1"/>
          </p:cNvSpPr>
          <p:nvPr>
            <p:ph sz="quarter" idx="1"/>
          </p:nvPr>
        </p:nvSpPr>
        <p:spPr/>
        <p:txBody>
          <a:bodyPr/>
          <a:lstStyle/>
          <a:p>
            <a:r>
              <a:rPr lang="ar-JO" dirty="0" smtClean="0">
                <a:solidFill>
                  <a:srgbClr val="002060"/>
                </a:solidFill>
              </a:rPr>
              <a:t>تعد أرتيمس حسب الفكر الروماني القديم الإله الراعية لمدينة جرش,و الهيكل بناء صغير,يتوسط مخططاً غظيماً ةاسعاً من الباحات و البوابات,و يعود بناء الهيكل الى القرن الثاني الميلادي,إضافة الى مجموعة الكنائس البيزنطية ,و مساجد أموية و أيوبية و مملوكية ,و عدد من النقوش و الكتابات الإغريقية و اللاتينية و العربية القديمة.</a:t>
            </a:r>
            <a:endParaRPr lang="ar-JO" dirty="0">
              <a:solidFill>
                <a:srgbClr val="002060"/>
              </a:solidFill>
            </a:endParaRPr>
          </a:p>
        </p:txBody>
      </p:sp>
      <p:pic>
        <p:nvPicPr>
          <p:cNvPr id="22530" name="Picture 2" descr="نتيجة بحث الصور عن هيكل ارتميس في جرش"/>
          <p:cNvPicPr>
            <a:picLocks noChangeAspect="1" noChangeArrowheads="1"/>
          </p:cNvPicPr>
          <p:nvPr/>
        </p:nvPicPr>
        <p:blipFill>
          <a:blip r:embed="rId2"/>
          <a:srcRect/>
          <a:stretch>
            <a:fillRect/>
          </a:stretch>
        </p:blipFill>
        <p:spPr bwMode="auto">
          <a:xfrm>
            <a:off x="2428860" y="3714752"/>
            <a:ext cx="4357718" cy="2500330"/>
          </a:xfrm>
          <a:prstGeom prst="rect">
            <a:avLst/>
          </a:prstGeom>
          <a:noFill/>
        </p:spPr>
      </p:pic>
      <p:sp>
        <p:nvSpPr>
          <p:cNvPr id="5" name="Oval 4">
            <a:hlinkClick r:id="rId3" action="ppaction://hlinksldjump"/>
          </p:cNvPr>
          <p:cNvSpPr/>
          <p:nvPr/>
        </p:nvSpPr>
        <p:spPr>
          <a:xfrm>
            <a:off x="571472" y="357166"/>
            <a:ext cx="1500198" cy="71438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000" dirty="0" smtClean="0">
                <a:solidFill>
                  <a:srgbClr val="002060"/>
                </a:solidFill>
              </a:rPr>
              <a:t>الفهرس</a:t>
            </a:r>
            <a:endParaRPr lang="ar-JO" sz="2000" dirty="0">
              <a:solidFill>
                <a:srgbClr val="002060"/>
              </a:solidFill>
            </a:endParaRPr>
          </a:p>
        </p:txBody>
      </p:sp>
    </p:spTree>
  </p:cSld>
  <p:clrMapOvr>
    <a:masterClrMapping/>
  </p:clrMapOvr>
  <p:transition>
    <p:push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152</TotalTime>
  <Words>735</Words>
  <Application>Microsoft Office PowerPoint</Application>
  <PresentationFormat>On-screen Show (4:3)</PresentationFormat>
  <Paragraphs>51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جرش</vt:lpstr>
      <vt:lpstr>الفهرس</vt:lpstr>
      <vt:lpstr>الموقع والتسمية:</vt:lpstr>
      <vt:lpstr>التطور التاريخي:</vt:lpstr>
      <vt:lpstr>قوس النصر:                          البوابة الجنوبية:</vt:lpstr>
      <vt:lpstr>ساحة الندوة (الساحة الرئيسة):</vt:lpstr>
      <vt:lpstr>ساحة الندوة (الساحة الرئيسة):     المدرج الجنوبي:</vt:lpstr>
      <vt:lpstr>الشارع الرئيس (شارع الاعمدة):</vt:lpstr>
      <vt:lpstr>هيكل أرتيمس:</vt:lpstr>
      <vt:lpstr>جرش في العصر القديم:</vt:lpstr>
      <vt:lpstr>مهرجان جرش للثقافة و الفنون: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27</cp:revision>
  <dcterms:created xsi:type="dcterms:W3CDTF">2017-03-02T20:58:45Z</dcterms:created>
  <dcterms:modified xsi:type="dcterms:W3CDTF">2017-03-30T21:52:21Z</dcterms:modified>
</cp:coreProperties>
</file>