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C9CC-52F8-4F31-9C9F-A2BD5D23D06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1DE2-1ECA-4715-87E7-48E27530A3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1" name="whoosh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C9CC-52F8-4F31-9C9F-A2BD5D23D06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1DE2-1ECA-4715-87E7-48E27530A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whoosh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C9CC-52F8-4F31-9C9F-A2BD5D23D06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1DE2-1ECA-4715-87E7-48E27530A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whoosh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C9CC-52F8-4F31-9C9F-A2BD5D23D06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1DE2-1ECA-4715-87E7-48E27530A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whoosh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C9CC-52F8-4F31-9C9F-A2BD5D23D06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1DE2-1ECA-4715-87E7-48E27530A3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1" name="whoosh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C9CC-52F8-4F31-9C9F-A2BD5D23D06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1DE2-1ECA-4715-87E7-48E27530A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whoosh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C9CC-52F8-4F31-9C9F-A2BD5D23D06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1DE2-1ECA-4715-87E7-48E27530A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whoosh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C9CC-52F8-4F31-9C9F-A2BD5D23D06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1DE2-1ECA-4715-87E7-48E27530A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whoosh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C9CC-52F8-4F31-9C9F-A2BD5D23D06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1DE2-1ECA-4715-87E7-48E27530A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whoosh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C9CC-52F8-4F31-9C9F-A2BD5D23D06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1DE2-1ECA-4715-87E7-48E27530A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whoosh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C9CC-52F8-4F31-9C9F-A2BD5D23D06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BB1DE2-1ECA-4715-87E7-48E27530A3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  <p:sndAc>
      <p:stSnd>
        <p:snd r:embed="rId1" name="whoosh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33C9CC-52F8-4F31-9C9F-A2BD5D23D06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BB1DE2-1ECA-4715-87E7-48E27530A3E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  <p:sndAc>
      <p:stSnd>
        <p:snd r:embed="rId13" name="whoosh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9600" dirty="0" smtClean="0"/>
              <a:t>الكرك</a:t>
            </a:r>
            <a:endParaRPr lang="en-US" sz="9600" dirty="0"/>
          </a:p>
        </p:txBody>
      </p:sp>
    </p:spTree>
  </p:cSld>
  <p:clrMapOvr>
    <a:masterClrMapping/>
  </p:clrMapOvr>
  <p:transition>
    <p:wipe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6600" dirty="0" smtClean="0">
                <a:solidFill>
                  <a:schemeClr val="accent2"/>
                </a:solidFill>
              </a:rPr>
              <a:t>الكرك في الحاضر </a:t>
            </a:r>
            <a:endParaRPr lang="en-US" sz="6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JO" sz="2800" dirty="0" smtClean="0"/>
              <a:t>نمت الكرك </a:t>
            </a:r>
            <a:r>
              <a:rPr lang="ar-JO" sz="2800" dirty="0" err="1" smtClean="0"/>
              <a:t>و</a:t>
            </a:r>
            <a:r>
              <a:rPr lang="ar-JO" sz="2800" dirty="0" smtClean="0"/>
              <a:t> ازدهرت في العصر الحديث من النواحي </a:t>
            </a:r>
            <a:r>
              <a:rPr lang="ar-JO" sz="2800" dirty="0" err="1" smtClean="0"/>
              <a:t>جميععا</a:t>
            </a:r>
            <a:r>
              <a:rPr lang="ar-JO" sz="2800" dirty="0" smtClean="0"/>
              <a:t> حيث شهدت تطورا </a:t>
            </a:r>
            <a:r>
              <a:rPr lang="ar-JO" sz="2800" dirty="0" err="1" smtClean="0"/>
              <a:t>عمرانبا</a:t>
            </a:r>
            <a:r>
              <a:rPr lang="ar-JO" sz="2800" dirty="0" smtClean="0"/>
              <a:t> و اقتصاديا </a:t>
            </a:r>
            <a:r>
              <a:rPr lang="ar-JO" sz="2800" dirty="0" err="1" smtClean="0"/>
              <a:t>و</a:t>
            </a:r>
            <a:r>
              <a:rPr lang="ar-JO" sz="2800" dirty="0" smtClean="0"/>
              <a:t> </a:t>
            </a:r>
            <a:r>
              <a:rPr lang="ar-JO" sz="2800" dirty="0" err="1" smtClean="0"/>
              <a:t>ثقلفيا</a:t>
            </a:r>
            <a:r>
              <a:rPr lang="ar-JO" sz="2800" dirty="0" smtClean="0"/>
              <a:t> مميزا </a:t>
            </a:r>
            <a:r>
              <a:rPr lang="ar-JO" sz="2800" dirty="0" err="1" smtClean="0"/>
              <a:t>و</a:t>
            </a:r>
            <a:r>
              <a:rPr lang="ar-JO" sz="2800" dirty="0" smtClean="0"/>
              <a:t> </a:t>
            </a:r>
            <a:r>
              <a:rPr lang="ar-JO" sz="2800" dirty="0" err="1" smtClean="0"/>
              <a:t>انمتشرت</a:t>
            </a:r>
            <a:r>
              <a:rPr lang="ar-JO" sz="2800" dirty="0" smtClean="0"/>
              <a:t> </a:t>
            </a:r>
            <a:r>
              <a:rPr lang="ar-JO" sz="2800" dirty="0" err="1" smtClean="0"/>
              <a:t>فيعا</a:t>
            </a:r>
            <a:r>
              <a:rPr lang="ar-JO" sz="2800" dirty="0" smtClean="0"/>
              <a:t> المدارس </a:t>
            </a:r>
            <a:r>
              <a:rPr lang="ar-JO" sz="2800" dirty="0" err="1" smtClean="0"/>
              <a:t>و</a:t>
            </a:r>
            <a:r>
              <a:rPr lang="ar-JO" sz="2800" dirty="0" smtClean="0"/>
              <a:t> </a:t>
            </a:r>
            <a:r>
              <a:rPr lang="ar-JO" sz="2800" dirty="0" err="1" smtClean="0"/>
              <a:t>الاجامعات</a:t>
            </a:r>
            <a:r>
              <a:rPr lang="ar-JO" sz="2800" dirty="0" smtClean="0"/>
              <a:t> و المستشفيات </a:t>
            </a:r>
            <a:r>
              <a:rPr lang="ar-JO" sz="2800" dirty="0" err="1" smtClean="0"/>
              <a:t>و</a:t>
            </a:r>
            <a:r>
              <a:rPr lang="ar-JO" sz="2800" dirty="0" smtClean="0"/>
              <a:t> المراكز الصحية </a:t>
            </a:r>
            <a:r>
              <a:rPr lang="ar-JO" sz="2800" dirty="0" err="1" smtClean="0"/>
              <a:t>و</a:t>
            </a:r>
            <a:r>
              <a:rPr lang="ar-JO" sz="2800" dirty="0" smtClean="0"/>
              <a:t> العلاجية </a:t>
            </a:r>
            <a:r>
              <a:rPr lang="ar-JO" sz="2800" dirty="0" err="1" smtClean="0"/>
              <a:t>و</a:t>
            </a:r>
            <a:r>
              <a:rPr lang="ar-JO" sz="2800" dirty="0" smtClean="0"/>
              <a:t> يوجد فيها العديد من الأماكن الأثرية </a:t>
            </a:r>
            <a:r>
              <a:rPr lang="ar-JO" sz="2800" dirty="0" err="1" smtClean="0"/>
              <a:t>و</a:t>
            </a:r>
            <a:r>
              <a:rPr lang="ar-JO" sz="2800" dirty="0" smtClean="0"/>
              <a:t> الطبيعية التي أصبحت لإحدى محطات الحركة السياحية في الأردن .</a:t>
            </a:r>
          </a:p>
          <a:p>
            <a:pPr algn="r" rtl="1">
              <a:buNone/>
            </a:pPr>
            <a:r>
              <a:rPr lang="ar-JO" sz="2800" dirty="0" smtClean="0"/>
              <a:t>و على موقع معركة مؤتة تأسست جامعة مؤتة </a:t>
            </a:r>
            <a:r>
              <a:rPr lang="ar-JO" sz="2800" dirty="0" err="1" smtClean="0"/>
              <a:t>و</a:t>
            </a:r>
            <a:r>
              <a:rPr lang="ar-JO" sz="2800" dirty="0" smtClean="0"/>
              <a:t> هي من الجامعات الحكومية التي يدرس فسها العديد من التخصصات </a:t>
            </a:r>
            <a:r>
              <a:rPr lang="ar-JO" sz="2800" dirty="0" err="1" smtClean="0"/>
              <a:t>و</a:t>
            </a:r>
            <a:r>
              <a:rPr lang="ar-JO" sz="2800" dirty="0" smtClean="0"/>
              <a:t> يوجد </a:t>
            </a:r>
            <a:r>
              <a:rPr lang="ar-JO" sz="2800" dirty="0" err="1" smtClean="0"/>
              <a:t>بها</a:t>
            </a:r>
            <a:r>
              <a:rPr lang="ar-JO" sz="2800" dirty="0" smtClean="0"/>
              <a:t> جناح عسكري يتخرج فيه عدد </a:t>
            </a:r>
            <a:r>
              <a:rPr lang="ar-JO" sz="2800" dirty="0" err="1" smtClean="0"/>
              <a:t>كبلير</a:t>
            </a:r>
            <a:r>
              <a:rPr lang="ar-JO" sz="2800" dirty="0" smtClean="0"/>
              <a:t> من ضباط القوات </a:t>
            </a:r>
            <a:r>
              <a:rPr lang="ar-JO" sz="2800" dirty="0" err="1" smtClean="0"/>
              <a:t>المسلحةن</a:t>
            </a:r>
            <a:r>
              <a:rPr lang="ar-JO" sz="2800" dirty="0" smtClean="0"/>
              <a:t> الذين قدم عدد </a:t>
            </a:r>
            <a:r>
              <a:rPr lang="ar-JO" sz="2800" dirty="0" err="1" smtClean="0"/>
              <a:t>ىمنهم</a:t>
            </a:r>
            <a:r>
              <a:rPr lang="ar-JO" sz="2800" dirty="0" smtClean="0"/>
              <a:t> دماءهم في سبيل الدفاع عن الوطن .</a:t>
            </a:r>
            <a:endParaRPr lang="ar-JO" sz="2800" dirty="0" smtClean="0"/>
          </a:p>
        </p:txBody>
      </p:sp>
    </p:spTree>
  </p:cSld>
  <p:clrMapOvr>
    <a:masterClrMapping/>
  </p:clrMapOvr>
  <p:transition>
    <p:wipe/>
    <p:sndAc>
      <p:stSnd>
        <p:snd r:embed="rId2" name="whoosh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>
                <a:solidFill>
                  <a:schemeClr val="accent4"/>
                </a:solidFill>
              </a:rPr>
              <a:t>الموقع </a:t>
            </a:r>
            <a:r>
              <a:rPr lang="ar-JO" dirty="0" err="1" smtClean="0">
                <a:solidFill>
                  <a:schemeClr val="accent4"/>
                </a:solidFill>
              </a:rPr>
              <a:t>و</a:t>
            </a:r>
            <a:r>
              <a:rPr lang="ar-JO" dirty="0" smtClean="0">
                <a:solidFill>
                  <a:schemeClr val="accent4"/>
                </a:solidFill>
              </a:rPr>
              <a:t> التسمية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JO" sz="4000" dirty="0" smtClean="0"/>
              <a:t>تقع الكرك </a:t>
            </a:r>
            <a:r>
              <a:rPr lang="ar-JO" sz="4000" dirty="0" smtClean="0">
                <a:solidFill>
                  <a:schemeClr val="accent3"/>
                </a:solidFill>
              </a:rPr>
              <a:t>جنوب </a:t>
            </a:r>
            <a:r>
              <a:rPr lang="ar-JO" sz="4000" dirty="0" smtClean="0"/>
              <a:t>المملكة الأردنية الهاشمية </a:t>
            </a:r>
            <a:r>
              <a:rPr lang="ar-JO" sz="4000" dirty="0" err="1" smtClean="0"/>
              <a:t>و</a:t>
            </a:r>
            <a:r>
              <a:rPr lang="ar-JO" sz="4000" dirty="0" smtClean="0"/>
              <a:t> تبعد عن العاصمة عمان </a:t>
            </a:r>
            <a:r>
              <a:rPr lang="ar-JO" sz="4000" dirty="0" smtClean="0">
                <a:solidFill>
                  <a:schemeClr val="accent2"/>
                </a:solidFill>
              </a:rPr>
              <a:t>120</a:t>
            </a:r>
            <a:r>
              <a:rPr lang="ar-JO" sz="4000" dirty="0" smtClean="0"/>
              <a:t> كيلومترا </a:t>
            </a:r>
            <a:r>
              <a:rPr lang="ar-JO" sz="4000" dirty="0" err="1" smtClean="0"/>
              <a:t>و</a:t>
            </a:r>
            <a:r>
              <a:rPr lang="ar-JO" sz="4000" dirty="0" smtClean="0"/>
              <a:t> يحدها من </a:t>
            </a:r>
            <a:r>
              <a:rPr lang="ar-JO" sz="4000" dirty="0" smtClean="0">
                <a:solidFill>
                  <a:schemeClr val="accent4"/>
                </a:solidFill>
              </a:rPr>
              <a:t>الجنوب</a:t>
            </a:r>
            <a:r>
              <a:rPr lang="ar-JO" sz="4000" dirty="0" smtClean="0"/>
              <a:t> محافظة </a:t>
            </a:r>
            <a:r>
              <a:rPr lang="ar-JO" sz="4000" dirty="0" err="1" smtClean="0"/>
              <a:t>الطفيلة</a:t>
            </a:r>
            <a:r>
              <a:rPr lang="ar-JO" sz="4000" dirty="0" smtClean="0"/>
              <a:t> و من </a:t>
            </a:r>
            <a:r>
              <a:rPr lang="ar-JO" sz="4000" dirty="0" smtClean="0">
                <a:solidFill>
                  <a:srgbClr val="7030A0"/>
                </a:solidFill>
              </a:rPr>
              <a:t>الشمال </a:t>
            </a:r>
            <a:r>
              <a:rPr lang="ar-JO" sz="4000" dirty="0" err="1" smtClean="0"/>
              <a:t>مادبا</a:t>
            </a:r>
            <a:r>
              <a:rPr lang="ar-JO" sz="4000" dirty="0" smtClean="0"/>
              <a:t> و من </a:t>
            </a:r>
            <a:r>
              <a:rPr lang="ar-JO" sz="4000" dirty="0" smtClean="0">
                <a:solidFill>
                  <a:srgbClr val="FF6699"/>
                </a:solidFill>
              </a:rPr>
              <a:t>الغرب </a:t>
            </a:r>
            <a:r>
              <a:rPr lang="ar-JO" sz="4000" dirty="0" smtClean="0"/>
              <a:t>الأغوار </a:t>
            </a:r>
            <a:r>
              <a:rPr lang="ar-JO" sz="4000" dirty="0" smtClean="0">
                <a:solidFill>
                  <a:schemeClr val="accent4"/>
                </a:solidFill>
              </a:rPr>
              <a:t>الجنوبية </a:t>
            </a:r>
            <a:r>
              <a:rPr lang="ar-JO" sz="4000" dirty="0" err="1" smtClean="0"/>
              <a:t>و</a:t>
            </a:r>
            <a:r>
              <a:rPr lang="ar-JO" sz="4000" dirty="0" smtClean="0"/>
              <a:t> البحر الميت </a:t>
            </a:r>
            <a:r>
              <a:rPr lang="ar-JO" sz="4000" dirty="0" err="1" smtClean="0"/>
              <a:t>و</a:t>
            </a:r>
            <a:r>
              <a:rPr lang="ar-JO" sz="4000" dirty="0" smtClean="0"/>
              <a:t> من </a:t>
            </a:r>
            <a:r>
              <a:rPr lang="ar-JO" sz="4000" dirty="0" smtClean="0">
                <a:solidFill>
                  <a:schemeClr val="accent2"/>
                </a:solidFill>
              </a:rPr>
              <a:t>الشرق </a:t>
            </a:r>
            <a:r>
              <a:rPr lang="ar-JO" sz="4000" dirty="0" smtClean="0"/>
              <a:t>محافظة معان .</a:t>
            </a:r>
          </a:p>
          <a:p>
            <a:pPr algn="r" rtl="1">
              <a:buNone/>
            </a:pPr>
            <a:endParaRPr lang="ar-JO" dirty="0" smtClean="0"/>
          </a:p>
        </p:txBody>
      </p:sp>
    </p:spTree>
  </p:cSld>
  <p:clrMapOvr>
    <a:masterClrMapping/>
  </p:clrMapOvr>
  <p:transition>
    <p:wipe/>
    <p:sndAc>
      <p:stSnd>
        <p:snd r:embed="rId2" name="whoosh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1600200"/>
            <a:ext cx="4067175" cy="4466290"/>
          </a:xfrm>
        </p:spPr>
      </p:pic>
      <p:cxnSp>
        <p:nvCxnSpPr>
          <p:cNvPr id="8" name="Straight Arrow Connector 7"/>
          <p:cNvCxnSpPr/>
          <p:nvPr/>
        </p:nvCxnSpPr>
        <p:spPr>
          <a:xfrm>
            <a:off x="1524000" y="3581400"/>
            <a:ext cx="1828800" cy="382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3352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200" dirty="0" smtClean="0">
                <a:solidFill>
                  <a:schemeClr val="accent3"/>
                </a:solidFill>
              </a:rPr>
              <a:t>الكرك</a:t>
            </a:r>
            <a:endParaRPr lang="en-US" sz="3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whoosh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3505200"/>
          </a:xfrm>
        </p:spPr>
        <p:txBody>
          <a:bodyPr>
            <a:normAutofit fontScale="90000"/>
          </a:bodyPr>
          <a:lstStyle/>
          <a:p>
            <a:pPr algn="r" rtl="1"/>
            <a:r>
              <a:rPr lang="ar-JO" dirty="0" smtClean="0">
                <a:solidFill>
                  <a:schemeClr val="tx1"/>
                </a:solidFill>
              </a:rPr>
              <a:t>عرفت </a:t>
            </a:r>
            <a:r>
              <a:rPr lang="ar-JO" dirty="0" smtClean="0">
                <a:solidFill>
                  <a:schemeClr val="accent3"/>
                </a:solidFill>
              </a:rPr>
              <a:t>الكرك </a:t>
            </a:r>
            <a:r>
              <a:rPr lang="ar-JO" dirty="0" smtClean="0">
                <a:solidFill>
                  <a:schemeClr val="tx1"/>
                </a:solidFill>
              </a:rPr>
              <a:t>بأسماء عدة منا ( قير </a:t>
            </a:r>
            <a:r>
              <a:rPr lang="ar-JO" dirty="0" err="1" smtClean="0">
                <a:solidFill>
                  <a:schemeClr val="tx1"/>
                </a:solidFill>
              </a:rPr>
              <a:t>مؤاب</a:t>
            </a:r>
            <a:r>
              <a:rPr lang="ar-JO" dirty="0" smtClean="0">
                <a:solidFill>
                  <a:schemeClr val="tx1"/>
                </a:solidFill>
              </a:rPr>
              <a:t>,و كرك </a:t>
            </a:r>
            <a:r>
              <a:rPr lang="ar-JO" dirty="0" err="1" smtClean="0">
                <a:solidFill>
                  <a:schemeClr val="tx1"/>
                </a:solidFill>
              </a:rPr>
              <a:t>موبا</a:t>
            </a:r>
            <a:r>
              <a:rPr lang="ar-JO" dirty="0" smtClean="0">
                <a:solidFill>
                  <a:schemeClr val="tx1"/>
                </a:solidFill>
              </a:rPr>
              <a:t> , </a:t>
            </a:r>
            <a:r>
              <a:rPr lang="ar-JO" dirty="0" err="1" smtClean="0">
                <a:solidFill>
                  <a:schemeClr val="tx1"/>
                </a:solidFill>
              </a:rPr>
              <a:t>و</a:t>
            </a:r>
            <a:r>
              <a:rPr lang="ar-JO" dirty="0" smtClean="0">
                <a:solidFill>
                  <a:schemeClr val="tx1"/>
                </a:solidFill>
              </a:rPr>
              <a:t> </a:t>
            </a:r>
            <a:r>
              <a:rPr lang="ar-JO" dirty="0" err="1" smtClean="0">
                <a:solidFill>
                  <a:schemeClr val="tx1"/>
                </a:solidFill>
              </a:rPr>
              <a:t>كرخا</a:t>
            </a:r>
            <a:r>
              <a:rPr lang="ar-JO" dirty="0" smtClean="0">
                <a:solidFill>
                  <a:schemeClr val="tx1"/>
                </a:solidFill>
              </a:rPr>
              <a:t> , </a:t>
            </a:r>
            <a:r>
              <a:rPr lang="ar-JO" dirty="0" err="1" smtClean="0">
                <a:solidFill>
                  <a:schemeClr val="tx1"/>
                </a:solidFill>
              </a:rPr>
              <a:t>وكاركو</a:t>
            </a:r>
            <a:r>
              <a:rPr lang="ar-JO" dirty="0" smtClean="0">
                <a:solidFill>
                  <a:schemeClr val="tx1"/>
                </a:solidFill>
              </a:rPr>
              <a:t> ) وهذه الأسماء جميعها </a:t>
            </a:r>
            <a:r>
              <a:rPr lang="ar-JO" dirty="0" err="1" smtClean="0">
                <a:solidFill>
                  <a:schemeClr val="tx1"/>
                </a:solidFill>
              </a:rPr>
              <a:t>ارامية</a:t>
            </a:r>
            <a:r>
              <a:rPr lang="ar-JO" dirty="0" smtClean="0">
                <a:solidFill>
                  <a:schemeClr val="tx1"/>
                </a:solidFill>
              </a:rPr>
              <a:t> الأصل </a:t>
            </a:r>
            <a:r>
              <a:rPr lang="ar-JO" dirty="0" err="1" smtClean="0">
                <a:solidFill>
                  <a:schemeClr val="tx1"/>
                </a:solidFill>
              </a:rPr>
              <a:t>و</a:t>
            </a:r>
            <a:r>
              <a:rPr lang="ar-JO" dirty="0" smtClean="0">
                <a:solidFill>
                  <a:schemeClr val="tx1"/>
                </a:solidFill>
              </a:rPr>
              <a:t> تعني القلعة أو المدنية المحصنة </a:t>
            </a:r>
            <a:r>
              <a:rPr lang="ar-JO" dirty="0" err="1" smtClean="0">
                <a:solidFill>
                  <a:schemeClr val="tx1"/>
                </a:solidFill>
              </a:rPr>
              <a:t>و</a:t>
            </a:r>
            <a:r>
              <a:rPr lang="ar-JO" dirty="0" smtClean="0">
                <a:solidFill>
                  <a:schemeClr val="tx1"/>
                </a:solidFill>
              </a:rPr>
              <a:t> يتبع محافظة </a:t>
            </a:r>
            <a:r>
              <a:rPr lang="ar-JO" dirty="0" smtClean="0">
                <a:solidFill>
                  <a:schemeClr val="accent3"/>
                </a:solidFill>
              </a:rPr>
              <a:t>الكرك</a:t>
            </a:r>
            <a:r>
              <a:rPr lang="ar-JO" dirty="0" smtClean="0">
                <a:solidFill>
                  <a:schemeClr val="tx1"/>
                </a:solidFill>
              </a:rPr>
              <a:t> </a:t>
            </a:r>
            <a:r>
              <a:rPr lang="ar-JO" dirty="0" err="1" smtClean="0">
                <a:solidFill>
                  <a:schemeClr val="tx1"/>
                </a:solidFill>
              </a:rPr>
              <a:t>الان</a:t>
            </a:r>
            <a:r>
              <a:rPr lang="ar-JO" dirty="0" smtClean="0">
                <a:solidFill>
                  <a:schemeClr val="tx1"/>
                </a:solidFill>
              </a:rPr>
              <a:t> لواء القصر </a:t>
            </a:r>
            <a:r>
              <a:rPr lang="ar-JO" dirty="0" err="1" smtClean="0">
                <a:solidFill>
                  <a:schemeClr val="tx1"/>
                </a:solidFill>
              </a:rPr>
              <a:t>و</a:t>
            </a:r>
            <a:r>
              <a:rPr lang="ar-JO" dirty="0" smtClean="0">
                <a:solidFill>
                  <a:schemeClr val="tx1"/>
                </a:solidFill>
              </a:rPr>
              <a:t> لواء المزار</a:t>
            </a:r>
            <a:br>
              <a:rPr lang="ar-JO" dirty="0" smtClean="0">
                <a:solidFill>
                  <a:schemeClr val="tx1"/>
                </a:solidFill>
              </a:rPr>
            </a:br>
            <a:r>
              <a:rPr lang="ar-JO" dirty="0" err="1" smtClean="0">
                <a:solidFill>
                  <a:schemeClr val="tx1"/>
                </a:solidFill>
              </a:rPr>
              <a:t>الجنوبيو</a:t>
            </a:r>
            <a:r>
              <a:rPr lang="ar-JO" dirty="0" smtClean="0">
                <a:solidFill>
                  <a:schemeClr val="tx1"/>
                </a:solidFill>
              </a:rPr>
              <a:t> لواء عي </a:t>
            </a:r>
            <a:r>
              <a:rPr lang="ar-JO" dirty="0" err="1" smtClean="0">
                <a:solidFill>
                  <a:schemeClr val="tx1"/>
                </a:solidFill>
              </a:rPr>
              <a:t>و</a:t>
            </a:r>
            <a:r>
              <a:rPr lang="ar-JO" dirty="0" smtClean="0">
                <a:solidFill>
                  <a:schemeClr val="tx1"/>
                </a:solidFill>
              </a:rPr>
              <a:t> لواء </a:t>
            </a:r>
            <a:r>
              <a:rPr lang="ar-JO" dirty="0" err="1" smtClean="0">
                <a:solidFill>
                  <a:schemeClr val="tx1"/>
                </a:solidFill>
              </a:rPr>
              <a:t>فقوع</a:t>
            </a:r>
            <a:r>
              <a:rPr lang="ar-JO" dirty="0" smtClean="0">
                <a:solidFill>
                  <a:schemeClr val="tx1"/>
                </a:solidFill>
              </a:rPr>
              <a:t> و لواء الأغوار الجنوبية </a:t>
            </a:r>
            <a:r>
              <a:rPr lang="ar-JO" dirty="0" err="1" smtClean="0">
                <a:solidFill>
                  <a:schemeClr val="tx1"/>
                </a:solidFill>
              </a:rPr>
              <a:t>و</a:t>
            </a:r>
            <a:r>
              <a:rPr lang="ar-JO" dirty="0" smtClean="0">
                <a:solidFill>
                  <a:schemeClr val="tx1"/>
                </a:solidFill>
              </a:rPr>
              <a:t> لواء </a:t>
            </a:r>
            <a:r>
              <a:rPr lang="ar-JO" dirty="0" err="1" smtClean="0">
                <a:solidFill>
                  <a:schemeClr val="tx1"/>
                </a:solidFill>
              </a:rPr>
              <a:t>القطرانة</a:t>
            </a:r>
            <a:r>
              <a:rPr lang="ar-JO" dirty="0" smtClean="0">
                <a:solidFill>
                  <a:schemeClr val="tx1"/>
                </a:solidFill>
              </a:rPr>
              <a:t> .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whoosh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3340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JO" sz="4800" dirty="0" smtClean="0">
                <a:solidFill>
                  <a:schemeClr val="accent1"/>
                </a:solidFill>
              </a:rPr>
              <a:t>التطور التاريخي</a:t>
            </a:r>
          </a:p>
          <a:p>
            <a:pPr algn="r" rtl="1">
              <a:buNone/>
            </a:pPr>
            <a:r>
              <a:rPr lang="ar-JO" sz="3600" dirty="0" smtClean="0"/>
              <a:t>دلت الشواهد التاريخية على وجود حضارة للإنسان في </a:t>
            </a:r>
            <a:r>
              <a:rPr lang="ar-JO" sz="3600" dirty="0" smtClean="0">
                <a:solidFill>
                  <a:schemeClr val="accent3"/>
                </a:solidFill>
              </a:rPr>
              <a:t>الكرك</a:t>
            </a:r>
            <a:r>
              <a:rPr lang="ar-JO" sz="3600" dirty="0" smtClean="0"/>
              <a:t> منذ العصر الحجري الحديث </a:t>
            </a:r>
            <a:r>
              <a:rPr lang="ar-JO" sz="3600" dirty="0" err="1" smtClean="0"/>
              <a:t>و</a:t>
            </a:r>
            <a:r>
              <a:rPr lang="ar-JO" sz="3600" dirty="0" smtClean="0"/>
              <a:t> عثر فيها علي </a:t>
            </a:r>
            <a:r>
              <a:rPr lang="ar-JO" sz="3600" dirty="0" err="1" smtClean="0"/>
              <a:t>لااثار</a:t>
            </a:r>
            <a:r>
              <a:rPr lang="ar-JO" sz="3600" dirty="0" smtClean="0"/>
              <a:t> </a:t>
            </a:r>
            <a:r>
              <a:rPr lang="ar-JO" sz="3600" dirty="0" err="1" smtClean="0"/>
              <a:t>يغود</a:t>
            </a:r>
            <a:r>
              <a:rPr lang="ar-JO" sz="3600" dirty="0" smtClean="0"/>
              <a:t> </a:t>
            </a:r>
            <a:r>
              <a:rPr lang="ar-JO" sz="3600" dirty="0" err="1" smtClean="0"/>
              <a:t>ةتاريخها</a:t>
            </a:r>
            <a:r>
              <a:rPr lang="ar-JO" sz="3600" dirty="0" smtClean="0"/>
              <a:t> </a:t>
            </a:r>
            <a:r>
              <a:rPr lang="ar-JO" sz="3600" dirty="0" err="1" smtClean="0"/>
              <a:t>الى</a:t>
            </a:r>
            <a:r>
              <a:rPr lang="ar-JO" sz="3600" dirty="0" smtClean="0"/>
              <a:t> </a:t>
            </a:r>
            <a:r>
              <a:rPr lang="ar-JO" sz="3600" dirty="0" err="1" smtClean="0"/>
              <a:t>تاعصر</a:t>
            </a:r>
            <a:r>
              <a:rPr lang="ar-JO" sz="3600" dirty="0" smtClean="0"/>
              <a:t> البرونزي </a:t>
            </a:r>
            <a:r>
              <a:rPr lang="ar-JO" sz="3600" dirty="0" err="1" smtClean="0"/>
              <a:t>و</a:t>
            </a:r>
            <a:r>
              <a:rPr lang="ar-JO" sz="3600" dirty="0" smtClean="0"/>
              <a:t> العصر الحديدي </a:t>
            </a:r>
            <a:r>
              <a:rPr lang="ar-JO" sz="3600" dirty="0" err="1" smtClean="0"/>
              <a:t>و</a:t>
            </a:r>
            <a:r>
              <a:rPr lang="ar-JO" sz="3600" dirty="0" smtClean="0"/>
              <a:t> تعاقب عليها </a:t>
            </a:r>
            <a:r>
              <a:rPr lang="ar-JO" sz="3600" dirty="0" err="1" smtClean="0"/>
              <a:t>الؤابين</a:t>
            </a:r>
            <a:r>
              <a:rPr lang="ar-JO" sz="3600" dirty="0" smtClean="0"/>
              <a:t> و </a:t>
            </a:r>
            <a:r>
              <a:rPr lang="ar-JO" sz="3600" dirty="0" err="1" smtClean="0"/>
              <a:t>الاشوريون</a:t>
            </a:r>
            <a:r>
              <a:rPr lang="ar-JO" sz="3600" dirty="0" smtClean="0"/>
              <a:t> و </a:t>
            </a:r>
            <a:r>
              <a:rPr lang="ar-JO" sz="3600" dirty="0" err="1" smtClean="0"/>
              <a:t>الانباط</a:t>
            </a:r>
            <a:r>
              <a:rPr lang="ar-JO" sz="3600" dirty="0" smtClean="0"/>
              <a:t> و اليونان </a:t>
            </a:r>
            <a:r>
              <a:rPr lang="ar-JO" sz="3600" dirty="0" err="1" smtClean="0"/>
              <a:t>و</a:t>
            </a:r>
            <a:r>
              <a:rPr lang="ar-JO" sz="3600" dirty="0" smtClean="0"/>
              <a:t> الرومان </a:t>
            </a:r>
            <a:r>
              <a:rPr lang="ar-JO" sz="3600" dirty="0" err="1" smtClean="0"/>
              <a:t>و</a:t>
            </a:r>
            <a:r>
              <a:rPr lang="ar-JO" sz="3600" dirty="0" smtClean="0"/>
              <a:t> البيزنطيون </a:t>
            </a:r>
            <a:r>
              <a:rPr lang="ar-JO" sz="3600" dirty="0" err="1" smtClean="0"/>
              <a:t>و</a:t>
            </a:r>
            <a:r>
              <a:rPr lang="ar-JO" sz="3600" dirty="0" smtClean="0"/>
              <a:t> على أرضها حدثت معركة </a:t>
            </a:r>
            <a:r>
              <a:rPr lang="ar-JO" sz="3600" dirty="0" err="1" smtClean="0"/>
              <a:t>مؤته</a:t>
            </a:r>
            <a:r>
              <a:rPr lang="ar-JO" sz="3600" dirty="0" smtClean="0"/>
              <a:t> .</a:t>
            </a:r>
          </a:p>
          <a:p>
            <a:pPr algn="r" rtl="1">
              <a:buNone/>
            </a:pPr>
            <a:endParaRPr lang="en-US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whoosh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JO" sz="2800" dirty="0" smtClean="0"/>
              <a:t>و دخلتها قوات الفتح الإسلامي بقيادة الصحابي الجليل أبي عبيدة عامر بن الجراح . و نظرا إلى أهمية موقع </a:t>
            </a:r>
            <a:r>
              <a:rPr lang="ar-JO" sz="2800" dirty="0" smtClean="0">
                <a:solidFill>
                  <a:schemeClr val="accent3"/>
                </a:solidFill>
              </a:rPr>
              <a:t>الكرك</a:t>
            </a:r>
            <a:r>
              <a:rPr lang="ar-JO" sz="2800" dirty="0" smtClean="0"/>
              <a:t> على طريق التجارة بين الشام </a:t>
            </a:r>
            <a:r>
              <a:rPr lang="ar-JO" sz="2800" dirty="0" err="1" smtClean="0"/>
              <a:t>و</a:t>
            </a:r>
            <a:r>
              <a:rPr lang="ar-JO" sz="2800" dirty="0" smtClean="0"/>
              <a:t> الحجاز </a:t>
            </a:r>
            <a:r>
              <a:rPr lang="ar-JO" sz="2800" dirty="0" err="1" smtClean="0"/>
              <a:t>و</a:t>
            </a:r>
            <a:r>
              <a:rPr lang="ar-JO" sz="2800" dirty="0" smtClean="0"/>
              <a:t> اليمن </a:t>
            </a:r>
            <a:r>
              <a:rPr lang="ar-JO" sz="2800" dirty="0" err="1" smtClean="0"/>
              <a:t>و</a:t>
            </a:r>
            <a:r>
              <a:rPr lang="ar-JO" sz="2800" dirty="0" smtClean="0"/>
              <a:t> مصر فقد كانت دائما محط اهتمام الحكام </a:t>
            </a:r>
            <a:br>
              <a:rPr lang="ar-JO" sz="2800" dirty="0" smtClean="0"/>
            </a:br>
            <a:r>
              <a:rPr lang="ar-JO" sz="2800" dirty="0" smtClean="0"/>
              <a:t>إذ احتلها الفرنجة </a:t>
            </a:r>
            <a:r>
              <a:rPr lang="ar-JO" sz="2800" dirty="0" err="1" smtClean="0"/>
              <a:t>و</a:t>
            </a:r>
            <a:r>
              <a:rPr lang="ar-JO" sz="2800" dirty="0" smtClean="0"/>
              <a:t> أسسوا فيها مملكة </a:t>
            </a:r>
            <a:r>
              <a:rPr lang="ar-JO" sz="2800" dirty="0" smtClean="0">
                <a:solidFill>
                  <a:schemeClr val="accent3"/>
                </a:solidFill>
              </a:rPr>
              <a:t>الكرك </a:t>
            </a:r>
            <a:r>
              <a:rPr lang="ar-JO" sz="2800" dirty="0" err="1" smtClean="0"/>
              <a:t>و</a:t>
            </a:r>
            <a:r>
              <a:rPr lang="ar-JO" sz="2800" dirty="0" smtClean="0"/>
              <a:t> في العصر الأيوبي أطلق عليها إمارة </a:t>
            </a:r>
            <a:r>
              <a:rPr lang="ar-JO" sz="2800" dirty="0" smtClean="0">
                <a:solidFill>
                  <a:schemeClr val="accent3"/>
                </a:solidFill>
              </a:rPr>
              <a:t>الكرك </a:t>
            </a:r>
            <a:r>
              <a:rPr lang="ar-JO" sz="2800" dirty="0" smtClean="0"/>
              <a:t>الأيوبية </a:t>
            </a:r>
            <a:r>
              <a:rPr lang="ar-JO" sz="2800" dirty="0" err="1" smtClean="0"/>
              <a:t>و</a:t>
            </a:r>
            <a:r>
              <a:rPr lang="ar-JO" sz="2800" dirty="0" smtClean="0"/>
              <a:t> كانت يتبع لها معظم بلاد الشام .</a:t>
            </a:r>
          </a:p>
          <a:p>
            <a:pPr algn="r" rtl="1">
              <a:buNone/>
            </a:pPr>
            <a:endParaRPr lang="ar-JO" sz="2800" dirty="0" smtClean="0"/>
          </a:p>
          <a:p>
            <a:pPr algn="r" rtl="1">
              <a:buNone/>
            </a:pPr>
            <a:r>
              <a:rPr lang="ar-JO" sz="2800" dirty="0" smtClean="0"/>
              <a:t> </a:t>
            </a:r>
            <a:r>
              <a:rPr lang="ar-JO" sz="2800" dirty="0" smtClean="0"/>
              <a:t>   وفي العصر المملوكي أحمد بن قلاوون عاصمة الدولة المملوكية </a:t>
            </a:r>
            <a:r>
              <a:rPr lang="ar-JO" sz="2800" dirty="0" err="1" smtClean="0"/>
              <a:t>و</a:t>
            </a:r>
            <a:r>
              <a:rPr lang="ar-JO" sz="2800" dirty="0" smtClean="0"/>
              <a:t> أقام فيها </a:t>
            </a:r>
            <a:r>
              <a:rPr lang="ar-JO" sz="2800" dirty="0" err="1" smtClean="0"/>
              <a:t>و</a:t>
            </a:r>
            <a:r>
              <a:rPr lang="ar-JO" sz="2800" dirty="0" smtClean="0"/>
              <a:t> في العصر العثماني أصبحت جزءا من الدولة العثمانية تعاني من الظلم </a:t>
            </a:r>
            <a:r>
              <a:rPr lang="ar-JO" sz="2800" dirty="0" err="1" smtClean="0"/>
              <a:t>و</a:t>
            </a:r>
            <a:r>
              <a:rPr lang="ar-JO" sz="2800" dirty="0" smtClean="0"/>
              <a:t> الطغيان </a:t>
            </a:r>
            <a:r>
              <a:rPr lang="ar-JO" sz="2800" dirty="0" err="1" smtClean="0"/>
              <a:t>و</a:t>
            </a:r>
            <a:r>
              <a:rPr lang="ar-JO" sz="2800" dirty="0" smtClean="0"/>
              <a:t> بقيت كذلك حتى قدوم الأمير </a:t>
            </a:r>
            <a:r>
              <a:rPr lang="ar-JO" sz="2800" dirty="0" err="1" smtClean="0"/>
              <a:t>عبدالله</a:t>
            </a:r>
            <a:r>
              <a:rPr lang="ar-JO" sz="2800" dirty="0" smtClean="0"/>
              <a:t> بن الحسين إلى معان </a:t>
            </a:r>
            <a:r>
              <a:rPr lang="ar-JO" sz="2800" dirty="0" err="1" smtClean="0"/>
              <a:t>و</a:t>
            </a:r>
            <a:r>
              <a:rPr lang="ar-JO" sz="2800" dirty="0" smtClean="0"/>
              <a:t> استقلال البلاد فحظيت كأخواتها من المدن </a:t>
            </a:r>
            <a:r>
              <a:rPr lang="ar-JO" sz="2800" dirty="0" err="1" smtClean="0"/>
              <a:t>الأردنبة</a:t>
            </a:r>
            <a:r>
              <a:rPr lang="ar-JO" sz="2800" dirty="0" smtClean="0"/>
              <a:t> باهتمام القيادة الهاشمية فشهدت نهضة عمرانية </a:t>
            </a:r>
            <a:r>
              <a:rPr lang="ar-JO" sz="2800" dirty="0" err="1" smtClean="0"/>
              <a:t>و</a:t>
            </a:r>
            <a:r>
              <a:rPr lang="ar-JO" sz="2800" dirty="0" smtClean="0"/>
              <a:t> زاد فيها عدد المدارس بصورة </a:t>
            </a:r>
            <a:r>
              <a:rPr lang="ar-JO" sz="2800" dirty="0" err="1" smtClean="0"/>
              <a:t>ملوحظة</a:t>
            </a:r>
            <a:r>
              <a:rPr lang="ar-JO" sz="2800" dirty="0" smtClean="0"/>
              <a:t> و عدد المستشفيات </a:t>
            </a:r>
            <a:r>
              <a:rPr lang="ar-JO" sz="2800" dirty="0" err="1" smtClean="0"/>
              <a:t>و</a:t>
            </a:r>
            <a:r>
              <a:rPr lang="ar-JO" sz="2800" dirty="0" smtClean="0"/>
              <a:t> تأسست على أرضها جامعة مؤتة . </a:t>
            </a:r>
            <a:endParaRPr lang="ar-JO" sz="2800" dirty="0" smtClean="0"/>
          </a:p>
        </p:txBody>
      </p:sp>
    </p:spTree>
  </p:cSld>
  <p:clrMapOvr>
    <a:masterClrMapping/>
  </p:clrMapOvr>
  <p:transition>
    <p:wipe/>
    <p:sndAc>
      <p:stSnd>
        <p:snd r:embed="rId2" name="whoosh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JO" sz="2800" dirty="0" smtClean="0"/>
              <a:t>و على مر التاريخ امتازت </a:t>
            </a:r>
            <a:r>
              <a:rPr lang="ar-JO" sz="2800" dirty="0" smtClean="0">
                <a:solidFill>
                  <a:schemeClr val="accent3"/>
                </a:solidFill>
              </a:rPr>
              <a:t>الكرك</a:t>
            </a:r>
            <a:r>
              <a:rPr lang="ar-JO" sz="2800" dirty="0" smtClean="0"/>
              <a:t> </a:t>
            </a:r>
            <a:r>
              <a:rPr lang="ar-JO" sz="2800" dirty="0" err="1" smtClean="0"/>
              <a:t>بكوانها</a:t>
            </a:r>
            <a:r>
              <a:rPr lang="ar-JO" sz="2800" dirty="0" smtClean="0"/>
              <a:t> </a:t>
            </a:r>
            <a:r>
              <a:rPr lang="ar-JO" sz="2800" dirty="0" err="1" smtClean="0"/>
              <a:t>أنوذجا</a:t>
            </a:r>
            <a:r>
              <a:rPr lang="ar-JO" sz="2800" dirty="0" smtClean="0"/>
              <a:t> للتعايش </a:t>
            </a:r>
            <a:r>
              <a:rPr lang="ar-JO" sz="2800" dirty="0" err="1" smtClean="0"/>
              <a:t>و</a:t>
            </a:r>
            <a:r>
              <a:rPr lang="ar-JO" sz="2800" dirty="0" smtClean="0"/>
              <a:t> التسامح بين السكان المسلمين </a:t>
            </a:r>
            <a:r>
              <a:rPr lang="ar-JO" sz="2800" dirty="0" err="1" smtClean="0"/>
              <a:t>و</a:t>
            </a:r>
            <a:r>
              <a:rPr lang="ar-JO" sz="2800" dirty="0" smtClean="0"/>
              <a:t> المسيحيين يعيشون فيها جنبا إلى جنب </a:t>
            </a:r>
            <a:r>
              <a:rPr lang="ar-JO" sz="2800" dirty="0" err="1" smtClean="0"/>
              <a:t>و</a:t>
            </a:r>
            <a:r>
              <a:rPr lang="ar-JO" sz="2800" dirty="0" smtClean="0"/>
              <a:t> يشتركون في العادات </a:t>
            </a:r>
            <a:r>
              <a:rPr lang="ar-JO" sz="2800" dirty="0" err="1" smtClean="0"/>
              <a:t>و</a:t>
            </a:r>
            <a:r>
              <a:rPr lang="ar-JO" sz="2800" dirty="0" smtClean="0"/>
              <a:t> التقاليد .</a:t>
            </a:r>
          </a:p>
          <a:p>
            <a:pPr algn="r" rtl="1">
              <a:buNone/>
            </a:pPr>
            <a:r>
              <a:rPr lang="ar-JO" sz="2800" dirty="0" smtClean="0">
                <a:solidFill>
                  <a:schemeClr val="accent1"/>
                </a:solidFill>
              </a:rPr>
              <a:t>المعلم الحضارية </a:t>
            </a:r>
          </a:p>
          <a:p>
            <a:pPr algn="r" rtl="1">
              <a:buNone/>
            </a:pPr>
            <a:r>
              <a:rPr lang="ar-JO" sz="2800" dirty="0" smtClean="0"/>
              <a:t>قلعة</a:t>
            </a:r>
            <a:r>
              <a:rPr lang="ar-JO" sz="2800" dirty="0" smtClean="0">
                <a:solidFill>
                  <a:schemeClr val="accent3"/>
                </a:solidFill>
              </a:rPr>
              <a:t> الكرك</a:t>
            </a:r>
            <a:endParaRPr lang="en-US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JO" sz="2800" dirty="0" smtClean="0"/>
              <a:t>تعد منت القلاع المهمة في الأردن</a:t>
            </a:r>
          </a:p>
          <a:p>
            <a:pPr algn="r" rtl="1">
              <a:buNone/>
            </a:pPr>
            <a:r>
              <a:rPr lang="ar-JO" sz="2800" dirty="0" smtClean="0"/>
              <a:t>و يعود تاريخ إنشائها إلى </a:t>
            </a:r>
            <a:r>
              <a:rPr lang="ar-JO" sz="2800" dirty="0" err="1" smtClean="0"/>
              <a:t>الؤابيين</a:t>
            </a:r>
            <a:r>
              <a:rPr lang="ar-JO" sz="2800" dirty="0" smtClean="0"/>
              <a:t> </a:t>
            </a:r>
          </a:p>
          <a:p>
            <a:pPr algn="r" rtl="1">
              <a:buNone/>
            </a:pPr>
            <a:r>
              <a:rPr lang="ar-JO" sz="2800" dirty="0" smtClean="0"/>
              <a:t>و استخدمها الأنباط بدليل </a:t>
            </a:r>
            <a:r>
              <a:rPr lang="ar-JO" sz="2800" dirty="0" err="1" smtClean="0"/>
              <a:t>و</a:t>
            </a:r>
            <a:r>
              <a:rPr lang="ar-JO" sz="2800" dirty="0" smtClean="0"/>
              <a:t> جود </a:t>
            </a:r>
          </a:p>
          <a:p>
            <a:pPr algn="r" rtl="1">
              <a:buNone/>
            </a:pPr>
            <a:r>
              <a:rPr lang="ar-JO" sz="2800" dirty="0" smtClean="0"/>
              <a:t>تماثيل نبطية منقوشة في الأساس</a:t>
            </a:r>
          </a:p>
          <a:p>
            <a:pPr algn="r" rtl="1">
              <a:buNone/>
            </a:pPr>
            <a:r>
              <a:rPr lang="ar-JO" sz="2800" dirty="0" smtClean="0"/>
              <a:t> بناء القلعة اهتم </a:t>
            </a:r>
            <a:r>
              <a:rPr lang="ar-JO" sz="2800" dirty="0" err="1" smtClean="0"/>
              <a:t>بها</a:t>
            </a:r>
            <a:r>
              <a:rPr lang="ar-JO" sz="2800" dirty="0" smtClean="0"/>
              <a:t> الفرنجة </a:t>
            </a:r>
            <a:r>
              <a:rPr lang="ar-JO" sz="2800" dirty="0" err="1" smtClean="0"/>
              <a:t>و</a:t>
            </a:r>
            <a:r>
              <a:rPr lang="ar-JO" sz="2800" dirty="0" smtClean="0"/>
              <a:t> </a:t>
            </a:r>
          </a:p>
          <a:p>
            <a:pPr algn="r" rtl="1">
              <a:buNone/>
            </a:pPr>
            <a:r>
              <a:rPr lang="ar-JO" sz="2800" dirty="0" smtClean="0"/>
              <a:t>طوروا بناءها بصورتها الحالية </a:t>
            </a:r>
          </a:p>
          <a:p>
            <a:pPr algn="r" rtl="1">
              <a:buNone/>
            </a:pPr>
            <a:r>
              <a:rPr lang="ar-JO" sz="2800" dirty="0" smtClean="0"/>
              <a:t>لكي تكون </a:t>
            </a:r>
            <a:r>
              <a:rPr lang="ar-JO" sz="2800" dirty="0" err="1" smtClean="0"/>
              <a:t>حصنال</a:t>
            </a:r>
            <a:r>
              <a:rPr lang="ar-JO" sz="2800" dirty="0" smtClean="0"/>
              <a:t> يحمي القدس .</a:t>
            </a:r>
            <a:endParaRPr lang="ar-JO" sz="4800" dirty="0" smtClean="0"/>
          </a:p>
          <a:p>
            <a:pPr algn="r" rtl="1">
              <a:buNone/>
            </a:pPr>
            <a:endParaRPr lang="ar-JO" sz="4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endParaRPr lang="en-US" sz="4000" dirty="0">
              <a:solidFill>
                <a:schemeClr val="accent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6" name="Picture 5" descr="ka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90800"/>
            <a:ext cx="3429000" cy="3881438"/>
          </a:xfrm>
          <a:prstGeom prst="rect">
            <a:avLst/>
          </a:prstGeom>
        </p:spPr>
      </p:pic>
    </p:spTree>
  </p:cSld>
  <p:clrMapOvr>
    <a:masterClrMapping/>
  </p:clrMapOvr>
  <p:transition>
    <p:wipe/>
    <p:sndAc>
      <p:stSnd>
        <p:snd r:embed="rId2" name="whoosh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1828800"/>
            <a:ext cx="5181600" cy="3733800"/>
          </a:xfrm>
        </p:spPr>
        <p:txBody>
          <a:bodyPr>
            <a:noAutofit/>
          </a:bodyPr>
          <a:lstStyle/>
          <a:p>
            <a:pPr algn="r" rtl="1"/>
            <a:r>
              <a:rPr lang="ar-JO" sz="7200" dirty="0" smtClean="0"/>
              <a:t>مقامات الصحابة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JO" sz="4000" dirty="0" smtClean="0"/>
              <a:t> </a:t>
            </a:r>
            <a:r>
              <a:rPr lang="ar-JO" sz="3600" dirty="0" smtClean="0">
                <a:solidFill>
                  <a:schemeClr val="tx1"/>
                </a:solidFill>
                <a:cs typeface="+mn-cs"/>
              </a:rPr>
              <a:t>في لواء المزار الجنوبي يوجد أضرحة الصحابة </a:t>
            </a:r>
            <a:r>
              <a:rPr lang="ar-JO" sz="3600" dirty="0" smtClean="0">
                <a:solidFill>
                  <a:schemeClr val="tx1"/>
                </a:solidFill>
                <a:cs typeface="+mn-cs"/>
              </a:rPr>
              <a:t/>
            </a:r>
            <a:br>
              <a:rPr lang="ar-JO" sz="3600" dirty="0" smtClean="0">
                <a:solidFill>
                  <a:schemeClr val="tx1"/>
                </a:solidFill>
                <a:cs typeface="+mn-cs"/>
              </a:rPr>
            </a:br>
            <a:r>
              <a:rPr lang="ar-JO" sz="3600" dirty="0" smtClean="0">
                <a:solidFill>
                  <a:schemeClr val="tx1"/>
                </a:solidFill>
                <a:cs typeface="+mn-cs"/>
              </a:rPr>
              <a:t>رضوان الله عليهم الذين استشهدوا على أرض مؤتة </a:t>
            </a:r>
            <a:r>
              <a:rPr lang="ar-JO" sz="3600" dirty="0" err="1" smtClean="0">
                <a:solidFill>
                  <a:schemeClr val="tx1"/>
                </a:solidFill>
                <a:cs typeface="+mn-cs"/>
              </a:rPr>
              <a:t>و</a:t>
            </a:r>
            <a:r>
              <a:rPr lang="ar-JO" sz="3600" dirty="0" smtClean="0">
                <a:solidFill>
                  <a:schemeClr val="tx1"/>
                </a:solidFill>
                <a:cs typeface="+mn-cs"/>
              </a:rPr>
              <a:t> هم زيد بن حارثة </a:t>
            </a:r>
            <a:r>
              <a:rPr lang="ar-JO" sz="3600" dirty="0" err="1" smtClean="0">
                <a:solidFill>
                  <a:schemeClr val="tx1"/>
                </a:solidFill>
                <a:cs typeface="+mn-cs"/>
              </a:rPr>
              <a:t>و</a:t>
            </a:r>
            <a:r>
              <a:rPr lang="ar-JO" sz="3600" dirty="0" smtClean="0">
                <a:solidFill>
                  <a:schemeClr val="tx1"/>
                </a:solidFill>
                <a:cs typeface="+mn-cs"/>
              </a:rPr>
              <a:t> جعفر ابن أبي طال </a:t>
            </a:r>
            <a:r>
              <a:rPr lang="ar-JO" sz="3600" dirty="0" err="1" smtClean="0">
                <a:solidFill>
                  <a:schemeClr val="tx1"/>
                </a:solidFill>
                <a:cs typeface="+mn-cs"/>
              </a:rPr>
              <a:t>و</a:t>
            </a:r>
            <a:r>
              <a:rPr lang="ar-JO" sz="3600" dirty="0" smtClean="0">
                <a:solidFill>
                  <a:schemeClr val="tx1"/>
                </a:solidFill>
                <a:cs typeface="+mn-cs"/>
              </a:rPr>
              <a:t> عبد الله بن </a:t>
            </a:r>
            <a:r>
              <a:rPr lang="ar-JO" sz="3600" dirty="0" err="1" smtClean="0">
                <a:solidFill>
                  <a:schemeClr val="tx1"/>
                </a:solidFill>
                <a:cs typeface="+mn-cs"/>
              </a:rPr>
              <a:t>رواحة</a:t>
            </a:r>
            <a:r>
              <a:rPr lang="ar-JO" sz="3600" dirty="0" smtClean="0">
                <a:solidFill>
                  <a:schemeClr val="tx1"/>
                </a:solidFill>
                <a:cs typeface="+mn-cs"/>
              </a:rPr>
              <a:t>.</a:t>
            </a:r>
            <a:endParaRPr lang="en-US" sz="3600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" y="762000"/>
            <a:ext cx="3352800" cy="3581400"/>
          </a:xfrm>
        </p:spPr>
      </p:pic>
    </p:spTree>
  </p:cSld>
  <p:clrMapOvr>
    <a:masterClrMapping/>
  </p:clrMapOvr>
  <p:transition>
    <p:wipe/>
    <p:sndAc>
      <p:stSnd>
        <p:snd r:embed="rId2" name="whoosh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229600" cy="704088"/>
          </a:xfrm>
        </p:spPr>
        <p:txBody>
          <a:bodyPr>
            <a:normAutofit fontScale="90000"/>
          </a:bodyPr>
          <a:lstStyle/>
          <a:p>
            <a:pPr algn="r" rtl="1"/>
            <a:r>
              <a:rPr lang="ar-JO" dirty="0" smtClean="0">
                <a:solidFill>
                  <a:schemeClr val="accent1"/>
                </a:solidFill>
              </a:rPr>
              <a:t>محمية الموجب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219200"/>
            <a:ext cx="4419600" cy="5638800"/>
          </a:xfrm>
        </p:spPr>
        <p:txBody>
          <a:bodyPr>
            <a:normAutofit fontScale="85000" lnSpcReduction="20000"/>
          </a:bodyPr>
          <a:lstStyle/>
          <a:p>
            <a:pPr algn="r" rtl="1">
              <a:buNone/>
            </a:pPr>
            <a:r>
              <a:rPr lang="ar-JO" sz="3200" dirty="0" smtClean="0"/>
              <a:t>تمتاز هذه المحمية بأنها تجمع بين أخفض بقاع الدنيا </a:t>
            </a:r>
            <a:r>
              <a:rPr lang="ar-JO" sz="3200" dirty="0" err="1" smtClean="0"/>
              <a:t>و</a:t>
            </a:r>
            <a:r>
              <a:rPr lang="ar-JO" sz="3200" dirty="0" smtClean="0"/>
              <a:t> أعلى مرتفعات الأردن فهي تمتد من جزء يدخل في البحر الميت على انخفاض أمتار عن سطح البحر إلى جبال </a:t>
            </a:r>
            <a:r>
              <a:rPr lang="ar-JO" sz="3200" dirty="0" smtClean="0">
                <a:solidFill>
                  <a:schemeClr val="accent3"/>
                </a:solidFill>
              </a:rPr>
              <a:t>الكرك </a:t>
            </a:r>
            <a:r>
              <a:rPr lang="ar-JO" sz="3200" dirty="0" err="1" smtClean="0"/>
              <a:t>و</a:t>
            </a:r>
            <a:r>
              <a:rPr lang="ar-JO" sz="3200" dirty="0" smtClean="0"/>
              <a:t> </a:t>
            </a:r>
            <a:r>
              <a:rPr lang="ar-JO" sz="3200" dirty="0" err="1" smtClean="0"/>
              <a:t>مادبا</a:t>
            </a:r>
            <a:r>
              <a:rPr lang="ar-JO" sz="3200" dirty="0" smtClean="0"/>
              <a:t> شمالا </a:t>
            </a:r>
            <a:r>
              <a:rPr lang="ar-JO" sz="3200" dirty="0" err="1" smtClean="0"/>
              <a:t>و</a:t>
            </a:r>
            <a:r>
              <a:rPr lang="ar-JO" sz="3200" dirty="0" smtClean="0"/>
              <a:t> جنوبا إلى ارتفاع فوق سطح البجر </a:t>
            </a:r>
            <a:r>
              <a:rPr lang="ar-JO" sz="3200" dirty="0" err="1" smtClean="0"/>
              <a:t>و</a:t>
            </a:r>
            <a:r>
              <a:rPr lang="ar-JO" sz="3200" dirty="0" smtClean="0"/>
              <a:t> هذا الموقع يشكل بيئة غنية </a:t>
            </a:r>
            <a:r>
              <a:rPr lang="ar-JO" sz="3200" dirty="0" err="1" smtClean="0"/>
              <a:t>و</a:t>
            </a:r>
            <a:r>
              <a:rPr lang="ar-JO" sz="3200" dirty="0" smtClean="0"/>
              <a:t> تنوعا لتضاريس الطبيعة </a:t>
            </a:r>
            <a:r>
              <a:rPr lang="ar-JO" sz="3200" dirty="0" err="1" smtClean="0"/>
              <a:t>و</a:t>
            </a:r>
            <a:r>
              <a:rPr lang="ar-JO" sz="3200" dirty="0" smtClean="0"/>
              <a:t> تكويناتها الجيولوجية </a:t>
            </a:r>
            <a:r>
              <a:rPr lang="ar-JO" sz="3200" dirty="0" err="1" smtClean="0"/>
              <a:t>و</a:t>
            </a:r>
            <a:r>
              <a:rPr lang="ar-JO" sz="3200" dirty="0" smtClean="0"/>
              <a:t> يوجد فيها 300 نوع من النباتات فضلا عن العديد أنواع الطيور </a:t>
            </a:r>
            <a:r>
              <a:rPr lang="ar-JO" sz="3200" dirty="0" err="1" smtClean="0"/>
              <a:t>اليرية</a:t>
            </a:r>
            <a:r>
              <a:rPr lang="ar-JO" sz="3200" dirty="0" smtClean="0"/>
              <a:t> المقيمة </a:t>
            </a:r>
            <a:r>
              <a:rPr lang="ar-JO" sz="3200" dirty="0" err="1" smtClean="0"/>
              <a:t>و</a:t>
            </a:r>
            <a:r>
              <a:rPr lang="ar-JO" sz="3200" dirty="0" smtClean="0"/>
              <a:t> المهاجرة </a:t>
            </a:r>
            <a:r>
              <a:rPr lang="ar-JO" sz="3200" dirty="0" err="1" smtClean="0"/>
              <a:t>و</a:t>
            </a:r>
            <a:r>
              <a:rPr lang="ar-JO" sz="3200" dirty="0" smtClean="0"/>
              <a:t> لوعورة جبالها </a:t>
            </a:r>
            <a:r>
              <a:rPr lang="ar-JO" sz="3200" dirty="0" err="1" smtClean="0"/>
              <a:t>و</a:t>
            </a:r>
            <a:r>
              <a:rPr lang="ar-JO" sz="3200" dirty="0" smtClean="0"/>
              <a:t> صعوبة الوصول إلى بعض مناطقها فقد غدت مكانا </a:t>
            </a:r>
            <a:r>
              <a:rPr lang="ar-JO" sz="3200" dirty="0" err="1" smtClean="0"/>
              <a:t>امنا</a:t>
            </a:r>
            <a:r>
              <a:rPr lang="ar-JO" sz="3200" dirty="0" smtClean="0"/>
              <a:t> </a:t>
            </a:r>
            <a:r>
              <a:rPr lang="ar-JO" sz="3200" dirty="0" err="1" smtClean="0"/>
              <a:t>لعددمن</a:t>
            </a:r>
            <a:r>
              <a:rPr lang="ar-JO" sz="3200" dirty="0" smtClean="0"/>
              <a:t> أنواع الماعز البري </a:t>
            </a:r>
            <a:r>
              <a:rPr lang="ar-JO" sz="3200" dirty="0" err="1" smtClean="0"/>
              <a:t>و</a:t>
            </a:r>
            <a:r>
              <a:rPr lang="ar-JO" sz="3200" dirty="0" smtClean="0"/>
              <a:t> القطط </a:t>
            </a:r>
            <a:r>
              <a:rPr lang="ar-JO" sz="3200" dirty="0" err="1" smtClean="0"/>
              <a:t>ىو</a:t>
            </a:r>
            <a:r>
              <a:rPr lang="ar-JO" sz="3200" dirty="0" smtClean="0"/>
              <a:t> الحيوانات الجبلية الأخرى كالماعز الجبلي </a:t>
            </a:r>
            <a:r>
              <a:rPr lang="ar-JO" sz="3200" dirty="0" err="1" smtClean="0"/>
              <a:t>و</a:t>
            </a:r>
            <a:r>
              <a:rPr lang="ar-JO" sz="3200" dirty="0" smtClean="0"/>
              <a:t> غيرها . </a:t>
            </a:r>
            <a:endParaRPr lang="en-US" sz="3200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990600"/>
            <a:ext cx="4343400" cy="5105400"/>
          </a:xfrm>
          <a:prstGeom prst="rect">
            <a:avLst/>
          </a:prstGeom>
        </p:spPr>
      </p:pic>
    </p:spTree>
  </p:cSld>
  <p:clrMapOvr>
    <a:masterClrMapping/>
  </p:clrMapOvr>
  <p:transition>
    <p:wipe/>
    <p:sndAc>
      <p:stSnd>
        <p:snd r:embed="rId2" name="whoosh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434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الكرك</vt:lpstr>
      <vt:lpstr>الموقع و التسمية</vt:lpstr>
      <vt:lpstr>Slide 3</vt:lpstr>
      <vt:lpstr>عرفت الكرك بأسماء عدة منا ( قير مؤاب,و كرك موبا , و كرخا , وكاركو ) وهذه الأسماء جميعها ارامية الأصل و تعني القلعة أو المدنية المحصنة و يتبع محافظة الكرك الان لواء القصر و لواء المزار الجنوبيو لواء عي و لواء فقوع و لواء الأغوار الجنوبية و لواء القطرانة .</vt:lpstr>
      <vt:lpstr>Slide 5</vt:lpstr>
      <vt:lpstr>Slide 6</vt:lpstr>
      <vt:lpstr>Slide 7</vt:lpstr>
      <vt:lpstr>مقامات الصحابة  في لواء المزار الجنوبي يوجد أضرحة الصحابة  رضوان الله عليهم الذين استشهدوا على أرض مؤتة و هم زيد بن حارثة و جعفر ابن أبي طال و عبد الله بن رواحة.</vt:lpstr>
      <vt:lpstr>محمية الموجب</vt:lpstr>
      <vt:lpstr>الكرك في الحاضر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الكرك</dc:title>
  <dc:creator>User</dc:creator>
  <cp:lastModifiedBy>User</cp:lastModifiedBy>
  <cp:revision>12</cp:revision>
  <dcterms:created xsi:type="dcterms:W3CDTF">2017-05-10T13:59:43Z</dcterms:created>
  <dcterms:modified xsi:type="dcterms:W3CDTF">2017-05-10T15:50:20Z</dcterms:modified>
</cp:coreProperties>
</file>