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7"/>
  </p:notesMasterIdLst>
  <p:sldIdLst>
    <p:sldId id="266" r:id="rId2"/>
    <p:sldId id="270" r:id="rId3"/>
    <p:sldId id="271" r:id="rId4"/>
    <p:sldId id="272" r:id="rId5"/>
    <p:sldId id="27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A13"/>
    <a:srgbClr val="E503B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C5015-552A-459C-A386-6A3C5A089991}" type="datetimeFigureOut">
              <a:rPr lang="en-US" smtClean="0"/>
              <a:pPr/>
              <a:t>2/24/2016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4FB874-32FC-4E11-BE80-A4B566B4B2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4369A07-729A-4420-84A9-33E4E645E32F}" type="datetimeFigureOut">
              <a:rPr lang="en-US" smtClean="0"/>
              <a:pPr/>
              <a:t>2/24/2016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A63869B-D946-4136-B3FA-820147F8A55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369A07-729A-4420-84A9-33E4E645E32F}"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369A07-729A-4420-84A9-33E4E645E32F}"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369A07-729A-4420-84A9-33E4E645E32F}"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369A07-729A-4420-84A9-33E4E645E32F}"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63869B-D946-4136-B3FA-820147F8A55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369A07-729A-4420-84A9-33E4E645E32F}" type="datetimeFigureOut">
              <a:rPr lang="en-US" smtClean="0"/>
              <a:pPr/>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369A07-729A-4420-84A9-33E4E645E32F}" type="datetimeFigureOut">
              <a:rPr lang="en-US" smtClean="0"/>
              <a:pPr/>
              <a:t>2/24/2016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369A07-729A-4420-84A9-33E4E645E32F}" type="datetimeFigureOut">
              <a:rPr lang="en-US" smtClean="0"/>
              <a:pPr/>
              <a:t>2/24/2016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69A07-729A-4420-84A9-33E4E645E32F}" type="datetimeFigureOut">
              <a:rPr lang="en-US" smtClean="0"/>
              <a:pPr/>
              <a:t>2/24/2016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369A07-729A-4420-84A9-33E4E645E32F}" type="datetimeFigureOut">
              <a:rPr lang="en-US" smtClean="0"/>
              <a:pPr/>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63869B-D946-4136-B3FA-820147F8A5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369A07-729A-4420-84A9-33E4E645E32F}" type="datetimeFigureOut">
              <a:rPr lang="en-US" smtClean="0"/>
              <a:pPr/>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A63869B-D946-4136-B3FA-820147F8A55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369A07-729A-4420-84A9-33E4E645E32F}" type="datetimeFigureOut">
              <a:rPr lang="en-US" smtClean="0"/>
              <a:pPr/>
              <a:t>2/24/2016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63869B-D946-4136-B3FA-820147F8A55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ar.wikipedia.org/wiki/%D8%A3%D9%81%D8%B1%D9%8A%D9%82%D9%8A%D8%A7" TargetMode="External"/><Relationship Id="rId13" Type="http://schemas.openxmlformats.org/officeDocument/2006/relationships/hyperlink" Target="https://ar.wikipedia.org/wiki/%D9%83%D9%8A%D8%A7%D9%86_%D8%B3%D9%8A%D8%A7%D8%B3%D9%8A" TargetMode="External"/><Relationship Id="rId18" Type="http://schemas.openxmlformats.org/officeDocument/2006/relationships/hyperlink" Target="https://ar.wikipedia.org/wiki/%D9%82%D8%B7%D8%A7%D8%B9_%D8%BA%D8%B2%D8%A9" TargetMode="External"/><Relationship Id="rId3" Type="http://schemas.openxmlformats.org/officeDocument/2006/relationships/hyperlink" Target="https://ar.wikipedia.org/wiki/%D8%A7%D9%84%D8%A8%D8%AD%D8%B1_%D8%A7%D9%84%D9%85%D8%AA%D9%88%D8%B3%D8%B7" TargetMode="External"/><Relationship Id="rId21" Type="http://schemas.openxmlformats.org/officeDocument/2006/relationships/hyperlink" Target="https://ar.wikipedia.org/wiki/%D8%B9%D8%B1%D8%A8" TargetMode="External"/><Relationship Id="rId7" Type="http://schemas.openxmlformats.org/officeDocument/2006/relationships/hyperlink" Target="https://ar.wikipedia.org/wiki/%D8%A2%D8%B3%D9%8A%D8%A7" TargetMode="External"/><Relationship Id="rId12" Type="http://schemas.openxmlformats.org/officeDocument/2006/relationships/hyperlink" Target="https://ar.wikipedia.org/wiki/%D8%A7%D9%84%D9%82%D8%AF%D8%B3" TargetMode="External"/><Relationship Id="rId17" Type="http://schemas.openxmlformats.org/officeDocument/2006/relationships/hyperlink" Target="https://ar.wikipedia.org/wiki/%D8%B3%D9%84%D8%B7%D8%A9_%D9%81%D9%84%D8%B3%D8%B7%D9%8A%D9%86%D9%8A%D8%A9" TargetMode="External"/><Relationship Id="rId2" Type="http://schemas.openxmlformats.org/officeDocument/2006/relationships/image" Target="../media/image2.jpeg"/><Relationship Id="rId16" Type="http://schemas.openxmlformats.org/officeDocument/2006/relationships/hyperlink" Target="https://ar.wikipedia.org/wiki/%D8%A7%D9%84%D8%B6%D9%81%D8%A9_%D8%A7%D9%84%D8%BA%D8%B1%D8%A8%D9%8A%D8%A9" TargetMode="External"/><Relationship Id="rId20" Type="http://schemas.openxmlformats.org/officeDocument/2006/relationships/hyperlink" Target="https://ar.wikipedia.org/wiki/%D8%A7%D9%84%D8%A7%D9%86%D9%82%D8%B3%D8%A7%D9%85_%D8%A7%D9%84%D9%81%D9%84%D8%B3%D8%B7%D9%8A%D9%86%D9%8A" TargetMode="External"/><Relationship Id="rId1" Type="http://schemas.openxmlformats.org/officeDocument/2006/relationships/slideLayout" Target="../slideLayouts/slideLayout2.xml"/><Relationship Id="rId6" Type="http://schemas.openxmlformats.org/officeDocument/2006/relationships/hyperlink" Target="https://ar.wikipedia.org/wiki/%D8%A7%D9%84%D8%B4%D8%B1%D9%82_%D8%A7%D9%84%D8%A3%D9%88%D8%B3%D8%B7" TargetMode="External"/><Relationship Id="rId11" Type="http://schemas.openxmlformats.org/officeDocument/2006/relationships/hyperlink" Target="https://ar.wikipedia.org/wiki/%D9%85%D8%AF%D9%86_%D9%81%D9%84%D8%B3%D8%B7%D9%8A%D9%86" TargetMode="External"/><Relationship Id="rId24" Type="http://schemas.openxmlformats.org/officeDocument/2006/relationships/hyperlink" Target="https://ar.wikipedia.org/wiki/%D9%8A%D9%87%D9%88%D8%AF" TargetMode="External"/><Relationship Id="rId5" Type="http://schemas.openxmlformats.org/officeDocument/2006/relationships/hyperlink" Target="https://ar.wikipedia.org/wiki/%D8%A8%D9%84%D8%A7%D8%AF_%D8%A7%D9%84%D8%B4%D8%A7%D9%85" TargetMode="External"/><Relationship Id="rId15" Type="http://schemas.openxmlformats.org/officeDocument/2006/relationships/hyperlink" Target="https://ar.wikipedia.org/wiki/%D8%AD%D8%B1%D8%A8_1948" TargetMode="External"/><Relationship Id="rId23" Type="http://schemas.openxmlformats.org/officeDocument/2006/relationships/hyperlink" Target="https://ar.wikipedia.org/wiki/%D8%A7%D9%84%D9%85%D8%B3%D9%8A%D8%AD%D9%8A%D9%88%D9%86" TargetMode="External"/><Relationship Id="rId10" Type="http://schemas.openxmlformats.org/officeDocument/2006/relationships/hyperlink" Target="https://ar.wikipedia.org/wiki/%D9%81%D9%84%D8%B3%D8%B7%D9%8A%D9%86" TargetMode="External"/><Relationship Id="rId19" Type="http://schemas.openxmlformats.org/officeDocument/2006/relationships/hyperlink" Target="https://ar.wikipedia.org/wiki/%D8%AE%D8%B7%D8%A9_%D9%81%D9%83_%D8%A7%D9%84%D8%A7%D8%B1%D8%AA%D8%A8%D8%A7%D8%B7_%D8%A7%D9%84%D8%A3%D8%AD%D8%A7%D8%AF%D9%8A%D8%A9_%D8%A7%D9%84%D8%A5%D8%B3%D8%B1%D8%A7%D8%A6%D9%8A%D9%84%D9%8A%D8%A9" TargetMode="External"/><Relationship Id="rId4" Type="http://schemas.openxmlformats.org/officeDocument/2006/relationships/hyperlink" Target="https://ar.wikipedia.org/wiki/%D8%BA%D9%88%D8%B1_%D9%86%D9%87%D8%B1_%D8%A7%D9%84%D8%A3%D8%B1%D8%AF%D9%86" TargetMode="External"/><Relationship Id="rId9" Type="http://schemas.openxmlformats.org/officeDocument/2006/relationships/hyperlink" Target="https://ar.wikipedia.org/wiki/%D8%B3%D9%8A%D9%86%D8%A7%D8%A1" TargetMode="External"/><Relationship Id="rId14" Type="http://schemas.openxmlformats.org/officeDocument/2006/relationships/hyperlink" Target="https://ar.wikipedia.org/wiki/%D8%AF%D9%88%D9%84%D8%A9_%D8%A5%D8%B3%D8%B1%D8%A7%D8%A6%D9%8A%D9%84" TargetMode="External"/><Relationship Id="rId22" Type="http://schemas.openxmlformats.org/officeDocument/2006/relationships/hyperlink" Target="https://ar.wikipedia.org/wiki/%D8%A7%D9%84%D9%85%D8%B3%D9%84%D9%85%D9%88%D9%86"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ar.wikipedia.org/wiki/%D8%A7%D9%84%D8%B9%D8%B1%D9%8A%D8%B4" TargetMode="External"/><Relationship Id="rId3" Type="http://schemas.openxmlformats.org/officeDocument/2006/relationships/hyperlink" Target="https://ar.wikipedia.org/wiki/%D8%A8%D9%84%D8%A7%D8%AF_%D8%A7%D9%84%D8%B4%D8%A7%D9%85" TargetMode="External"/><Relationship Id="rId7" Type="http://schemas.openxmlformats.org/officeDocument/2006/relationships/hyperlink" Target="https://ar.wikipedia.org/wiki/%D9%8A%D8%A7%D9%81%D8%A7"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ar.wikipedia.org/wiki/%D8%A8%D9%84%D8%A7%D8%AF_%D8%A7%D9%84%D8%B1%D8%A7%D9%81%D8%AF%D9%8A%D9%86" TargetMode="External"/><Relationship Id="rId11" Type="http://schemas.openxmlformats.org/officeDocument/2006/relationships/hyperlink" Target="https://ar.wikipedia.org/wiki/%D9%81%D9%84%D8%B3%D8%B7%D9%8A%D9%86" TargetMode="External"/><Relationship Id="rId5" Type="http://schemas.openxmlformats.org/officeDocument/2006/relationships/hyperlink" Target="https://ar.wikipedia.org/wiki/%D9%87%D9%8A%D8%B1%D9%88%D8%AF%D9%88%D8%AA" TargetMode="External"/><Relationship Id="rId10" Type="http://schemas.openxmlformats.org/officeDocument/2006/relationships/hyperlink" Target="https://ar.wikipedia.org/wiki/%D8%B4%D8%B9%D9%88%D8%A8_%D8%A7%D9%84%D8%A8%D8%AD%D8%B1" TargetMode="External"/><Relationship Id="rId4" Type="http://schemas.openxmlformats.org/officeDocument/2006/relationships/hyperlink" Target="https://ar.wikipedia.org/wiki/%D8%A5%D8%BA%D8%B1%D9%8A%D9%82%D9%8A%D9%88%D9%86" TargetMode="External"/><Relationship Id="rId9" Type="http://schemas.openxmlformats.org/officeDocument/2006/relationships/hyperlink" Target="https://ar.wikipedia.org/wiki/%D9%81%D9%84%D8%B3%D8%AA%D9%8A%D9%88%D9%86"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ar.wikipedia.org/wiki/%D8%A7%D9%84%D9%85%D8%B3%D9%8A%D8%AD%D9%8A%D8%A9" TargetMode="External"/><Relationship Id="rId3" Type="http://schemas.openxmlformats.org/officeDocument/2006/relationships/hyperlink" Target="https://ar.wikipedia.org/wiki/%D9%85%D8%B5%D8%B1" TargetMode="External"/><Relationship Id="rId7" Type="http://schemas.openxmlformats.org/officeDocument/2006/relationships/hyperlink" Target="https://ar.wikipedia.org/wiki/%D8%A7%D9%84%D9%8A%D9%87%D9%88%D8%AF%D9%8A%D8%A9"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ar.wikipedia.org/wiki/%D8%A3%D8%B1%D9%8A%D8%AD%D8%A7" TargetMode="External"/><Relationship Id="rId11" Type="http://schemas.openxmlformats.org/officeDocument/2006/relationships/hyperlink" Target="https://ar.wikipedia.org/wiki/%D8%A7%D9%84%D9%86%D9%83%D8%A8%D8%A9" TargetMode="External"/><Relationship Id="rId5" Type="http://schemas.openxmlformats.org/officeDocument/2006/relationships/hyperlink" Target="https://ar.wikipedia.org/wiki/%D8%A7%D9%84%D8%A3%D8%B1%D8%AF%D9%86" TargetMode="External"/><Relationship Id="rId10" Type="http://schemas.openxmlformats.org/officeDocument/2006/relationships/hyperlink" Target="https://ar.wikipedia.org/wiki/%D8%A5%D8%B3%D8%B1%D8%A7%D8%A6%D9%8A%D9%84" TargetMode="External"/><Relationship Id="rId4" Type="http://schemas.openxmlformats.org/officeDocument/2006/relationships/hyperlink" Target="https://ar.wikipedia.org/wiki/%D8%B3%D9%88%D8%B1%D9%8A%D8%A7" TargetMode="External"/><Relationship Id="rId9" Type="http://schemas.openxmlformats.org/officeDocument/2006/relationships/hyperlink" Target="https://ar.wikipedia.org/wiki/%D8%A7%D9%84%D9%83%D9%86%D8%B9%D8%A7%D9%86%D9%8A%D9%88%D9%86"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8229600" cy="1143000"/>
          </a:xfrm>
        </p:spPr>
        <p:style>
          <a:lnRef idx="2">
            <a:schemeClr val="accent2"/>
          </a:lnRef>
          <a:fillRef idx="1">
            <a:schemeClr val="lt1"/>
          </a:fillRef>
          <a:effectRef idx="0">
            <a:schemeClr val="accent2"/>
          </a:effectRef>
          <a:fontRef idx="minor">
            <a:schemeClr val="dk1"/>
          </a:fontRef>
        </p:style>
        <p:txBody>
          <a:bodyPr>
            <a:normAutofit/>
          </a:bodyPr>
          <a:lstStyle/>
          <a:p>
            <a:pPr algn="ctr"/>
            <a:r>
              <a:rPr lang="ar-JO" sz="7200" dirty="0" smtClean="0">
                <a:solidFill>
                  <a:schemeClr val="tx2">
                    <a:lumMod val="60000"/>
                    <a:lumOff val="40000"/>
                  </a:schemeClr>
                </a:solidFill>
              </a:rPr>
              <a:t>فلسطين</a:t>
            </a:r>
            <a:endParaRPr lang="en-US" sz="7200" dirty="0">
              <a:solidFill>
                <a:schemeClr val="tx2">
                  <a:lumMod val="60000"/>
                  <a:lumOff val="40000"/>
                </a:schemeClr>
              </a:solidFill>
            </a:endParaRPr>
          </a:p>
        </p:txBody>
      </p:sp>
      <p:pic>
        <p:nvPicPr>
          <p:cNvPr id="7" name="Picture 6" descr="Jerusalem-178271-smalltabletRetina.jpg"/>
          <p:cNvPicPr>
            <a:picLocks noChangeAspect="1"/>
          </p:cNvPicPr>
          <p:nvPr/>
        </p:nvPicPr>
        <p:blipFill>
          <a:blip r:embed="rId3"/>
          <a:stretch>
            <a:fillRect/>
          </a:stretch>
        </p:blipFill>
        <p:spPr>
          <a:xfrm>
            <a:off x="1524000" y="2286000"/>
            <a:ext cx="6477000" cy="3563532"/>
          </a:xfrm>
          <a:prstGeom prst="rect">
            <a:avLst/>
          </a:prstGeom>
        </p:spPr>
      </p:pic>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معنى فلسطين</a:t>
            </a:r>
            <a:endParaRPr lang="en-US" dirty="0"/>
          </a:p>
        </p:txBody>
      </p:sp>
      <p:sp>
        <p:nvSpPr>
          <p:cNvPr id="3" name="Content Placeholder 2"/>
          <p:cNvSpPr>
            <a:spLocks noGrp="1"/>
          </p:cNvSpPr>
          <p:nvPr>
            <p:ph idx="1"/>
          </p:nvPr>
        </p:nvSpPr>
        <p:spPr/>
        <p:txBody>
          <a:bodyPr>
            <a:normAutofit fontScale="85000" lnSpcReduction="10000"/>
          </a:bodyPr>
          <a:lstStyle/>
          <a:p>
            <a:r>
              <a:rPr lang="ar-JO" dirty="0" smtClean="0">
                <a:solidFill>
                  <a:schemeClr val="tx2">
                    <a:lumMod val="60000"/>
                    <a:lumOff val="40000"/>
                  </a:schemeClr>
                </a:solidFill>
              </a:rPr>
              <a:t>فلسطين هي أرض تشغل الجزء الجنوبي من الساحل الشرقي </a:t>
            </a:r>
            <a:r>
              <a:rPr lang="ar-JO" dirty="0" smtClean="0">
                <a:solidFill>
                  <a:schemeClr val="tx2">
                    <a:lumMod val="60000"/>
                    <a:lumOff val="40000"/>
                  </a:schemeClr>
                </a:solidFill>
                <a:hlinkClick r:id="rId3" tooltip="البحر المتوسط"/>
              </a:rPr>
              <a:t>للبحر المتوسط</a:t>
            </a:r>
            <a:r>
              <a:rPr lang="ar-JO" dirty="0" smtClean="0">
                <a:solidFill>
                  <a:schemeClr val="tx2">
                    <a:lumMod val="60000"/>
                    <a:lumOff val="40000"/>
                  </a:schemeClr>
                </a:solidFill>
              </a:rPr>
              <a:t> حتى </a:t>
            </a:r>
            <a:r>
              <a:rPr lang="ar-JO" dirty="0" smtClean="0">
                <a:solidFill>
                  <a:schemeClr val="tx2">
                    <a:lumMod val="60000"/>
                    <a:lumOff val="40000"/>
                  </a:schemeClr>
                </a:solidFill>
                <a:hlinkClick r:id="rId4" tooltip="غور نهر الأردن"/>
              </a:rPr>
              <a:t>غور نهر الأردن</a:t>
            </a:r>
            <a:r>
              <a:rPr lang="ar-JO" dirty="0" smtClean="0">
                <a:solidFill>
                  <a:schemeClr val="tx2">
                    <a:lumMod val="60000"/>
                    <a:lumOff val="40000"/>
                  </a:schemeClr>
                </a:solidFill>
              </a:rPr>
              <a:t>مشكلة الجزء الجنوبي الغربي من </a:t>
            </a:r>
            <a:r>
              <a:rPr lang="ar-JO" dirty="0" smtClean="0">
                <a:solidFill>
                  <a:schemeClr val="tx2">
                    <a:lumMod val="60000"/>
                    <a:lumOff val="40000"/>
                  </a:schemeClr>
                </a:solidFill>
                <a:hlinkClick r:id="rId5" tooltip="بلاد الشام"/>
              </a:rPr>
              <a:t>بلاد الشام</a:t>
            </a:r>
            <a:r>
              <a:rPr lang="ar-JO" dirty="0" smtClean="0">
                <a:solidFill>
                  <a:schemeClr val="tx2">
                    <a:lumMod val="60000"/>
                    <a:lumOff val="40000"/>
                  </a:schemeClr>
                </a:solidFill>
              </a:rPr>
              <a:t>. تقع في قلب </a:t>
            </a:r>
            <a:r>
              <a:rPr lang="ar-JO" dirty="0" smtClean="0">
                <a:solidFill>
                  <a:schemeClr val="tx2">
                    <a:lumMod val="60000"/>
                    <a:lumOff val="40000"/>
                  </a:schemeClr>
                </a:solidFill>
                <a:hlinkClick r:id="rId6" tooltip="الشرق الأوسط"/>
              </a:rPr>
              <a:t>الشرق الأوسط</a:t>
            </a:r>
            <a:r>
              <a:rPr lang="ar-JO" dirty="0" smtClean="0">
                <a:solidFill>
                  <a:schemeClr val="tx2">
                    <a:lumMod val="60000"/>
                    <a:lumOff val="40000"/>
                  </a:schemeClr>
                </a:solidFill>
              </a:rPr>
              <a:t> وتصل بين غربي </a:t>
            </a:r>
            <a:r>
              <a:rPr lang="ar-JO" dirty="0" smtClean="0">
                <a:solidFill>
                  <a:schemeClr val="tx2">
                    <a:lumMod val="60000"/>
                    <a:lumOff val="40000"/>
                  </a:schemeClr>
                </a:solidFill>
                <a:hlinkClick r:id="rId7" tooltip="آسيا"/>
              </a:rPr>
              <a:t>آسيا</a:t>
            </a:r>
            <a:r>
              <a:rPr lang="ar-JO" dirty="0" smtClean="0">
                <a:solidFill>
                  <a:schemeClr val="tx2">
                    <a:lumMod val="60000"/>
                    <a:lumOff val="40000"/>
                  </a:schemeClr>
                </a:solidFill>
              </a:rPr>
              <a:t> وشمالي </a:t>
            </a:r>
            <a:r>
              <a:rPr lang="ar-JO" dirty="0" smtClean="0">
                <a:solidFill>
                  <a:schemeClr val="tx2">
                    <a:lumMod val="60000"/>
                    <a:lumOff val="40000"/>
                  </a:schemeClr>
                </a:solidFill>
                <a:hlinkClick r:id="rId8" tooltip="أفريقيا"/>
              </a:rPr>
              <a:t>أفريقيا</a:t>
            </a:r>
            <a:r>
              <a:rPr lang="ar-JO" dirty="0" smtClean="0">
                <a:solidFill>
                  <a:schemeClr val="tx2">
                    <a:lumMod val="60000"/>
                    <a:lumOff val="40000"/>
                  </a:schemeClr>
                </a:solidFill>
              </a:rPr>
              <a:t> بوقوعها وشبه جزيرة </a:t>
            </a:r>
            <a:r>
              <a:rPr lang="ar-JO" dirty="0" smtClean="0">
                <a:solidFill>
                  <a:schemeClr val="tx2">
                    <a:lumMod val="60000"/>
                    <a:lumOff val="40000"/>
                  </a:schemeClr>
                </a:solidFill>
                <a:hlinkClick r:id="rId9" tooltip="سيناء"/>
              </a:rPr>
              <a:t>سيناء</a:t>
            </a:r>
            <a:r>
              <a:rPr lang="ar-JO" dirty="0" smtClean="0">
                <a:solidFill>
                  <a:schemeClr val="tx2">
                    <a:lumMod val="60000"/>
                    <a:lumOff val="40000"/>
                  </a:schemeClr>
                </a:solidFill>
              </a:rPr>
              <a:t> عند نقطة التقاء القارتين.</a:t>
            </a:r>
            <a:r>
              <a:rPr lang="ar-JO" baseline="30000" dirty="0" smtClean="0">
                <a:solidFill>
                  <a:schemeClr val="tx2">
                    <a:lumMod val="60000"/>
                    <a:lumOff val="40000"/>
                  </a:schemeClr>
                </a:solidFill>
                <a:hlinkClick r:id="rId10"/>
              </a:rPr>
              <a:t>[2]</a:t>
            </a:r>
            <a:r>
              <a:rPr lang="ar-JO" dirty="0" smtClean="0">
                <a:solidFill>
                  <a:schemeClr val="tx2">
                    <a:lumMod val="60000"/>
                    <a:lumOff val="40000"/>
                  </a:schemeClr>
                </a:solidFill>
              </a:rPr>
              <a:t> وهي تقاطع طرق للأديان والثقافات والتجارة والسياسة،ولذلك لكثير من </a:t>
            </a:r>
            <a:r>
              <a:rPr lang="ar-JO" dirty="0" smtClean="0">
                <a:solidFill>
                  <a:schemeClr val="tx2">
                    <a:lumMod val="60000"/>
                    <a:lumOff val="40000"/>
                  </a:schemeClr>
                </a:solidFill>
                <a:hlinkClick r:id="rId11" tooltip="مدن فلسطين"/>
              </a:rPr>
              <a:t>مدنها</a:t>
            </a:r>
            <a:r>
              <a:rPr lang="ar-JO" dirty="0" smtClean="0">
                <a:solidFill>
                  <a:schemeClr val="tx2">
                    <a:lumMod val="60000"/>
                    <a:lumOff val="40000"/>
                  </a:schemeClr>
                </a:solidFill>
              </a:rPr>
              <a:t> أهمية تاريخة أو دينية، وعلى رأسها </a:t>
            </a:r>
            <a:r>
              <a:rPr lang="ar-JO" dirty="0" smtClean="0">
                <a:solidFill>
                  <a:schemeClr val="tx2">
                    <a:lumMod val="60000"/>
                    <a:lumOff val="40000"/>
                  </a:schemeClr>
                </a:solidFill>
                <a:hlinkClick r:id="rId12" tooltip="القدس"/>
              </a:rPr>
              <a:t>القدس</a:t>
            </a:r>
            <a:r>
              <a:rPr lang="ar-JO" dirty="0" smtClean="0">
                <a:solidFill>
                  <a:schemeClr val="tx2">
                    <a:lumMod val="60000"/>
                    <a:lumOff val="40000"/>
                  </a:schemeClr>
                </a:solidFill>
              </a:rPr>
              <a:t>. تقوم عليها اليوم عدّة </a:t>
            </a:r>
            <a:r>
              <a:rPr lang="ar-JO" dirty="0" smtClean="0">
                <a:solidFill>
                  <a:schemeClr val="tx2">
                    <a:lumMod val="60000"/>
                    <a:lumOff val="40000"/>
                  </a:schemeClr>
                </a:solidFill>
                <a:hlinkClick r:id="rId13" tooltip="كيان سياسي"/>
              </a:rPr>
              <a:t>كيانات سياسية</a:t>
            </a:r>
            <a:r>
              <a:rPr lang="ar-JO" dirty="0" smtClean="0">
                <a:solidFill>
                  <a:schemeClr val="tx2">
                    <a:lumMod val="60000"/>
                    <a:lumOff val="40000"/>
                  </a:schemeClr>
                </a:solidFill>
              </a:rPr>
              <a:t> متراكبة هي </a:t>
            </a:r>
            <a:r>
              <a:rPr lang="ar-JO" dirty="0" smtClean="0">
                <a:solidFill>
                  <a:schemeClr val="tx2">
                    <a:lumMod val="60000"/>
                    <a:lumOff val="40000"/>
                  </a:schemeClr>
                </a:solidFill>
                <a:hlinkClick r:id="rId14" tooltip="دولة إسرائيل"/>
              </a:rPr>
              <a:t>دولة إسرائيل</a:t>
            </a:r>
            <a:r>
              <a:rPr lang="ar-JO" dirty="0" smtClean="0">
                <a:solidFill>
                  <a:schemeClr val="tx2">
                    <a:lumMod val="60000"/>
                    <a:lumOff val="40000"/>
                  </a:schemeClr>
                </a:solidFill>
              </a:rPr>
              <a:t> (التي اُقيمت في </a:t>
            </a:r>
            <a:r>
              <a:rPr lang="ar-JO" dirty="0" smtClean="0">
                <a:solidFill>
                  <a:schemeClr val="tx2">
                    <a:lumMod val="60000"/>
                    <a:lumOff val="40000"/>
                  </a:schemeClr>
                </a:solidFill>
                <a:hlinkClick r:id="rId15" tooltip="حرب 1948"/>
              </a:rPr>
              <a:t>حرب 1948</a:t>
            </a:r>
            <a:r>
              <a:rPr lang="ar-JO" dirty="0" smtClean="0">
                <a:solidFill>
                  <a:schemeClr val="tx2">
                    <a:lumMod val="60000"/>
                    <a:lumOff val="40000"/>
                  </a:schemeClr>
                </a:solidFill>
              </a:rPr>
              <a:t> بعد تهجير مئات الآف الفلسطينيين من وطنهم) والتي تسيطر أيضاً عسكرياً على </a:t>
            </a:r>
            <a:r>
              <a:rPr lang="ar-JO" dirty="0" smtClean="0">
                <a:solidFill>
                  <a:schemeClr val="tx2">
                    <a:lumMod val="60000"/>
                    <a:lumOff val="40000"/>
                  </a:schemeClr>
                </a:solidFill>
                <a:hlinkClick r:id="rId16" tooltip="الضفة الغربية"/>
              </a:rPr>
              <a:t>الضفة الغربية</a:t>
            </a:r>
            <a:r>
              <a:rPr lang="ar-JO" dirty="0" smtClean="0">
                <a:solidFill>
                  <a:schemeClr val="tx2">
                    <a:lumMod val="60000"/>
                    <a:lumOff val="40000"/>
                  </a:schemeClr>
                </a:solidFill>
              </a:rPr>
              <a:t> بالإضافة إلى سيطرة مدنية </a:t>
            </a:r>
            <a:r>
              <a:rPr lang="ar-JO" dirty="0" smtClean="0">
                <a:solidFill>
                  <a:schemeClr val="tx2">
                    <a:lumMod val="60000"/>
                    <a:lumOff val="40000"/>
                  </a:schemeClr>
                </a:solidFill>
                <a:hlinkClick r:id="rId17" tooltip="سلطة فلسطينية"/>
              </a:rPr>
              <a:t>لسلطة حكم ذاتي فلسطيني</a:t>
            </a:r>
            <a:r>
              <a:rPr lang="ar-JO" dirty="0" smtClean="0">
                <a:solidFill>
                  <a:schemeClr val="tx2">
                    <a:lumMod val="60000"/>
                    <a:lumOff val="40000"/>
                  </a:schemeClr>
                </a:solidFill>
              </a:rPr>
              <a:t> في مدن الضفة الغربية بالإضافة إلى </a:t>
            </a:r>
            <a:r>
              <a:rPr lang="ar-JO" dirty="0" smtClean="0">
                <a:solidFill>
                  <a:schemeClr val="tx2">
                    <a:lumMod val="60000"/>
                    <a:lumOff val="40000"/>
                  </a:schemeClr>
                </a:solidFill>
                <a:hlinkClick r:id="rId18" tooltip="قطاع غزة"/>
              </a:rPr>
              <a:t>قطاع غزة</a:t>
            </a:r>
            <a:r>
              <a:rPr lang="ar-JO" dirty="0" smtClean="0">
                <a:solidFill>
                  <a:schemeClr val="tx2">
                    <a:lumMod val="60000"/>
                    <a:lumOff val="40000"/>
                  </a:schemeClr>
                </a:solidFill>
              </a:rPr>
              <a:t> حتى </a:t>
            </a:r>
            <a:r>
              <a:rPr lang="ar-JO" dirty="0" smtClean="0">
                <a:solidFill>
                  <a:schemeClr val="tx2">
                    <a:lumMod val="60000"/>
                    <a:lumOff val="40000"/>
                  </a:schemeClr>
                </a:solidFill>
                <a:hlinkClick r:id="rId19" tooltip="خطة فك الارتباط الأحادية الإسرائيلية"/>
              </a:rPr>
              <a:t>إنسحاب إسرائيل من قطاع غزة</a:t>
            </a:r>
            <a:r>
              <a:rPr lang="ar-JO" dirty="0" smtClean="0">
                <a:solidFill>
                  <a:schemeClr val="tx2">
                    <a:lumMod val="60000"/>
                    <a:lumOff val="40000"/>
                  </a:schemeClr>
                </a:solidFill>
              </a:rPr>
              <a:t> عام 2005 ومن بعده </a:t>
            </a:r>
            <a:r>
              <a:rPr lang="ar-JO" dirty="0" smtClean="0">
                <a:solidFill>
                  <a:schemeClr val="tx2">
                    <a:lumMod val="60000"/>
                    <a:lumOff val="40000"/>
                  </a:schemeClr>
                </a:solidFill>
                <a:hlinkClick r:id="rId20" tooltip="الانقسام الفلسطيني"/>
              </a:rPr>
              <a:t>انقسام السلطة السياسية في مناطق الحكم الذاتي</a:t>
            </a:r>
            <a:r>
              <a:rPr lang="ar-JO" dirty="0" smtClean="0">
                <a:solidFill>
                  <a:schemeClr val="tx2">
                    <a:lumMod val="60000"/>
                    <a:lumOff val="40000"/>
                  </a:schemeClr>
                </a:solidFill>
              </a:rPr>
              <a:t> عام 2007 أدى إلى نشوء سلطة في قطاع غزة وأخرى في مدن الضفة.</a:t>
            </a:r>
            <a:r>
              <a:rPr lang="ar-JO" baseline="30000" dirty="0" smtClean="0">
                <a:solidFill>
                  <a:schemeClr val="tx2">
                    <a:lumMod val="60000"/>
                    <a:lumOff val="40000"/>
                  </a:schemeClr>
                </a:solidFill>
                <a:hlinkClick r:id="rId10"/>
              </a:rPr>
              <a:t>[3][4][5][6][7]</a:t>
            </a:r>
            <a:r>
              <a:rPr lang="ar-JO" dirty="0" smtClean="0">
                <a:solidFill>
                  <a:schemeClr val="tx2">
                    <a:lumMod val="60000"/>
                    <a:lumOff val="40000"/>
                  </a:schemeClr>
                </a:solidFill>
              </a:rPr>
              <a:t> يُقدر عدد السكان ضمن هذه الحدود ب 11,900,000 نسمة تقريباً </a:t>
            </a:r>
            <a:r>
              <a:rPr lang="ar-JO" baseline="30000" dirty="0" smtClean="0">
                <a:solidFill>
                  <a:schemeClr val="tx2">
                    <a:lumMod val="60000"/>
                    <a:lumOff val="40000"/>
                  </a:schemeClr>
                </a:solidFill>
                <a:hlinkClick r:id="rId10"/>
              </a:rPr>
              <a:t>[8]</a:t>
            </a:r>
            <a:r>
              <a:rPr lang="ar-JO" dirty="0" smtClean="0">
                <a:solidFill>
                  <a:schemeClr val="tx2">
                    <a:lumMod val="60000"/>
                    <a:lumOff val="40000"/>
                  </a:schemeClr>
                </a:solidFill>
              </a:rPr>
              <a:t>، حيث أن جزءًا كبيرًا من سكان فلسطين التاريخية اليوم هم من </a:t>
            </a:r>
            <a:r>
              <a:rPr lang="ar-JO" dirty="0" smtClean="0">
                <a:solidFill>
                  <a:schemeClr val="tx2">
                    <a:lumMod val="60000"/>
                    <a:lumOff val="40000"/>
                  </a:schemeClr>
                </a:solidFill>
                <a:hlinkClick r:id="rId21" tooltip="عرب"/>
              </a:rPr>
              <a:t>الناطقين بالعربية</a:t>
            </a:r>
            <a:r>
              <a:rPr lang="ar-JO" dirty="0" smtClean="0">
                <a:solidFill>
                  <a:schemeClr val="tx2">
                    <a:lumMod val="60000"/>
                    <a:lumOff val="40000"/>
                  </a:schemeClr>
                </a:solidFill>
              </a:rPr>
              <a:t> (</a:t>
            </a:r>
            <a:r>
              <a:rPr lang="ar-JO" dirty="0" smtClean="0">
                <a:solidFill>
                  <a:schemeClr val="tx2">
                    <a:lumMod val="60000"/>
                    <a:lumOff val="40000"/>
                  </a:schemeClr>
                </a:solidFill>
                <a:hlinkClick r:id="rId22" tooltip="المسلمون"/>
              </a:rPr>
              <a:t>المسلمون</a:t>
            </a:r>
            <a:r>
              <a:rPr lang="ar-JO" dirty="0" smtClean="0">
                <a:solidFill>
                  <a:schemeClr val="tx2">
                    <a:lumMod val="60000"/>
                    <a:lumOff val="40000"/>
                  </a:schemeClr>
                </a:solidFill>
              </a:rPr>
              <a:t> </a:t>
            </a:r>
            <a:r>
              <a:rPr lang="ar-JO" dirty="0" smtClean="0">
                <a:solidFill>
                  <a:schemeClr val="tx2">
                    <a:lumMod val="60000"/>
                    <a:lumOff val="40000"/>
                  </a:schemeClr>
                </a:solidFill>
                <a:hlinkClick r:id="rId23" tooltip="المسيحيون"/>
              </a:rPr>
              <a:t>والمسيحيون</a:t>
            </a:r>
            <a:r>
              <a:rPr lang="ar-JO" dirty="0" smtClean="0">
                <a:solidFill>
                  <a:schemeClr val="tx2">
                    <a:lumMod val="60000"/>
                    <a:lumOff val="40000"/>
                  </a:schemeClr>
                </a:solidFill>
              </a:rPr>
              <a:t>)، أما الجزء الآخر من سكانها فهم من الناطقين بالعبرية </a:t>
            </a:r>
            <a:r>
              <a:rPr lang="ar-JO" dirty="0" smtClean="0">
                <a:solidFill>
                  <a:schemeClr val="tx2">
                    <a:lumMod val="60000"/>
                    <a:lumOff val="40000"/>
                  </a:schemeClr>
                </a:solidFill>
                <a:hlinkClick r:id="rId24" tooltip="يهود"/>
              </a:rPr>
              <a:t>وأتباع الديانة اليهودية</a:t>
            </a:r>
            <a:r>
              <a:rPr lang="ar-JO" dirty="0" smtClean="0">
                <a:solidFill>
                  <a:schemeClr val="tx2">
                    <a:lumMod val="60000"/>
                    <a:lumOff val="40000"/>
                  </a:schemeClr>
                </a:solidFill>
              </a:rPr>
              <a:t> المهاجرين وأبناء شعوب أخرى، وتبلغ نسبتهم</a:t>
            </a:r>
            <a:r>
              <a:rPr lang="ar-JO" dirty="0" smtClean="0"/>
              <a:t> </a:t>
            </a:r>
            <a:endParaRPr lang="en-US" dirty="0"/>
          </a:p>
        </p:txBody>
      </p:sp>
    </p:spTree>
  </p:cSld>
  <p:clrMapOvr>
    <a:masterClrMapping/>
  </p:clrMapOvr>
  <p:transition>
    <p:strips dir="ru"/>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التسمية و الحدود</a:t>
            </a:r>
            <a:endParaRPr lang="en-US" dirty="0"/>
          </a:p>
        </p:txBody>
      </p:sp>
      <p:sp>
        <p:nvSpPr>
          <p:cNvPr id="3" name="Content Placeholder 2"/>
          <p:cNvSpPr>
            <a:spLocks noGrp="1"/>
          </p:cNvSpPr>
          <p:nvPr>
            <p:ph idx="1"/>
          </p:nvPr>
        </p:nvSpPr>
        <p:spPr/>
        <p:txBody>
          <a:bodyPr/>
          <a:lstStyle/>
          <a:p>
            <a:r>
              <a:rPr lang="ar-JO" dirty="0" smtClean="0"/>
              <a:t>من </a:t>
            </a:r>
            <a:r>
              <a:rPr lang="ar-JO" dirty="0" smtClean="0">
                <a:solidFill>
                  <a:schemeClr val="tx2">
                    <a:lumMod val="60000"/>
                    <a:lumOff val="40000"/>
                  </a:schemeClr>
                </a:solidFill>
              </a:rPr>
              <a:t>التدوينات التي تعارف عليها لاستخدام اسم "فلسطين" إشارة إلى المنطقة الجغرافية جنوبي </a:t>
            </a:r>
            <a:r>
              <a:rPr lang="ar-JO" dirty="0" smtClean="0">
                <a:solidFill>
                  <a:schemeClr val="tx2">
                    <a:lumMod val="60000"/>
                    <a:lumOff val="40000"/>
                  </a:schemeClr>
                </a:solidFill>
                <a:hlinkClick r:id="rId3" tooltip="بلاد الشام"/>
              </a:rPr>
              <a:t>بلاد الشام</a:t>
            </a:r>
            <a:r>
              <a:rPr lang="ar-JO" dirty="0" smtClean="0">
                <a:solidFill>
                  <a:schemeClr val="tx2">
                    <a:lumMod val="60000"/>
                    <a:lumOff val="40000"/>
                  </a:schemeClr>
                </a:solidFill>
              </a:rPr>
              <a:t> ما كتبه المؤرخ </a:t>
            </a:r>
            <a:r>
              <a:rPr lang="ar-JO" dirty="0" smtClean="0">
                <a:solidFill>
                  <a:schemeClr val="tx2">
                    <a:lumMod val="60000"/>
                    <a:lumOff val="40000"/>
                  </a:schemeClr>
                </a:solidFill>
                <a:hlinkClick r:id="rId4" tooltip="إغريقيون"/>
              </a:rPr>
              <a:t>الإغريقي</a:t>
            </a:r>
            <a:r>
              <a:rPr lang="ar-JO" dirty="0" smtClean="0">
                <a:solidFill>
                  <a:schemeClr val="tx2">
                    <a:lumMod val="60000"/>
                    <a:lumOff val="40000"/>
                  </a:schemeClr>
                </a:solidFill>
                <a:hlinkClick r:id="rId5" tooltip="هيرودوت"/>
              </a:rPr>
              <a:t>هيرودوت</a:t>
            </a:r>
            <a:r>
              <a:rPr lang="ar-JO" dirty="0" smtClean="0">
                <a:solidFill>
                  <a:schemeClr val="tx2">
                    <a:lumMod val="60000"/>
                    <a:lumOff val="40000"/>
                  </a:schemeClr>
                </a:solidFill>
              </a:rPr>
              <a:t> في مؤلفاته في القرن الخامس قبل الميلاد، إذ أشار إلى منطقتي </a:t>
            </a:r>
            <a:r>
              <a:rPr lang="ar-JO" dirty="0" smtClean="0">
                <a:solidFill>
                  <a:schemeClr val="tx2">
                    <a:lumMod val="60000"/>
                    <a:lumOff val="40000"/>
                  </a:schemeClr>
                </a:solidFill>
                <a:hlinkClick r:id="rId3" tooltip="بلاد الشام"/>
              </a:rPr>
              <a:t>بلاد الشام</a:t>
            </a:r>
            <a:r>
              <a:rPr lang="ar-JO" dirty="0" smtClean="0">
                <a:solidFill>
                  <a:schemeClr val="tx2">
                    <a:lumMod val="60000"/>
                    <a:lumOff val="40000"/>
                  </a:schemeClr>
                </a:solidFill>
              </a:rPr>
              <a:t> </a:t>
            </a:r>
            <a:r>
              <a:rPr lang="ar-JO" dirty="0" smtClean="0">
                <a:solidFill>
                  <a:schemeClr val="tx2">
                    <a:lumMod val="60000"/>
                    <a:lumOff val="40000"/>
                  </a:schemeClr>
                </a:solidFill>
                <a:hlinkClick r:id="rId6" tooltip="بلاد الرافدين"/>
              </a:rPr>
              <a:t>وبلاد الرافدين</a:t>
            </a:r>
            <a:r>
              <a:rPr lang="ar-JO" dirty="0" smtClean="0">
                <a:solidFill>
                  <a:schemeClr val="tx2">
                    <a:lumMod val="60000"/>
                    <a:lumOff val="40000"/>
                  </a:schemeClr>
                </a:solidFill>
              </a:rPr>
              <a:t> باسم "سوريا" وإلى جنوبها ب"فلسطين" (</a:t>
            </a:r>
            <a:r>
              <a:rPr lang="el-GR" dirty="0" smtClean="0">
                <a:solidFill>
                  <a:schemeClr val="tx2">
                    <a:lumMod val="60000"/>
                    <a:lumOff val="40000"/>
                  </a:schemeClr>
                </a:solidFill>
              </a:rPr>
              <a:t>Παλαιστινη </a:t>
            </a:r>
            <a:r>
              <a:rPr lang="ar-JO" i="1" dirty="0" smtClean="0">
                <a:solidFill>
                  <a:schemeClr val="tx2">
                    <a:lumMod val="60000"/>
                    <a:lumOff val="40000"/>
                  </a:schemeClr>
                </a:solidFill>
              </a:rPr>
              <a:t>پَلَيْسْتِينِيه</a:t>
            </a:r>
            <a:r>
              <a:rPr lang="ar-JO" dirty="0" smtClean="0">
                <a:solidFill>
                  <a:schemeClr val="tx2">
                    <a:lumMod val="60000"/>
                    <a:lumOff val="40000"/>
                  </a:schemeClr>
                </a:solidFill>
              </a:rPr>
              <a:t>) و"فلسطين السورية". وعلى ما يبدو استعار هيرودوت هذا الاسم من اسم "پلشت" الذي أشار إلى الساحل الجنوبي ما بين </a:t>
            </a:r>
            <a:r>
              <a:rPr lang="ar-JO" dirty="0" smtClean="0">
                <a:solidFill>
                  <a:schemeClr val="tx2">
                    <a:lumMod val="60000"/>
                    <a:lumOff val="40000"/>
                  </a:schemeClr>
                </a:solidFill>
                <a:hlinkClick r:id="rId7" tooltip="يافا"/>
              </a:rPr>
              <a:t>يافا</a:t>
            </a:r>
            <a:r>
              <a:rPr lang="ar-JO" dirty="0" smtClean="0">
                <a:solidFill>
                  <a:schemeClr val="tx2">
                    <a:lumMod val="60000"/>
                    <a:lumOff val="40000"/>
                  </a:schemeClr>
                </a:solidFill>
              </a:rPr>
              <a:t> ووادي </a:t>
            </a:r>
            <a:r>
              <a:rPr lang="ar-JO" dirty="0" smtClean="0">
                <a:solidFill>
                  <a:schemeClr val="tx2">
                    <a:lumMod val="60000"/>
                    <a:lumOff val="40000"/>
                  </a:schemeClr>
                </a:solidFill>
                <a:hlinkClick r:id="rId8" tooltip="العريش"/>
              </a:rPr>
              <a:t>العريش</a:t>
            </a:r>
            <a:r>
              <a:rPr lang="ar-JO" dirty="0" smtClean="0">
                <a:solidFill>
                  <a:schemeClr val="tx2">
                    <a:lumMod val="60000"/>
                    <a:lumOff val="40000"/>
                  </a:schemeClr>
                </a:solidFill>
              </a:rPr>
              <a:t> حيث وقعت المدن </a:t>
            </a:r>
            <a:r>
              <a:rPr lang="ar-JO" dirty="0" smtClean="0">
                <a:solidFill>
                  <a:schemeClr val="tx2">
                    <a:lumMod val="60000"/>
                    <a:lumOff val="40000"/>
                  </a:schemeClr>
                </a:solidFill>
                <a:hlinkClick r:id="rId9" tooltip="فلستيون"/>
              </a:rPr>
              <a:t>الفلستية</a:t>
            </a:r>
            <a:r>
              <a:rPr lang="ar-JO" dirty="0" smtClean="0">
                <a:solidFill>
                  <a:schemeClr val="tx2">
                    <a:lumMod val="60000"/>
                    <a:lumOff val="40000"/>
                  </a:schemeClr>
                </a:solidFill>
              </a:rPr>
              <a:t>. وكان الفلستيون من </a:t>
            </a:r>
            <a:r>
              <a:rPr lang="ar-JO" dirty="0" smtClean="0">
                <a:solidFill>
                  <a:schemeClr val="tx2">
                    <a:lumMod val="60000"/>
                    <a:lumOff val="40000"/>
                  </a:schemeClr>
                </a:solidFill>
                <a:hlinkClick r:id="rId10" tooltip="شعوب البحر"/>
              </a:rPr>
              <a:t>شعوب البحر</a:t>
            </a:r>
            <a:r>
              <a:rPr lang="ar-JO" dirty="0" smtClean="0">
                <a:solidFill>
                  <a:schemeClr val="tx2">
                    <a:lumMod val="60000"/>
                    <a:lumOff val="40000"/>
                  </a:schemeClr>
                </a:solidFill>
              </a:rPr>
              <a:t> ومن أبرز الشعوب التي عاشت في منطقة فلسطين من القرن ال12 ق.م. ولمدة 500 عام على الأقل.</a:t>
            </a:r>
            <a:r>
              <a:rPr lang="ar-JO" baseline="30000" dirty="0" smtClean="0">
                <a:solidFill>
                  <a:schemeClr val="tx2">
                    <a:lumMod val="60000"/>
                    <a:lumOff val="40000"/>
                  </a:schemeClr>
                </a:solidFill>
                <a:hlinkClick r:id="rId11"/>
              </a:rPr>
              <a:t>[13</a:t>
            </a:r>
            <a:r>
              <a:rPr lang="ar-JO" baseline="30000" dirty="0" smtClean="0">
                <a:hlinkClick r:id="rId11"/>
              </a:rPr>
              <a:t>]</a:t>
            </a:r>
            <a:endParaRPr lang="en-US" dirty="0"/>
          </a:p>
        </p:txBody>
      </p:sp>
    </p:spTree>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smtClean="0"/>
              <a:t>التاريخ</a:t>
            </a:r>
            <a:endParaRPr lang="en-US" dirty="0"/>
          </a:p>
        </p:txBody>
      </p:sp>
      <p:sp>
        <p:nvSpPr>
          <p:cNvPr id="3" name="Content Placeholder 2"/>
          <p:cNvSpPr>
            <a:spLocks noGrp="1"/>
          </p:cNvSpPr>
          <p:nvPr>
            <p:ph idx="1"/>
          </p:nvPr>
        </p:nvSpPr>
        <p:spPr/>
        <p:txBody>
          <a:bodyPr>
            <a:normAutofit lnSpcReduction="10000"/>
          </a:bodyPr>
          <a:lstStyle/>
          <a:p>
            <a:r>
              <a:rPr lang="ar-JO" dirty="0" smtClean="0">
                <a:solidFill>
                  <a:schemeClr val="tx2">
                    <a:lumMod val="60000"/>
                    <a:lumOff val="40000"/>
                  </a:schemeClr>
                </a:solidFill>
              </a:rPr>
              <a:t>تقع فلسطين في موقع استراتيجي بين </a:t>
            </a:r>
            <a:r>
              <a:rPr lang="ar-JO" dirty="0" smtClean="0">
                <a:solidFill>
                  <a:schemeClr val="tx2">
                    <a:lumMod val="60000"/>
                    <a:lumOff val="40000"/>
                  </a:schemeClr>
                </a:solidFill>
                <a:hlinkClick r:id="rId3" tooltip="مصر"/>
              </a:rPr>
              <a:t>مصر</a:t>
            </a:r>
            <a:r>
              <a:rPr lang="ar-JO" dirty="0" smtClean="0">
                <a:solidFill>
                  <a:schemeClr val="tx2">
                    <a:lumMod val="60000"/>
                    <a:lumOff val="40000"/>
                  </a:schemeClr>
                </a:solidFill>
              </a:rPr>
              <a:t> </a:t>
            </a:r>
            <a:r>
              <a:rPr lang="ar-JO" dirty="0" smtClean="0">
                <a:solidFill>
                  <a:schemeClr val="tx2">
                    <a:lumMod val="60000"/>
                    <a:lumOff val="40000"/>
                  </a:schemeClr>
                </a:solidFill>
                <a:hlinkClick r:id="rId4" tooltip="سوريا"/>
              </a:rPr>
              <a:t>وسوريا</a:t>
            </a:r>
            <a:r>
              <a:rPr lang="ar-JO" dirty="0" smtClean="0">
                <a:solidFill>
                  <a:schemeClr val="tx2">
                    <a:lumMod val="60000"/>
                    <a:lumOff val="40000"/>
                  </a:schemeClr>
                </a:solidFill>
              </a:rPr>
              <a:t> </a:t>
            </a:r>
            <a:r>
              <a:rPr lang="ar-JO" dirty="0" smtClean="0">
                <a:solidFill>
                  <a:schemeClr val="tx2">
                    <a:lumMod val="60000"/>
                    <a:lumOff val="40000"/>
                  </a:schemeClr>
                </a:solidFill>
                <a:hlinkClick r:id="rId5" tooltip="الأردن"/>
              </a:rPr>
              <a:t>والأردن</a:t>
            </a:r>
            <a:r>
              <a:rPr lang="ar-JO" dirty="0" smtClean="0">
                <a:solidFill>
                  <a:schemeClr val="tx2">
                    <a:lumMod val="60000"/>
                    <a:lumOff val="40000"/>
                  </a:schemeClr>
                </a:solidFill>
              </a:rPr>
              <a:t>، وهي أرض الرسالات ومهد الحضارات الإنسانية، حيث مرت على أقدم مدينة فيها وهي </a:t>
            </a:r>
            <a:r>
              <a:rPr lang="ar-JO" dirty="0" smtClean="0">
                <a:solidFill>
                  <a:schemeClr val="tx2">
                    <a:lumMod val="60000"/>
                    <a:lumOff val="40000"/>
                  </a:schemeClr>
                </a:solidFill>
                <a:hlinkClick r:id="rId6" tooltip="أريحا"/>
              </a:rPr>
              <a:t>أريحا</a:t>
            </a:r>
            <a:r>
              <a:rPr lang="ar-JO" dirty="0" smtClean="0">
                <a:solidFill>
                  <a:schemeClr val="tx2">
                    <a:lumMod val="60000"/>
                    <a:lumOff val="40000"/>
                  </a:schemeClr>
                </a:solidFill>
              </a:rPr>
              <a:t>، إحدى وعشرون حضارة منذ الألف الثامن قبل الميلاد. وهي مهد الديانتين </a:t>
            </a:r>
            <a:r>
              <a:rPr lang="ar-JO" dirty="0" smtClean="0">
                <a:solidFill>
                  <a:schemeClr val="tx2">
                    <a:lumMod val="60000"/>
                    <a:lumOff val="40000"/>
                  </a:schemeClr>
                </a:solidFill>
                <a:hlinkClick r:id="rId7" tooltip="اليهودية"/>
              </a:rPr>
              <a:t>اليهودية</a:t>
            </a:r>
            <a:r>
              <a:rPr lang="ar-JO" dirty="0" smtClean="0">
                <a:solidFill>
                  <a:schemeClr val="tx2">
                    <a:lumMod val="60000"/>
                    <a:lumOff val="40000"/>
                  </a:schemeClr>
                </a:solidFill>
              </a:rPr>
              <a:t> </a:t>
            </a:r>
            <a:r>
              <a:rPr lang="ar-JO" dirty="0" smtClean="0">
                <a:solidFill>
                  <a:schemeClr val="tx2">
                    <a:lumMod val="60000"/>
                    <a:lumOff val="40000"/>
                  </a:schemeClr>
                </a:solidFill>
                <a:hlinkClick r:id="rId8" tooltip="المسيحية"/>
              </a:rPr>
              <a:t>والمسيحية</a:t>
            </a:r>
            <a:r>
              <a:rPr lang="ar-JO" dirty="0" smtClean="0">
                <a:solidFill>
                  <a:schemeClr val="tx2">
                    <a:lumMod val="60000"/>
                    <a:lumOff val="40000"/>
                  </a:schemeClr>
                </a:solidFill>
              </a:rPr>
              <a:t>، ولهذه الأرض تاريخ طويل وجذور بالثقافة والدين والتجارة والسياسة. وفي فلسطين تتكلم الشواهد التاريخية عن تاريخ هذه الأرض الطويل والمتشابك منذ ما قبل التاريخ. أقدم شعب معروف استوطن هذه الأرض هم </a:t>
            </a:r>
            <a:r>
              <a:rPr lang="ar-JO" dirty="0" smtClean="0">
                <a:solidFill>
                  <a:schemeClr val="tx2">
                    <a:lumMod val="60000"/>
                    <a:lumOff val="40000"/>
                  </a:schemeClr>
                </a:solidFill>
                <a:hlinkClick r:id="rId9" tooltip="الكنعانيون"/>
              </a:rPr>
              <a:t>الكنعانيون</a:t>
            </a:r>
            <a:r>
              <a:rPr lang="ar-JO" dirty="0" smtClean="0">
                <a:solidFill>
                  <a:schemeClr val="tx2">
                    <a:lumMod val="60000"/>
                    <a:lumOff val="40000"/>
                  </a:schemeClr>
                </a:solidFill>
              </a:rPr>
              <a:t>. وقد تمت السيطرة على المنطقة من قبل العديد من الشعوب المختلفة، بما في ذلك قدماء المصريين والفلستينيين وبني إسرائيل، والآشوريين والبابليين والفرس والإغريق والرومان والبيزنطيين، والخلافة العربية، والصليبيون، والأيوبيين، والمماليك والعثمانيون، و البريطانيون وأخيرا </a:t>
            </a:r>
            <a:r>
              <a:rPr lang="ar-JO" dirty="0" smtClean="0">
                <a:solidFill>
                  <a:schemeClr val="tx2">
                    <a:lumMod val="60000"/>
                    <a:lumOff val="40000"/>
                  </a:schemeClr>
                </a:solidFill>
                <a:hlinkClick r:id="rId10" tooltip="إسرائيل"/>
              </a:rPr>
              <a:t>إسرائيل</a:t>
            </a:r>
            <a:r>
              <a:rPr lang="ar-JO" dirty="0" smtClean="0">
                <a:solidFill>
                  <a:schemeClr val="tx2">
                    <a:lumMod val="60000"/>
                    <a:lumOff val="40000"/>
                  </a:schemeClr>
                </a:solidFill>
              </a:rPr>
              <a:t> بعد </a:t>
            </a:r>
            <a:r>
              <a:rPr lang="ar-JO" dirty="0" smtClean="0">
                <a:solidFill>
                  <a:schemeClr val="tx2">
                    <a:lumMod val="60000"/>
                    <a:lumOff val="40000"/>
                  </a:schemeClr>
                </a:solidFill>
                <a:hlinkClick r:id="rId11" tooltip="النكبة"/>
              </a:rPr>
              <a:t>النكبة</a:t>
            </a:r>
            <a:r>
              <a:rPr lang="ar-JO" dirty="0" smtClean="0">
                <a:solidFill>
                  <a:schemeClr val="tx2">
                    <a:lumMod val="60000"/>
                    <a:lumOff val="40000"/>
                  </a:schemeClr>
                </a:solidFill>
              </a:rPr>
              <a:t> عام 1948</a:t>
            </a:r>
            <a:r>
              <a:rPr lang="ar-JO" dirty="0" smtClean="0"/>
              <a:t>.</a:t>
            </a:r>
            <a:endParaRPr lang="en-US" dirty="0"/>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01890dreamjordan.com.jpg"/>
          <p:cNvPicPr>
            <a:picLocks noGrp="1" noChangeAspect="1"/>
          </p:cNvPicPr>
          <p:nvPr>
            <p:ph idx="1"/>
          </p:nvPr>
        </p:nvPicPr>
        <p:blipFill>
          <a:blip r:embed="rId2"/>
          <a:stretch>
            <a:fillRect/>
          </a:stretch>
        </p:blipFill>
        <p:spPr>
          <a:xfrm>
            <a:off x="-533400" y="0"/>
            <a:ext cx="9677400" cy="70104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heel spokes="8"/>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300</TotalTime>
  <Words>37</Words>
  <Application>Microsoft Office PowerPoint</Application>
  <PresentationFormat>On-screen Show (4:3)</PresentationFormat>
  <Paragraphs>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فلسطين</vt:lpstr>
      <vt:lpstr>معنى فلسطين</vt:lpstr>
      <vt:lpstr>التسمية و الحدود</vt:lpstr>
      <vt:lpstr>التاريخ</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خدمة الطعام و الشراب</dc:title>
  <dc:creator>nazal</dc:creator>
  <cp:lastModifiedBy>nazal</cp:lastModifiedBy>
  <cp:revision>34</cp:revision>
  <dcterms:created xsi:type="dcterms:W3CDTF">2014-12-05T12:00:18Z</dcterms:created>
  <dcterms:modified xsi:type="dcterms:W3CDTF">2016-02-24T14:46:24Z</dcterms:modified>
</cp:coreProperties>
</file>