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67" r:id="rId2"/>
    <p:sldId id="274" r:id="rId3"/>
    <p:sldId id="277" r:id="rId4"/>
    <p:sldId id="278" r:id="rId5"/>
    <p:sldId id="280" r:id="rId6"/>
    <p:sldId id="281" r:id="rId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94444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A3B0F7-CD49-4FE6-A7EF-A8CBB05ED365}" type="datetimeFigureOut">
              <a:rPr lang="ar-JO" smtClean="0"/>
              <a:pPr/>
              <a:t>16/08/1441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FCC47-95F4-43DF-85DD-61AFE9189D05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30988" t="12048" r="31248" b="15060"/>
          <a:stretch>
            <a:fillRect/>
          </a:stretch>
        </p:blipFill>
        <p:spPr bwMode="auto">
          <a:xfrm>
            <a:off x="611560" y="836712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41572" t="30723" r="41114" b="36998"/>
          <a:stretch>
            <a:fillRect/>
          </a:stretch>
        </p:blipFill>
        <p:spPr bwMode="auto">
          <a:xfrm>
            <a:off x="6948265" y="764704"/>
            <a:ext cx="15506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1484784"/>
            <a:ext cx="44644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 smtClean="0"/>
              <a:t>مدارس الحجاز الاهلية الثانية</a:t>
            </a:r>
            <a:endParaRPr lang="ar-J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501009"/>
            <a:ext cx="74888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 smtClean="0"/>
              <a:t>مادة الثقافة المالية</a:t>
            </a:r>
          </a:p>
          <a:p>
            <a:pPr algn="ctr"/>
            <a:r>
              <a:rPr lang="ar-JO" sz="3200" dirty="0" smtClean="0"/>
              <a:t>للصف التاسع</a:t>
            </a:r>
          </a:p>
          <a:p>
            <a:pPr algn="ctr"/>
            <a:r>
              <a:rPr lang="ar-JO" sz="3200" dirty="0" smtClean="0"/>
              <a:t>عنوان الدرس / </a:t>
            </a:r>
            <a:r>
              <a:rPr lang="ar-JO" sz="3200" dirty="0" smtClean="0"/>
              <a:t>ابعاد الفكرة الريادية</a:t>
            </a:r>
            <a:endParaRPr lang="ar-JO" sz="3200" dirty="0" smtClean="0"/>
          </a:p>
          <a:p>
            <a:pPr algn="ctr"/>
            <a:r>
              <a:rPr lang="ar-JO" sz="3200" dirty="0" smtClean="0"/>
              <a:t>معلمة المادة/ حنان ذوابه</a:t>
            </a:r>
            <a:endParaRPr lang="ar-JO" sz="32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11560" y="5517232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9"/>
            <a:ext cx="7772400" cy="1368150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النتاجات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048872" cy="3168352"/>
          </a:xfrm>
        </p:spPr>
        <p:txBody>
          <a:bodyPr>
            <a:norm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سنتعلم في هذا الدرس</a:t>
            </a:r>
          </a:p>
          <a:p>
            <a:pPr algn="r">
              <a:buFontTx/>
              <a:buChar char="-"/>
            </a:pPr>
            <a:r>
              <a:rPr lang="ar-JO" sz="2800" dirty="0" smtClean="0">
                <a:solidFill>
                  <a:schemeClr val="tx1"/>
                </a:solidFill>
              </a:rPr>
              <a:t> </a:t>
            </a:r>
            <a:r>
              <a:rPr lang="ar-JO" sz="2800" dirty="0" smtClean="0">
                <a:solidFill>
                  <a:schemeClr val="tx1"/>
                </a:solidFill>
              </a:rPr>
              <a:t>تعرف ابعاد الفكره الريادية</a:t>
            </a:r>
            <a:endParaRPr lang="ar-JO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ar-JO" sz="2800" dirty="0" smtClean="0"/>
              <a:t>التعرف على مفهوم الفريق</a:t>
            </a:r>
            <a:endParaRPr lang="ar-JO" sz="2800" dirty="0" smtClean="0">
              <a:solidFill>
                <a:schemeClr val="tx1"/>
              </a:solidFill>
            </a:endParaRPr>
          </a:p>
          <a:p>
            <a:pPr algn="r">
              <a:buFontTx/>
              <a:buChar char="-"/>
            </a:pPr>
            <a:r>
              <a:rPr lang="ar-JO" sz="2800" dirty="0" smtClean="0">
                <a:solidFill>
                  <a:schemeClr val="tx1"/>
                </a:solidFill>
              </a:rPr>
              <a:t>تحديد مراحل بناء الفريق</a:t>
            </a:r>
            <a:endParaRPr lang="ar-JO" sz="2800" dirty="0" smtClean="0">
              <a:solidFill>
                <a:schemeClr val="tx1"/>
              </a:solidFill>
            </a:endParaRPr>
          </a:p>
          <a:p>
            <a:pPr algn="r">
              <a:buFontTx/>
              <a:buChar char="-"/>
            </a:pPr>
            <a:r>
              <a:rPr lang="ar-JO" sz="2800" dirty="0" smtClean="0"/>
              <a:t>استنتاج اهمية كل فرد من افراد الفريق</a:t>
            </a:r>
            <a:endParaRPr lang="ar-JO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ar-JO" dirty="0" smtClean="0"/>
          </a:p>
          <a:p>
            <a:endParaRPr lang="ar-JO" dirty="0" smtClean="0"/>
          </a:p>
          <a:p>
            <a:pPr>
              <a:buFontTx/>
              <a:buChar char="-"/>
            </a:pPr>
            <a:endParaRPr lang="ar-JO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5733256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337320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الفكرة الريادية والابداع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8712968" cy="3960440"/>
          </a:xfrm>
        </p:spPr>
        <p:txBody>
          <a:bodyPr>
            <a:normAutofit/>
          </a:bodyPr>
          <a:lstStyle/>
          <a:p>
            <a:r>
              <a:rPr lang="ar-JO" dirty="0" smtClean="0">
                <a:solidFill>
                  <a:schemeClr val="tx1"/>
                </a:solidFill>
              </a:rPr>
              <a:t>يجب ان تكون الفكرة الريادية مبدعة لذالك يجب على اي شركة عند اختيار الفكرة</a:t>
            </a:r>
          </a:p>
          <a:p>
            <a:r>
              <a:rPr lang="ar-JO" dirty="0" smtClean="0"/>
              <a:t> </a:t>
            </a:r>
            <a:r>
              <a:rPr lang="ar-JO" dirty="0" smtClean="0"/>
              <a:t>الوعي والتأثير الايجابي والابتعاد عن اي اثار سلبية قد تسببها لاي طرف ، لذالك يجب على اي مشروع ان يراعي اهم ثلاث </a:t>
            </a:r>
            <a:r>
              <a:rPr lang="ar-JO" b="1" u="sng" dirty="0" smtClean="0"/>
              <a:t>مقومات للتنمية وهي </a:t>
            </a:r>
            <a:r>
              <a:rPr lang="ar-JO" dirty="0" smtClean="0"/>
              <a:t>:-</a:t>
            </a:r>
          </a:p>
          <a:p>
            <a:endParaRPr lang="ar-JO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ar-JO" dirty="0" smtClean="0"/>
              <a:t> </a:t>
            </a:r>
            <a:r>
              <a:rPr lang="ar-JO" dirty="0" smtClean="0"/>
              <a:t>    1 ) المجتمع</a:t>
            </a:r>
          </a:p>
          <a:p>
            <a:pPr marL="514350" indent="-514350"/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    2 ) البيئة</a:t>
            </a:r>
          </a:p>
          <a:p>
            <a:pPr marL="514350" indent="-514350"/>
            <a:r>
              <a:rPr lang="ar-JO" dirty="0" smtClean="0"/>
              <a:t> </a:t>
            </a:r>
            <a:r>
              <a:rPr lang="ar-JO" dirty="0" smtClean="0"/>
              <a:t>    3 ) الاقتصاد</a:t>
            </a:r>
            <a:endParaRPr lang="ar-JO" dirty="0" smtClean="0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203848" y="5068416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75456"/>
            <a:ext cx="7851648" cy="1193304"/>
          </a:xfrm>
        </p:spPr>
        <p:txBody>
          <a:bodyPr>
            <a:normAutofit/>
          </a:bodyPr>
          <a:lstStyle/>
          <a:p>
            <a:pPr algn="ctr"/>
            <a:r>
              <a:rPr lang="ar-JO" sz="3600" dirty="0" smtClean="0"/>
              <a:t>ورقة العمل ( 3-4) دراسة حالة</a:t>
            </a:r>
            <a:endParaRPr lang="ar-JO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96" y="1412776"/>
            <a:ext cx="8964488" cy="4824536"/>
          </a:xfrm>
        </p:spPr>
        <p:txBody>
          <a:bodyPr>
            <a:normAutofit/>
          </a:bodyPr>
          <a:lstStyle/>
          <a:p>
            <a:r>
              <a:rPr lang="ar-JO" dirty="0" smtClean="0"/>
              <a:t> </a:t>
            </a:r>
            <a:r>
              <a:rPr lang="ar-JO" sz="2000" dirty="0" smtClean="0"/>
              <a:t>لتطبيق الفكرة السابقة انظري بالكتاب صفحة 39 لندرس الحالات الموجودة بها ونجيب عن الاسئلة التي تليها .</a:t>
            </a:r>
          </a:p>
          <a:p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ar-JO" sz="2000" b="1" u="sng" dirty="0" smtClean="0"/>
              <a:t>الفكرة الاولى السيارة الكهربائية </a:t>
            </a:r>
            <a:r>
              <a:rPr lang="ar-JO" sz="2000" dirty="0" smtClean="0"/>
              <a:t>: تعتمد على محرك يعمل بالكهرباء وبطارية قوية يمكن اعادة شحنها سعرها بمتناول الجميع لا ينبعث عنها اي مخلفات ضارة بالبيئة.</a:t>
            </a:r>
          </a:p>
          <a:p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ar-JO" sz="2000" b="1" u="sng" dirty="0" smtClean="0"/>
              <a:t>الفكرة</a:t>
            </a:r>
            <a:r>
              <a:rPr lang="ar-JO" sz="2000" b="1" u="sng" dirty="0" smtClean="0">
                <a:solidFill>
                  <a:schemeClr val="tx1"/>
                </a:solidFill>
              </a:rPr>
              <a:t> الثانية الدواسة الكهربائية :</a:t>
            </a:r>
            <a:r>
              <a:rPr lang="ar-JO" sz="2000" dirty="0" smtClean="0">
                <a:solidFill>
                  <a:schemeClr val="tx1"/>
                </a:solidFill>
              </a:rPr>
              <a:t> يتيح هذا المشروع انتاج طاقة كهربائية نظيفة من مرور السيارات فوق الدواسة واستخدام هذه الطاقة في انارة المرافق العامة والمباني</a:t>
            </a:r>
          </a:p>
          <a:p>
            <a:r>
              <a:rPr lang="ar-JO" sz="2000" b="1" u="sng" dirty="0" smtClean="0"/>
              <a:t> </a:t>
            </a:r>
            <a:r>
              <a:rPr lang="ar-JO" sz="2000" b="1" u="sng" dirty="0" smtClean="0"/>
              <a:t>الفكرة الثالثة الجامعة الهاشمية : </a:t>
            </a:r>
            <a:r>
              <a:rPr lang="ar-JO" sz="2000" dirty="0" smtClean="0"/>
              <a:t>تعمل على تسخير جميع مرافقها لخدمة المجتمع المحلي عن طريق تقديم الدورات المتنوعة لربات البيوت في المجتمع المحيط بالجامعة.</a:t>
            </a:r>
          </a:p>
          <a:p>
            <a:endParaRPr lang="ar-JO" sz="2000" dirty="0" smtClean="0"/>
          </a:p>
          <a:p>
            <a:pPr>
              <a:buFont typeface="Arial" pitchFamily="34" charset="0"/>
              <a:buChar char="•"/>
            </a:pPr>
            <a:r>
              <a:rPr lang="ar-JO" sz="2000" dirty="0" smtClean="0"/>
              <a:t> ما الاثراالايجابي للسيارة الكهربائية ؟ </a:t>
            </a:r>
            <a:r>
              <a:rPr lang="ar-JO" sz="2000" dirty="0" smtClean="0">
                <a:solidFill>
                  <a:srgbClr val="FF0000"/>
                </a:solidFill>
              </a:rPr>
              <a:t>المحافظة</a:t>
            </a:r>
            <a:r>
              <a:rPr lang="ar-JO" sz="2000" b="1" dirty="0" smtClean="0">
                <a:solidFill>
                  <a:srgbClr val="FF0000"/>
                </a:solidFill>
              </a:rPr>
              <a:t> </a:t>
            </a:r>
            <a:r>
              <a:rPr lang="ar-JO" sz="2000" dirty="0" smtClean="0">
                <a:solidFill>
                  <a:srgbClr val="FF0000"/>
                </a:solidFill>
              </a:rPr>
              <a:t>على البيئة</a:t>
            </a:r>
          </a:p>
          <a:p>
            <a:pPr>
              <a:buFont typeface="Arial" pitchFamily="34" charset="0"/>
              <a:buChar char="•"/>
            </a:pPr>
            <a:r>
              <a:rPr lang="ar-JO" sz="2000" dirty="0" smtClean="0"/>
              <a:t>كيف اسهمت الدواسة في تحسين احوال المدن ؟ </a:t>
            </a:r>
            <a:r>
              <a:rPr lang="ar-JO" sz="2000" dirty="0" smtClean="0">
                <a:solidFill>
                  <a:srgbClr val="FF0000"/>
                </a:solidFill>
              </a:rPr>
              <a:t>باستخدام الطاقة المنتجة لانارة المرافق والمباني</a:t>
            </a:r>
          </a:p>
          <a:p>
            <a:pPr>
              <a:buFont typeface="Arial" pitchFamily="34" charset="0"/>
              <a:buChar char="•"/>
            </a:pPr>
            <a:r>
              <a:rPr lang="ar-JO" sz="2000" dirty="0" smtClean="0"/>
              <a:t>كيف اسهمت الجامعة في خدمت المجتمع المحلي ؟ </a:t>
            </a:r>
            <a:r>
              <a:rPr lang="ar-JO" sz="2000" dirty="0" smtClean="0">
                <a:solidFill>
                  <a:srgbClr val="FF0000"/>
                </a:solidFill>
              </a:rPr>
              <a:t>بتقديم الدورات المختلفة لربات البيوت</a:t>
            </a:r>
          </a:p>
          <a:p>
            <a:pPr>
              <a:buFont typeface="Arial" pitchFamily="34" charset="0"/>
              <a:buChar char="•"/>
            </a:pPr>
            <a:r>
              <a:rPr lang="ar-JO" sz="2000" dirty="0" smtClean="0"/>
              <a:t>ما الابعاد المختلفة في الحالات السابقة؟ </a:t>
            </a:r>
            <a:r>
              <a:rPr lang="ar-JO" sz="2000" dirty="0" smtClean="0">
                <a:solidFill>
                  <a:srgbClr val="FF0000"/>
                </a:solidFill>
              </a:rPr>
              <a:t>السيارة ( بعد بيئي) الدواسة ( بعد اقتصادي) الجامعة ( بعد اجتماعي)</a:t>
            </a:r>
            <a:endParaRPr lang="ar-JO" sz="2000" dirty="0" smtClean="0"/>
          </a:p>
          <a:p>
            <a:pPr>
              <a:buFont typeface="Arial" pitchFamily="34" charset="0"/>
              <a:buChar char="•"/>
            </a:pPr>
            <a:endParaRPr lang="ar-JO" sz="2000" dirty="0" smtClean="0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95536" y="5949280"/>
            <a:ext cx="664840" cy="66484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193304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لكل مشروع فريق عمل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12968" cy="4104456"/>
          </a:xfrm>
        </p:spPr>
        <p:txBody>
          <a:bodyPr>
            <a:normAutofit fontScale="92500" lnSpcReduction="10000"/>
          </a:bodyPr>
          <a:lstStyle/>
          <a:p>
            <a:r>
              <a:rPr lang="ar-JO" dirty="0" smtClean="0"/>
              <a:t> </a:t>
            </a:r>
            <a:r>
              <a:rPr lang="ar-JO" dirty="0" smtClean="0"/>
              <a:t>فريق العمل : مجموعة افراد لهم هدف مشترك يعملون على تحقيقه بما لديهم من مهارات وخبرات متنوعه .</a:t>
            </a:r>
          </a:p>
          <a:p>
            <a:endParaRPr lang="ar-JO" dirty="0" smtClean="0"/>
          </a:p>
          <a:p>
            <a:r>
              <a:rPr lang="ar-JO" b="1" u="sng" dirty="0" smtClean="0"/>
              <a:t> اعضاء الفريق ومهماتهم .</a:t>
            </a:r>
            <a:endParaRPr lang="ar-JO" b="1" u="sng" dirty="0" smtClean="0"/>
          </a:p>
          <a:p>
            <a:r>
              <a:rPr lang="ar-JO" dirty="0" smtClean="0"/>
              <a:t> القائد             تقريب وجات النظر ، حل النزعات بينهم ، تذكيرهم بالهدف المنشود</a:t>
            </a:r>
          </a:p>
          <a:p>
            <a:r>
              <a:rPr lang="ar-JO" dirty="0" smtClean="0"/>
              <a:t>المنسق           ترتيب الاجتماعات ، وضع جدول الاعمال ، متابعة نتائج الاجتماع</a:t>
            </a:r>
          </a:p>
          <a:p>
            <a:r>
              <a:rPr lang="ar-JO" dirty="0" smtClean="0"/>
              <a:t>الباحث           تزويد الفريق بالمعلومات الموثوقة لانجاز العمل.</a:t>
            </a:r>
          </a:p>
          <a:p>
            <a:r>
              <a:rPr lang="ar-JO" dirty="0" smtClean="0"/>
              <a:t>المبتكر           ايجاد بدائل وطرق لاداء العمل بصورة افضل .</a:t>
            </a:r>
          </a:p>
          <a:p>
            <a:r>
              <a:rPr lang="ar-JO" dirty="0" smtClean="0"/>
              <a:t>المدون            تدوين قرارات الفريق والتذكير بها .</a:t>
            </a:r>
          </a:p>
          <a:p>
            <a:r>
              <a:rPr lang="ar-JO" dirty="0" smtClean="0"/>
              <a:t>المحفز           اثارة الحماس بين الاعضاء حتى في حال وجود معوقات.</a:t>
            </a:r>
            <a:endParaRPr lang="ar-JO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52320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80312" y="465313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380312" y="50131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80312" y="54452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80312" y="429309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80312" y="58052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67544" y="5580856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193304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مراحل انشاءالمشروع</a:t>
            </a:r>
            <a:endParaRPr lang="ar-J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                                                                                الانتهاء</a:t>
            </a:r>
          </a:p>
          <a:p>
            <a:r>
              <a:rPr lang="ar-JO" b="1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</a:p>
          <a:p>
            <a:r>
              <a:rPr lang="ar-JO" b="1" dirty="0" smtClean="0">
                <a:solidFill>
                  <a:srgbClr val="FF0000"/>
                </a:solidFill>
              </a:rPr>
              <a:t>                                                            الاداء</a:t>
            </a:r>
          </a:p>
          <a:p>
            <a:r>
              <a:rPr lang="ar-JO" b="1" dirty="0" smtClean="0">
                <a:solidFill>
                  <a:srgbClr val="FF0000"/>
                </a:solidFill>
              </a:rPr>
              <a:t>                                     وضع القواعد</a:t>
            </a:r>
          </a:p>
          <a:p>
            <a:endParaRPr lang="ar-JO" b="1" dirty="0" smtClean="0">
              <a:solidFill>
                <a:srgbClr val="FF0000"/>
              </a:solidFill>
            </a:endParaRPr>
          </a:p>
          <a:p>
            <a:r>
              <a:rPr lang="ar-JO" b="1" dirty="0" smtClean="0">
                <a:solidFill>
                  <a:srgbClr val="FF0000"/>
                </a:solidFill>
              </a:rPr>
              <a:t>                        الصراع</a:t>
            </a:r>
          </a:p>
          <a:p>
            <a:endParaRPr lang="ar-JO" b="1" dirty="0" smtClean="0">
              <a:solidFill>
                <a:srgbClr val="FF0000"/>
              </a:solidFill>
            </a:endParaRPr>
          </a:p>
          <a:p>
            <a:r>
              <a:rPr lang="ar-JO" b="1" dirty="0" smtClean="0">
                <a:solidFill>
                  <a:srgbClr val="FF0000"/>
                </a:solidFill>
              </a:rPr>
              <a:t>      التكوين</a:t>
            </a:r>
          </a:p>
          <a:p>
            <a:r>
              <a:rPr lang="ar-JO" b="1" dirty="0" smtClean="0">
                <a:solidFill>
                  <a:srgbClr val="FF0000"/>
                </a:solidFill>
              </a:rPr>
              <a:t>    </a:t>
            </a:r>
            <a:r>
              <a:rPr lang="ar-JO" b="1" dirty="0" smtClean="0"/>
              <a:t>الا</a:t>
            </a:r>
            <a:r>
              <a:rPr lang="ar-JO" b="1" dirty="0" smtClean="0">
                <a:solidFill>
                  <a:srgbClr val="FF0000"/>
                </a:solidFill>
              </a:rPr>
              <a:t>ال       </a:t>
            </a:r>
          </a:p>
        </p:txBody>
      </p:sp>
      <p:sp>
        <p:nvSpPr>
          <p:cNvPr id="12" name="L-Shape 11"/>
          <p:cNvSpPr/>
          <p:nvPr/>
        </p:nvSpPr>
        <p:spPr>
          <a:xfrm>
            <a:off x="6660232" y="4941168"/>
            <a:ext cx="2483768" cy="1440160"/>
          </a:xfrm>
          <a:prstGeom prst="corner">
            <a:avLst>
              <a:gd name="adj1" fmla="val 379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المرحلة الاولى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>
            <a:off x="5076056" y="4149080"/>
            <a:ext cx="1584176" cy="151216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المرحلة الثانية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>
            <a:off x="3491880" y="3429000"/>
            <a:ext cx="1584176" cy="144016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المرحلة الثالثة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5" name="L-Shape 14"/>
          <p:cNvSpPr/>
          <p:nvPr/>
        </p:nvSpPr>
        <p:spPr>
          <a:xfrm>
            <a:off x="1763688" y="2708920"/>
            <a:ext cx="1728192" cy="144016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المرحلة الرابعة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>
            <a:off x="35496" y="1916832"/>
            <a:ext cx="1728192" cy="158417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المرحلة الخامسة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0" y="6381328"/>
            <a:ext cx="7092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23528" y="5301208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7030A0"/>
      </a:accent1>
      <a:accent2>
        <a:srgbClr val="78397A"/>
      </a:accent2>
      <a:accent3>
        <a:srgbClr val="78397A"/>
      </a:accent3>
      <a:accent4>
        <a:srgbClr val="78397A"/>
      </a:accent4>
      <a:accent5>
        <a:srgbClr val="5A2A5B"/>
      </a:accent5>
      <a:accent6>
        <a:srgbClr val="78397A"/>
      </a:accent6>
      <a:hlink>
        <a:srgbClr val="502651"/>
      </a:hlink>
      <a:folHlink>
        <a:srgbClr val="5A2A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1639</TotalTime>
  <Words>376</Words>
  <Application>Microsoft Office PowerPoint</Application>
  <PresentationFormat>On-screen Show (4:3)</PresentationFormat>
  <Paragraphs>54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Slide 1</vt:lpstr>
      <vt:lpstr>النتاجات</vt:lpstr>
      <vt:lpstr>الفكرة الريادية والابداع</vt:lpstr>
      <vt:lpstr>ورقة العمل ( 3-4) دراسة حالة</vt:lpstr>
      <vt:lpstr>لكل مشروع فريق عمل</vt:lpstr>
      <vt:lpstr>مراحل انشاءالمشروع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الدرس حافظ على مالك</dc:title>
  <dc:creator>hanan</dc:creator>
  <cp:lastModifiedBy>hanan</cp:lastModifiedBy>
  <cp:revision>128</cp:revision>
  <dcterms:created xsi:type="dcterms:W3CDTF">2020-03-24T17:41:16Z</dcterms:created>
  <dcterms:modified xsi:type="dcterms:W3CDTF">2020-04-09T23:16:48Z</dcterms:modified>
</cp:coreProperties>
</file>