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Override5.xml" ContentType="application/vnd.openxmlformats-officedocument.themeOverr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Default Extension="xml" ContentType="application/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03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Override4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  <p:sldMasterId id="2147483696" r:id="rId2"/>
    <p:sldMasterId id="2147483744" r:id="rId3"/>
    <p:sldMasterId id="2147483756" r:id="rId4"/>
    <p:sldMasterId id="2147483768" r:id="rId5"/>
    <p:sldMasterId id="2147483792" r:id="rId6"/>
    <p:sldMasterId id="2147483816" r:id="rId7"/>
    <p:sldMasterId id="2147483828" r:id="rId8"/>
    <p:sldMasterId id="2147483840" r:id="rId9"/>
    <p:sldMasterId id="2147483864" r:id="rId10"/>
  </p:sldMasterIdLst>
  <p:sldIdLst>
    <p:sldId id="256" r:id="rId11"/>
    <p:sldId id="257" r:id="rId12"/>
    <p:sldId id="258" r:id="rId13"/>
    <p:sldId id="259" r:id="rId14"/>
    <p:sldId id="269" r:id="rId15"/>
    <p:sldId id="270" r:id="rId16"/>
    <p:sldId id="271" r:id="rId17"/>
    <p:sldId id="263" r:id="rId18"/>
    <p:sldId id="264" r:id="rId19"/>
    <p:sldId id="265" r:id="rId20"/>
    <p:sldId id="266" r:id="rId21"/>
    <p:sldId id="267" r:id="rId22"/>
    <p:sldId id="268" r:id="rId23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JO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ستطيل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مستطيل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مستطيل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مستطيل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مستطيل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مستطيل مستدير الزوايا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مستطيل مستدير الزوايا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مستطيل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ar-JO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تاريخ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JO" dirty="0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ar-JO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JO" dirty="0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dirty="0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وان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شكل بيضاوي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عنصر نائب للتاريخ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6" name="عنصر نائب للتذييل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cxnSp>
        <p:nvCxnSpPr>
          <p:cNvPr id="7" name="رابط مستقيم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2" name="عنصر نائب للمحتوى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34" name="عنصر نائب للمحتوى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cxnSp>
        <p:nvCxnSpPr>
          <p:cNvPr id="10" name="رابط مستقيم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صر نائب للمحتوى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1" name="عنوان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5" name="عنوان فرعي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1" name="عنصر نائب للتاريخ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ar-JO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0" name="عنصر نائب للصورة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ar-JO" dirty="0"/>
          </a:p>
        </p:txBody>
      </p:sp>
      <p:sp>
        <p:nvSpPr>
          <p:cNvPr id="10" name="مستطيل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مستطيل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رابط مستقيم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رابط مستقيم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مستطيل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شكل بيضاوي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شكل بيضاوي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شكل بيضاوي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JO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ar-JO" dirty="0"/>
          </a:p>
        </p:txBody>
      </p:sp>
      <p:sp>
        <p:nvSpPr>
          <p:cNvPr id="9" name="مستطيل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رابط مستقيم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رابط مستقيم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رابط مستقيم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مستطيل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شكل بيضاوي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شكل بيضاوي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شكل بيضاوي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شكل بيضاوي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شكل بيضاوي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رابط مستقيم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نص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6" name="عنصر نائب للتاريخ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JO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مستطيل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رابط مستقيم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شكل بيضاوي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عنصر نائب للمحتوى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  <p:sp>
        <p:nvSpPr>
          <p:cNvPr id="23" name="عنصر نائب للتذييل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ar-JO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شكل بيضاوي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0" name="رابط مستقيم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مستطيل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رابط مستقيم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رابط مستقيم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عنصر نائب للتاريخ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JO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 dirty="0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JO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وان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0" name="عنوان فرعي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 dirty="0"/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ستطيل مستدير الزوايا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ذو زاوية واحدة مستديرة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7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JO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مستطيل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مستطيل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مستطيل مستدير الزوايا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مستطيل مستدير الزوايا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مستطيل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مستطيل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مستطيل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مستطيل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مستطيل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ar-JO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 dirty="0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JO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 dirty="0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JO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JO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1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r" rtl="1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عنوان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1" name="عنصر نائب للنص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7" name="عنصر نائب للتاريخ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ar-JO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رابط مستقيم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JO"/>
          </a:p>
        </p:txBody>
      </p:sp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مستطيل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شكل بيضاوي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JO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JO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عنصر نائب للعنوان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B0D04DB-C0B8-414F-8C90-885D9626B2A1}" type="datetimeFigureOut">
              <a:rPr lang="ar-JO" smtClean="0"/>
              <a:pPr/>
              <a:t>18/06/1437</a:t>
            </a:fld>
            <a:endParaRPr lang="ar-JO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B26688F-0851-4723-9694-5DD6D7D28740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7.xml"/><Relationship Id="rId1" Type="http://schemas.openxmlformats.org/officeDocument/2006/relationships/themeOverride" Target="../theme/themeOverr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slide" Target="slide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7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1.xml"/><Relationship Id="rId1" Type="http://schemas.openxmlformats.org/officeDocument/2006/relationships/themeOverride" Target="../theme/themeOverrid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5.xml"/><Relationship Id="rId1" Type="http://schemas.openxmlformats.org/officeDocument/2006/relationships/themeOverride" Target="../theme/themeOverrid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6.xml"/><Relationship Id="rId1" Type="http://schemas.openxmlformats.org/officeDocument/2006/relationships/themeOverride" Target="../theme/themeOverr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وجه ضاحك 4"/>
          <p:cNvSpPr/>
          <p:nvPr/>
        </p:nvSpPr>
        <p:spPr>
          <a:xfrm>
            <a:off x="6876256" y="3573016"/>
            <a:ext cx="1944216" cy="1872208"/>
          </a:xfrm>
          <a:prstGeom prst="smileyFace">
            <a:avLst/>
          </a:prstGeom>
          <a:ln/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JO" dirty="0"/>
          </a:p>
        </p:txBody>
      </p:sp>
      <p:sp>
        <p:nvSpPr>
          <p:cNvPr id="6" name="سحابة 5"/>
          <p:cNvSpPr/>
          <p:nvPr/>
        </p:nvSpPr>
        <p:spPr>
          <a:xfrm>
            <a:off x="1835696" y="620688"/>
            <a:ext cx="5040560" cy="2808312"/>
          </a:xfrm>
          <a:prstGeom prst="cloud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Above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7" name="مستطيل 6"/>
          <p:cNvSpPr/>
          <p:nvPr/>
        </p:nvSpPr>
        <p:spPr>
          <a:xfrm>
            <a:off x="2483768" y="1340768"/>
            <a:ext cx="3888432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ar-JO" sz="9600" b="1" cap="none" spc="0" dirty="0" smtClean="0">
                <a:ln/>
                <a:solidFill>
                  <a:schemeClr val="accent3"/>
                </a:solidFill>
                <a:effectLst/>
                <a:cs typeface="Diwani Simple Outline 2" pitchFamily="2" charset="-78"/>
              </a:rPr>
              <a:t>الحياء</a:t>
            </a:r>
            <a:endParaRPr lang="ar-SA" sz="9600" b="1" cap="none" spc="0" dirty="0">
              <a:ln/>
              <a:solidFill>
                <a:schemeClr val="accent3"/>
              </a:solidFill>
              <a:effectLst/>
              <a:cs typeface="Diwani Simple Outline 2" pitchFamily="2" charset="-78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499992" y="0"/>
            <a:ext cx="361028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JO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DecoType Naskh Extensions" pitchFamily="2" charset="-78"/>
              </a:rPr>
              <a:t>السؤال الثاني:</a:t>
            </a:r>
            <a:endParaRPr lang="ar-SA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DecoType Naskh Extensions" pitchFamily="2" charset="-78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1907704" y="2276872"/>
            <a:ext cx="5976664" cy="3024336"/>
          </a:xfrm>
          <a:prstGeom prst="rect">
            <a:avLst/>
          </a:prstGeom>
          <a:scene3d>
            <a:camera prst="perspectiveHeroicExtremeLeftFacing"/>
            <a:lightRig rig="threePt" dir="t"/>
          </a:scene3d>
          <a:sp3d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6" name="مستطيل 5"/>
          <p:cNvSpPr/>
          <p:nvPr/>
        </p:nvSpPr>
        <p:spPr>
          <a:xfrm>
            <a:off x="2987824" y="2492896"/>
            <a:ext cx="511550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OffAxis2Lef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JO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DecoType Naskh Extensions" pitchFamily="2" charset="-78"/>
              </a:rPr>
              <a:t>لماذا دعا رسول الله صلى</a:t>
            </a:r>
          </a:p>
          <a:p>
            <a:pPr algn="ctr"/>
            <a:r>
              <a:rPr lang="ar-JO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DecoType Naskh Extensions" pitchFamily="2" charset="-78"/>
              </a:rPr>
              <a:t> </a:t>
            </a:r>
            <a:r>
              <a:rPr lang="ar-JO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DecoType Naskh Extensions" pitchFamily="2" charset="-78"/>
              </a:rPr>
              <a:t>الله عليه وسلم الى</a:t>
            </a:r>
          </a:p>
          <a:p>
            <a:pPr algn="ctr"/>
            <a:r>
              <a:rPr lang="ar-JO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DecoType Naskh Extensions" pitchFamily="2" charset="-78"/>
              </a:rPr>
              <a:t> التحلي بخلق </a:t>
            </a:r>
            <a:r>
              <a:rPr lang="ar-JO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DecoType Naskh Extensions" pitchFamily="2" charset="-78"/>
              </a:rPr>
              <a:t>الحياء ؟</a:t>
            </a:r>
            <a:endParaRPr lang="ar-SA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DecoType Naskh Extensions" pitchFamily="2" charset="-78"/>
            </a:endParaRPr>
          </a:p>
        </p:txBody>
      </p:sp>
      <p:sp>
        <p:nvSpPr>
          <p:cNvPr id="7" name="زر إجراء: الوراء أو السابق 6">
            <a:hlinkClick r:id="" action="ppaction://hlinkshowjump?jump=nextslide" highlightClick="1"/>
          </p:cNvPr>
          <p:cNvSpPr/>
          <p:nvPr/>
        </p:nvSpPr>
        <p:spPr>
          <a:xfrm>
            <a:off x="1043608" y="5805264"/>
            <a:ext cx="1512168" cy="792088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6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419872" y="188640"/>
            <a:ext cx="26244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JO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DecoType Naskh Extensions" pitchFamily="2" charset="-78"/>
              </a:rPr>
              <a:t>السؤال الثالث:</a:t>
            </a:r>
            <a:endParaRPr lang="ar-SA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cs typeface="DecoType Naskh Extensions" pitchFamily="2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619672" y="1268760"/>
            <a:ext cx="6552728" cy="1323439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ar-JO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DecoType Naskh Extensions" pitchFamily="2" charset="-78"/>
              </a:rPr>
              <a:t>العبارة التالية ورد فيها </a:t>
            </a:r>
            <a:r>
              <a:rPr lang="ar-JO" sz="40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DecoType Naskh Extensions" pitchFamily="2" charset="-78"/>
              </a:rPr>
              <a:t>خلقان</a:t>
            </a:r>
            <a:r>
              <a:rPr lang="ar-JO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DecoType Naskh Extensions" pitchFamily="2" charset="-78"/>
              </a:rPr>
              <a:t> يتنافيان مع </a:t>
            </a:r>
            <a:r>
              <a:rPr lang="ar-JO" sz="40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DecoType Naskh Extensions" pitchFamily="2" charset="-78"/>
              </a:rPr>
              <a:t>الحياء </a:t>
            </a:r>
            <a:r>
              <a:rPr lang="ar-JO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DecoType Naskh Extensions" pitchFamily="2" charset="-78"/>
              </a:rPr>
              <a:t>, استخرجهما </a:t>
            </a:r>
            <a:endParaRPr lang="ar-JO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cs typeface="DecoType Naskh Extensions" pitchFamily="2" charset="-78"/>
            </a:endParaRPr>
          </a:p>
        </p:txBody>
      </p:sp>
      <p:sp>
        <p:nvSpPr>
          <p:cNvPr id="6" name="شكل بيضاوي 5"/>
          <p:cNvSpPr/>
          <p:nvPr/>
        </p:nvSpPr>
        <p:spPr>
          <a:xfrm>
            <a:off x="467544" y="2348880"/>
            <a:ext cx="4536504" cy="4104456"/>
          </a:xfrm>
          <a:prstGeom prst="ellipse">
            <a:avLst/>
          </a:prstGeom>
          <a:scene3d>
            <a:camera prst="perspectiveHeroicExtremeRightFacing"/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7" name="مستطيل 6"/>
          <p:cNvSpPr/>
          <p:nvPr/>
        </p:nvSpPr>
        <p:spPr>
          <a:xfrm>
            <a:off x="539552" y="3717032"/>
            <a:ext cx="416331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HeroicExtremeRightFacing"/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ar-JO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DecoType Naskh Extensions" pitchFamily="2" charset="-78"/>
              </a:rPr>
              <a:t>كسر يوسف كوب </a:t>
            </a:r>
            <a:r>
              <a:rPr lang="ar-JO" sz="5400" b="1" cap="all" spc="0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DecoType Naskh Extensions" pitchFamily="2" charset="-78"/>
              </a:rPr>
              <a:t>الماء ,</a:t>
            </a:r>
            <a:endParaRPr lang="ar-JO" sz="5400" b="1" cap="all" spc="0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cs typeface="DecoType Naskh Extensions" pitchFamily="2" charset="-78"/>
            </a:endParaRPr>
          </a:p>
          <a:p>
            <a:pPr algn="ctr"/>
            <a:r>
              <a:rPr lang="ar-JO" sz="5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cs typeface="DecoType Naskh Extensions" pitchFamily="2" charset="-78"/>
              </a:rPr>
              <a:t> ولم يعتذر</a:t>
            </a:r>
            <a:endParaRPr lang="ar-SA" sz="5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cs typeface="DecoType Naskh Extensions" pitchFamily="2" charset="-78"/>
            </a:endParaRPr>
          </a:p>
        </p:txBody>
      </p:sp>
      <p:sp>
        <p:nvSpPr>
          <p:cNvPr id="8" name="زر إجراء: الوراء أو السابق 7">
            <a:hlinkClick r:id="" action="ppaction://hlinkshowjump?jump=nextslide" highlightClick="1"/>
          </p:cNvPr>
          <p:cNvSpPr/>
          <p:nvPr/>
        </p:nvSpPr>
        <p:spPr>
          <a:xfrm>
            <a:off x="5580112" y="5949280"/>
            <a:ext cx="1224136" cy="720080"/>
          </a:xfrm>
          <a:prstGeom prst="actionButtonBackPrevious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6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6300192" y="404664"/>
            <a:ext cx="2425665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HeroicExtremeLeftFacing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JO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cs typeface="DecoType Naskh Extensions" pitchFamily="2" charset="-78"/>
              </a:rPr>
              <a:t>السؤال الرابع</a:t>
            </a:r>
            <a:endParaRPr lang="ar-SA" sz="6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cs typeface="DecoType Naskh Extensions" pitchFamily="2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323528" y="692696"/>
            <a:ext cx="60404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Righ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JO" sz="5400" b="1" u="sng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cs typeface="DecoType Naskh Extensions" pitchFamily="2" charset="-78"/>
              </a:rPr>
              <a:t>أملأ الفراغات الاتية بما هو مناسب:</a:t>
            </a:r>
            <a:endParaRPr lang="ar-SA" sz="5400" b="1" u="sng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cs typeface="DecoType Naskh Extensions" pitchFamily="2" charset="-78"/>
            </a:endParaRPr>
          </a:p>
        </p:txBody>
      </p:sp>
      <p:sp>
        <p:nvSpPr>
          <p:cNvPr id="7" name="سحابة 6"/>
          <p:cNvSpPr/>
          <p:nvPr/>
        </p:nvSpPr>
        <p:spPr>
          <a:xfrm>
            <a:off x="3131840" y="1628800"/>
            <a:ext cx="6012160" cy="2520280"/>
          </a:xfrm>
          <a:prstGeom prst="cloud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8" name="سحابة 7"/>
          <p:cNvSpPr/>
          <p:nvPr/>
        </p:nvSpPr>
        <p:spPr>
          <a:xfrm>
            <a:off x="3059832" y="4149080"/>
            <a:ext cx="6084168" cy="2708920"/>
          </a:xfrm>
          <a:prstGeom prst="cloud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9" name="مستطيل 8"/>
          <p:cNvSpPr/>
          <p:nvPr/>
        </p:nvSpPr>
        <p:spPr>
          <a:xfrm>
            <a:off x="3491880" y="1916832"/>
            <a:ext cx="510428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JO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DecoType Naskh Extensions" pitchFamily="2" charset="-78"/>
              </a:rPr>
              <a:t>*من ثمار الحياء من</a:t>
            </a:r>
          </a:p>
          <a:p>
            <a:pPr algn="ctr"/>
            <a:r>
              <a:rPr lang="ar-JO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DecoType Naskh Extensions" pitchFamily="2" charset="-78"/>
              </a:rPr>
              <a:t> الله </a:t>
            </a:r>
            <a:r>
              <a:rPr lang="ar-JO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DecoType Naskh Extensions" pitchFamily="2" charset="-78"/>
              </a:rPr>
              <a:t>تعالى ........</a:t>
            </a:r>
            <a:endParaRPr lang="ar-SA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DecoType Naskh Extensions" pitchFamily="2" charset="-78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3491880" y="4437112"/>
            <a:ext cx="495359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DecoType Naskh Extensions" pitchFamily="2" charset="-78"/>
              </a:rPr>
              <a:t>*استقامة السلوك ثمرة </a:t>
            </a:r>
          </a:p>
          <a:p>
            <a:pPr algn="ctr"/>
            <a:r>
              <a:rPr lang="ar-JO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DecoType Naskh Extensions" pitchFamily="2" charset="-78"/>
              </a:rPr>
              <a:t>من </a:t>
            </a:r>
            <a:r>
              <a:rPr lang="ar-JO" sz="54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DecoType Naskh Extensions" pitchFamily="2" charset="-78"/>
              </a:rPr>
              <a:t>ثمار.........</a:t>
            </a:r>
            <a:endParaRPr lang="ar-SA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DecoType Naskh Extensions" pitchFamily="2" charset="-78"/>
            </a:endParaRPr>
          </a:p>
        </p:txBody>
      </p:sp>
      <p:sp>
        <p:nvSpPr>
          <p:cNvPr id="12" name="وجه ضاحك 11"/>
          <p:cNvSpPr/>
          <p:nvPr/>
        </p:nvSpPr>
        <p:spPr>
          <a:xfrm rot="21211446">
            <a:off x="539552" y="5157192"/>
            <a:ext cx="1440160" cy="1340768"/>
          </a:xfrm>
          <a:prstGeom prst="smileyFace">
            <a:avLst/>
          </a:prstGeom>
          <a:ln>
            <a:solidFill>
              <a:srgbClr val="FFFF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2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  <p:bldP spid="8" grpId="0" animBg="1"/>
      <p:bldP spid="9" grpId="0"/>
      <p:bldP spid="10" grpId="0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3203848" y="2708920"/>
            <a:ext cx="3248457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bliqueTopRigh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JO" sz="8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cs typeface="DecoType Naskh Extensions" pitchFamily="2" charset="-78"/>
              </a:rPr>
              <a:t>النهاية</a:t>
            </a:r>
            <a:endParaRPr lang="ar-SA" sz="8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cs typeface="DecoType Naskh Extensions" pitchFamily="2" charset="-78"/>
            </a:endParaRPr>
          </a:p>
        </p:txBody>
      </p:sp>
      <p:sp>
        <p:nvSpPr>
          <p:cNvPr id="5" name="وجه ضاحك 4"/>
          <p:cNvSpPr/>
          <p:nvPr/>
        </p:nvSpPr>
        <p:spPr>
          <a:xfrm>
            <a:off x="1115616" y="2780928"/>
            <a:ext cx="1368152" cy="1368152"/>
          </a:xfrm>
          <a:prstGeom prst="smileyFac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6" name="وجه ضاحك 5"/>
          <p:cNvSpPr/>
          <p:nvPr/>
        </p:nvSpPr>
        <p:spPr>
          <a:xfrm>
            <a:off x="5436096" y="260648"/>
            <a:ext cx="1008112" cy="1080120"/>
          </a:xfrm>
          <a:prstGeom prst="smileyFac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7" name="وجه ضاحك 6"/>
          <p:cNvSpPr/>
          <p:nvPr/>
        </p:nvSpPr>
        <p:spPr>
          <a:xfrm>
            <a:off x="6948264" y="2420888"/>
            <a:ext cx="1080120" cy="1080120"/>
          </a:xfrm>
          <a:prstGeom prst="smileyFac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8" name="وجه ضاحك 7"/>
          <p:cNvSpPr/>
          <p:nvPr/>
        </p:nvSpPr>
        <p:spPr>
          <a:xfrm>
            <a:off x="1979712" y="404664"/>
            <a:ext cx="1080120" cy="1080120"/>
          </a:xfrm>
          <a:prstGeom prst="smileyFac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9" name="وجه ضاحك 8"/>
          <p:cNvSpPr/>
          <p:nvPr/>
        </p:nvSpPr>
        <p:spPr>
          <a:xfrm>
            <a:off x="1979712" y="5013176"/>
            <a:ext cx="1368152" cy="1368152"/>
          </a:xfrm>
          <a:prstGeom prst="smileyFac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0" name="وجه ضاحك 9"/>
          <p:cNvSpPr/>
          <p:nvPr/>
        </p:nvSpPr>
        <p:spPr>
          <a:xfrm>
            <a:off x="6660232" y="4941168"/>
            <a:ext cx="1368152" cy="1368152"/>
          </a:xfrm>
          <a:prstGeom prst="smileyFac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200"/>
                            </p:stCondLst>
                            <p:childTnLst>
                              <p:par>
                                <p:cTn id="11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200"/>
                            </p:stCondLst>
                            <p:childTnLst>
                              <p:par>
                                <p:cTn id="14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200"/>
                            </p:stCondLst>
                            <p:childTnLst>
                              <p:par>
                                <p:cTn id="17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200"/>
                            </p:stCondLst>
                            <p:childTnLst>
                              <p:par>
                                <p:cTn id="20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200"/>
                            </p:stCondLst>
                            <p:childTnLst>
                              <p:par>
                                <p:cTn id="23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8200"/>
                            </p:stCondLst>
                            <p:childTnLst>
                              <p:par>
                                <p:cTn id="26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79512" y="1412776"/>
            <a:ext cx="878497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ar-JO" sz="36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ndalus" pitchFamily="18" charset="-78"/>
              <a:cs typeface="Andalus" pitchFamily="18" charset="-78"/>
            </a:endParaRPr>
          </a:p>
          <a:p>
            <a:pPr algn="ctr"/>
            <a:r>
              <a:rPr lang="ar-JO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 </a:t>
            </a:r>
            <a:endParaRPr lang="ar-SA" sz="3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5" name="وسيلة شرح بيضاوية 4"/>
          <p:cNvSpPr/>
          <p:nvPr/>
        </p:nvSpPr>
        <p:spPr>
          <a:xfrm>
            <a:off x="-396552" y="548680"/>
            <a:ext cx="8964488" cy="5661248"/>
          </a:xfrm>
          <a:prstGeom prst="wedgeEllipseCallout">
            <a:avLst>
              <a:gd name="adj1" fmla="val 48528"/>
              <a:gd name="adj2" fmla="val -50527"/>
            </a:avLst>
          </a:prstGeom>
          <a:effectLst>
            <a:glow rad="228600">
              <a:schemeClr val="accent6">
                <a:satMod val="175000"/>
                <a:alpha val="4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isometricOffAxis1Right"/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accent2"/>
            </a:contourClr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JO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للإيمان بالله تعالى ثمرات كثيرة, منها حسن الخلق وقد مدح الله</a:t>
            </a:r>
          </a:p>
          <a:p>
            <a:pPr algn="ctr"/>
            <a:r>
              <a:rPr lang="ar-JO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تعالى نبيه محمدا صلى الله عليه </a:t>
            </a:r>
            <a:r>
              <a:rPr lang="ar-JO" sz="36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وسلم </a:t>
            </a:r>
            <a:r>
              <a:rPr lang="ar-JO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, </a:t>
            </a:r>
            <a:r>
              <a:rPr lang="ar-JO" sz="36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فقال </a:t>
            </a:r>
            <a:r>
              <a:rPr lang="ar-JO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(</a:t>
            </a:r>
            <a:r>
              <a:rPr lang="ar-JO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ndalus" pitchFamily="18" charset="-78"/>
                <a:cs typeface="DecoType Naskh Variants" pitchFamily="2" charset="-78"/>
              </a:rPr>
              <a:t>وانك لعلى خلق </a:t>
            </a:r>
            <a:r>
              <a:rPr lang="ar-JO" sz="36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ndalus" pitchFamily="18" charset="-78"/>
                <a:cs typeface="DecoType Naskh Variants" pitchFamily="2" charset="-78"/>
              </a:rPr>
              <a:t>عظيم </a:t>
            </a:r>
            <a:r>
              <a:rPr lang="ar-JO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)ومن هذه الاخلاق خلق الحياء قال رسول الله صلى الله عليه </a:t>
            </a:r>
          </a:p>
          <a:p>
            <a:pPr algn="ctr"/>
            <a:r>
              <a:rPr lang="ar-JO" sz="36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وسلم </a:t>
            </a:r>
            <a:r>
              <a:rPr lang="ar-JO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(</a:t>
            </a:r>
            <a:r>
              <a:rPr lang="ar-JO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ndalus" pitchFamily="18" charset="-78"/>
                <a:cs typeface="DecoType Naskh Variants" pitchFamily="2" charset="-78"/>
              </a:rPr>
              <a:t>الايمان بضع وسبعون </a:t>
            </a:r>
            <a:r>
              <a:rPr lang="ar-JO" sz="36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ndalus" pitchFamily="18" charset="-78"/>
                <a:cs typeface="DecoType Naskh Variants" pitchFamily="2" charset="-78"/>
              </a:rPr>
              <a:t>شعبة </a:t>
            </a:r>
            <a:r>
              <a:rPr lang="ar-JO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ndalus" pitchFamily="18" charset="-78"/>
                <a:cs typeface="DecoType Naskh Variants" pitchFamily="2" charset="-78"/>
              </a:rPr>
              <a:t>, والحياء </a:t>
            </a:r>
            <a:r>
              <a:rPr lang="ar-JO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ndalus" pitchFamily="18" charset="-78"/>
                <a:cs typeface="DecoType Naskh Variants" pitchFamily="2" charset="-78"/>
              </a:rPr>
              <a:t>شعبة</a:t>
            </a:r>
            <a:r>
              <a:rPr lang="ar-JO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ndalus" pitchFamily="18" charset="-78"/>
                <a:cs typeface="DecoType Naskh Variants" pitchFamily="2" charset="-78"/>
              </a:rPr>
              <a:t> من شعب الايمان</a:t>
            </a:r>
            <a:r>
              <a:rPr lang="ar-JO" sz="36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)</a:t>
            </a:r>
            <a:endParaRPr lang="ar-JO" sz="36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" name="نجمة ذات 4 نقاط 5"/>
          <p:cNvSpPr/>
          <p:nvPr/>
        </p:nvSpPr>
        <p:spPr>
          <a:xfrm>
            <a:off x="7380312" y="5013176"/>
            <a:ext cx="1584176" cy="1628800"/>
          </a:xfrm>
          <a:prstGeom prst="star4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38100" dist="30000" dir="5400000" rotWithShape="0">
              <a:srgbClr val="000000">
                <a:alpha val="45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رابط 3"/>
          <p:cNvSpPr/>
          <p:nvPr/>
        </p:nvSpPr>
        <p:spPr>
          <a:xfrm>
            <a:off x="6695728" y="1268760"/>
            <a:ext cx="2448272" cy="2160240"/>
          </a:xfrm>
          <a:prstGeom prst="flowChartConnector">
            <a:avLst/>
          </a:prstGeom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6000000" lon="600000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5" name="مستطيل 4"/>
          <p:cNvSpPr/>
          <p:nvPr/>
        </p:nvSpPr>
        <p:spPr>
          <a:xfrm>
            <a:off x="7199784" y="1772816"/>
            <a:ext cx="194421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JO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cs typeface="Akhbar MT" pitchFamily="2" charset="-78"/>
              </a:rPr>
              <a:t>اضاءة</a:t>
            </a:r>
            <a:endParaRPr lang="ar-SA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cs typeface="Akhbar MT" pitchFamily="2" charset="-78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323528" y="1628800"/>
            <a:ext cx="4320480" cy="34163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JO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DecoType Naskh Extensions" pitchFamily="2" charset="-78"/>
              </a:rPr>
              <a:t>قال رسول الله صلى الله عله </a:t>
            </a:r>
            <a:r>
              <a:rPr lang="ar-JO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DecoType Naskh Extensions" pitchFamily="2" charset="-78"/>
              </a:rPr>
              <a:t>وسلم:</a:t>
            </a:r>
            <a:endParaRPr lang="ar-JO" sz="54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DecoType Naskh Extensions" pitchFamily="2" charset="-78"/>
            </a:endParaRPr>
          </a:p>
          <a:p>
            <a:pPr algn="ctr"/>
            <a:r>
              <a:rPr lang="ar-JO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DecoType Naskh Extensions" pitchFamily="2" charset="-78"/>
              </a:rPr>
              <a:t>(الحياء لا يأتي </a:t>
            </a:r>
            <a:r>
              <a:rPr lang="ar-JO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DecoType Naskh Extensions" pitchFamily="2" charset="-78"/>
              </a:rPr>
              <a:t>الا</a:t>
            </a:r>
            <a:r>
              <a:rPr lang="ar-JO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DecoType Naskh Extensions" pitchFamily="2" charset="-78"/>
              </a:rPr>
              <a:t> </a:t>
            </a:r>
            <a:r>
              <a:rPr lang="ar-JO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DecoType Naskh Extensions" pitchFamily="2" charset="-78"/>
              </a:rPr>
              <a:t>بخير )</a:t>
            </a:r>
            <a:endParaRPr lang="ar-SA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DecoType Naskh Extensions" pitchFamily="2" charset="-78"/>
            </a:endParaRPr>
          </a:p>
        </p:txBody>
      </p:sp>
      <p:sp>
        <p:nvSpPr>
          <p:cNvPr id="8" name="سهم إلى اليسار 7"/>
          <p:cNvSpPr/>
          <p:nvPr/>
        </p:nvSpPr>
        <p:spPr>
          <a:xfrm>
            <a:off x="4860032" y="2204864"/>
            <a:ext cx="1800200" cy="1008112"/>
          </a:xfrm>
          <a:prstGeom prst="leftArrow">
            <a:avLst/>
          </a:prstGeom>
          <a:ln>
            <a:solidFill>
              <a:schemeClr val="bg2">
                <a:lumMod val="25000"/>
              </a:schemeClr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9" name="وجه ضاحك 8"/>
          <p:cNvSpPr/>
          <p:nvPr/>
        </p:nvSpPr>
        <p:spPr>
          <a:xfrm rot="20657876">
            <a:off x="401707" y="4425324"/>
            <a:ext cx="1152128" cy="1268760"/>
          </a:xfrm>
          <a:prstGeom prst="smileyFace">
            <a:avLst/>
          </a:prstGeom>
          <a:ln>
            <a:solidFill>
              <a:schemeClr val="accent2">
                <a:lumMod val="75000"/>
              </a:schemeClr>
            </a:solidFill>
          </a:ln>
          <a:scene3d>
            <a:camera prst="isometricOffAxis1Right"/>
            <a:lightRig rig="glow" dir="tl">
              <a:rot lat="0" lon="0" rev="900000"/>
            </a:lightRig>
          </a:scene3d>
          <a:sp3d prstMaterial="powder">
            <a:bevelT w="254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4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4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4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4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4" presetID="15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شريط مثقب 3"/>
          <p:cNvSpPr/>
          <p:nvPr/>
        </p:nvSpPr>
        <p:spPr>
          <a:xfrm>
            <a:off x="323528" y="764704"/>
            <a:ext cx="8424936" cy="3816424"/>
          </a:xfrm>
          <a:prstGeom prst="flowChartPunchedTape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6" name="مستطيل 5"/>
          <p:cNvSpPr/>
          <p:nvPr/>
        </p:nvSpPr>
        <p:spPr>
          <a:xfrm>
            <a:off x="755576" y="1988840"/>
            <a:ext cx="741100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khbar MT" pitchFamily="2" charset="-78"/>
              </a:rPr>
              <a:t>قال رسول الله صلى الله عليه </a:t>
            </a:r>
            <a:r>
              <a:rPr lang="ar-JO" sz="48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khbar MT" pitchFamily="2" charset="-78"/>
              </a:rPr>
              <a:t>وسلم :</a:t>
            </a:r>
            <a:endParaRPr lang="ar-JO" sz="4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Akhbar MT" pitchFamily="2" charset="-78"/>
            </a:endParaRPr>
          </a:p>
          <a:p>
            <a:pPr algn="ctr"/>
            <a:r>
              <a:rPr lang="ar-JO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khbar MT" pitchFamily="2" charset="-78"/>
              </a:rPr>
              <a:t>(ان لكل دين خلقا , وان خلق الاسلام لحياء)</a:t>
            </a:r>
            <a:endParaRPr lang="ar-SA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Akhbar MT" pitchFamily="2" charset="-78"/>
            </a:endParaRPr>
          </a:p>
        </p:txBody>
      </p:sp>
      <p:sp>
        <p:nvSpPr>
          <p:cNvPr id="7" name="مخطط انسيابي: رابط 6"/>
          <p:cNvSpPr/>
          <p:nvPr/>
        </p:nvSpPr>
        <p:spPr>
          <a:xfrm>
            <a:off x="8532440" y="260648"/>
            <a:ext cx="432048" cy="432048"/>
          </a:xfrm>
          <a:prstGeom prst="flowChartConnector">
            <a:avLst/>
          </a:prstGeom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 dirty="0"/>
          </a:p>
        </p:txBody>
      </p:sp>
      <p:sp>
        <p:nvSpPr>
          <p:cNvPr id="8" name="مخطط انسيابي: رابط 7"/>
          <p:cNvSpPr/>
          <p:nvPr/>
        </p:nvSpPr>
        <p:spPr>
          <a:xfrm>
            <a:off x="1691680" y="5229200"/>
            <a:ext cx="432048" cy="432048"/>
          </a:xfrm>
          <a:prstGeom prst="flowChartConnector">
            <a:avLst/>
          </a:prstGeom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 dirty="0"/>
          </a:p>
        </p:txBody>
      </p:sp>
      <p:sp>
        <p:nvSpPr>
          <p:cNvPr id="9" name="مخطط انسيابي: رابط 8"/>
          <p:cNvSpPr/>
          <p:nvPr/>
        </p:nvSpPr>
        <p:spPr>
          <a:xfrm>
            <a:off x="7668344" y="5589240"/>
            <a:ext cx="432048" cy="432048"/>
          </a:xfrm>
          <a:prstGeom prst="flowChartConnector">
            <a:avLst/>
          </a:prstGeom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 dirty="0"/>
          </a:p>
        </p:txBody>
      </p:sp>
      <p:sp>
        <p:nvSpPr>
          <p:cNvPr id="10" name="مخطط انسيابي: رابط 9"/>
          <p:cNvSpPr/>
          <p:nvPr/>
        </p:nvSpPr>
        <p:spPr>
          <a:xfrm>
            <a:off x="1403648" y="260648"/>
            <a:ext cx="432048" cy="432048"/>
          </a:xfrm>
          <a:prstGeom prst="flowChartConnector">
            <a:avLst/>
          </a:prstGeom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 dirty="0"/>
          </a:p>
        </p:txBody>
      </p:sp>
      <p:sp>
        <p:nvSpPr>
          <p:cNvPr id="11" name="مخطط انسيابي: رابط 10"/>
          <p:cNvSpPr/>
          <p:nvPr/>
        </p:nvSpPr>
        <p:spPr>
          <a:xfrm>
            <a:off x="5004048" y="4509120"/>
            <a:ext cx="432048" cy="432048"/>
          </a:xfrm>
          <a:prstGeom prst="flowChartConnector">
            <a:avLst/>
          </a:prstGeom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 dirty="0"/>
          </a:p>
        </p:txBody>
      </p:sp>
      <p:sp>
        <p:nvSpPr>
          <p:cNvPr id="12" name="مخطط انسيابي: رابط 11"/>
          <p:cNvSpPr/>
          <p:nvPr/>
        </p:nvSpPr>
        <p:spPr>
          <a:xfrm>
            <a:off x="4499992" y="332656"/>
            <a:ext cx="432048" cy="432048"/>
          </a:xfrm>
          <a:prstGeom prst="flowChartConnector">
            <a:avLst/>
          </a:prstGeom>
          <a:scene3d>
            <a:camera prst="orthographicFront"/>
            <a:lightRig rig="threePt" dir="t"/>
          </a:scene3d>
          <a:sp3d>
            <a:bevelT w="139700" prst="cross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 dirty="0"/>
          </a:p>
        </p:txBody>
      </p:sp>
      <p:sp>
        <p:nvSpPr>
          <p:cNvPr id="15" name="زر إجراء: الوراء أو السابق 14">
            <a:hlinkClick r:id="rId4" action="ppaction://hlinksldjump" highlightClick="1"/>
          </p:cNvPr>
          <p:cNvSpPr/>
          <p:nvPr/>
        </p:nvSpPr>
        <p:spPr>
          <a:xfrm>
            <a:off x="4427984" y="5949280"/>
            <a:ext cx="1080120" cy="692696"/>
          </a:xfrm>
          <a:prstGeom prst="actionButtonBackPrevious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 dirty="0"/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1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539552" y="332656"/>
            <a:ext cx="7920880" cy="864096"/>
          </a:xfrm>
          <a:prstGeom prst="rec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JO" sz="6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Diwani Simple Outline 2" pitchFamily="2" charset="-78"/>
              </a:rPr>
              <a:t>صور الحياء في الاسلام وثماره </a:t>
            </a:r>
            <a:endParaRPr lang="ar-JO" sz="6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Diwani Simple Outline 2" pitchFamily="2" charset="-78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7524328" y="1628800"/>
            <a:ext cx="7954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JO" sz="5400" b="1" i="1" cap="all" dirty="0" smtClean="0">
                <a:ln/>
                <a:solidFill>
                  <a:schemeClr val="accent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10000" stA="55000" endPos="48000" dist="500" dir="5400000" sy="-100000" algn="bl" rotWithShape="0"/>
                </a:effectLst>
                <a:cs typeface="DecoType Naskh" pitchFamily="2" charset="-78"/>
              </a:rPr>
              <a:t>أ</a:t>
            </a:r>
            <a:r>
              <a:rPr lang="ar-JO" sz="5400" b="1" i="1" cap="all" spc="0" dirty="0" smtClean="0">
                <a:ln/>
                <a:solidFill>
                  <a:schemeClr val="accent1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  <a:reflection blurRad="10000" stA="55000" endPos="48000" dist="500" dir="5400000" sy="-100000" algn="bl" rotWithShape="0"/>
                </a:effectLst>
                <a:cs typeface="DecoType Naskh" pitchFamily="2" charset="-78"/>
              </a:rPr>
              <a:t>ولا</a:t>
            </a:r>
            <a:endParaRPr lang="ar-SA" sz="5400" b="1" i="1" cap="all" spc="0" dirty="0">
              <a:ln/>
              <a:solidFill>
                <a:schemeClr val="accent1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  <a:reflection blurRad="10000" stA="55000" endPos="48000" dist="500" dir="5400000" sy="-100000" algn="bl" rotWithShape="0"/>
              </a:effectLst>
              <a:cs typeface="DecoType Naskh" pitchFamily="2" charset="-78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3995936" y="1556792"/>
            <a:ext cx="3325013" cy="3447098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perspectiveHeroicExtremeLeftFacing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ar-JO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abic Typesetting" pitchFamily="66" charset="-78"/>
                <a:cs typeface="DecoType Naskh Extensions" pitchFamily="2" charset="-78"/>
              </a:rPr>
              <a:t>حياء الانسان من الله تعالى بأن يمتثل اوامره ويبتعد عما نهى عنه</a:t>
            </a:r>
          </a:p>
          <a:p>
            <a:endParaRPr lang="ar-JO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سهم إلى اليسار 8"/>
          <p:cNvSpPr/>
          <p:nvPr/>
        </p:nvSpPr>
        <p:spPr>
          <a:xfrm>
            <a:off x="2483768" y="2780928"/>
            <a:ext cx="2376264" cy="1296144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0" name="مستطيل 9"/>
          <p:cNvSpPr/>
          <p:nvPr/>
        </p:nvSpPr>
        <p:spPr>
          <a:xfrm>
            <a:off x="2987824" y="2996952"/>
            <a:ext cx="194421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JO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DecoType Naskh Extensions" pitchFamily="2" charset="-78"/>
              </a:rPr>
              <a:t>ثماره</a:t>
            </a:r>
            <a:endParaRPr lang="ar-SA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DecoType Naskh Extensions" pitchFamily="2" charset="-78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-41678" y="2276872"/>
            <a:ext cx="279756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HeroicExtremeLeftFacing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JO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 Extensions" pitchFamily="2" charset="-78"/>
              </a:rPr>
              <a:t>رضا الله والفوز</a:t>
            </a:r>
          </a:p>
          <a:p>
            <a:pPr algn="ctr"/>
            <a:r>
              <a:rPr lang="ar-JO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DecoType Naskh Extensions" pitchFamily="2" charset="-78"/>
              </a:rPr>
              <a:t> بالجنة</a:t>
            </a:r>
            <a:endParaRPr lang="ar-SA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DecoType Naskh Extensions" pitchFamily="2" charset="-78"/>
            </a:endParaRPr>
          </a:p>
        </p:txBody>
      </p:sp>
      <p:sp>
        <p:nvSpPr>
          <p:cNvPr id="12" name="زر إجراء: الوراء أو السابق 11">
            <a:hlinkClick r:id="" action="ppaction://hlinkshowjump?jump=nextslide" highlightClick="1"/>
          </p:cNvPr>
          <p:cNvSpPr/>
          <p:nvPr/>
        </p:nvSpPr>
        <p:spPr>
          <a:xfrm>
            <a:off x="251520" y="6021288"/>
            <a:ext cx="1008112" cy="576064"/>
          </a:xfrm>
          <a:prstGeom prst="actionButtonBackPreviou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300"/>
                            </p:stCondLst>
                            <p:childTnLst>
                              <p:par>
                                <p:cTn id="11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400" decel="100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4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4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400" decel="100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3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300"/>
                            </p:stCondLst>
                            <p:childTnLst>
                              <p:par>
                                <p:cTn id="2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300"/>
                            </p:stCondLst>
                            <p:childTnLst>
                              <p:par>
                                <p:cTn id="3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3300"/>
                            </p:stCondLst>
                            <p:childTnLst>
                              <p:par>
                                <p:cTn id="39" presetID="21" presetClass="entr" presetSubtype="2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/>
      <p:bldP spid="9" grpId="0" animBg="1"/>
      <p:bldP spid="10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968394" y="908720"/>
            <a:ext cx="99418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HeroicExtremeRightFacing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JO" sz="6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cs typeface="DecoType Naskh" pitchFamily="2" charset="-78"/>
              </a:rPr>
              <a:t>ثانيا</a:t>
            </a:r>
            <a:endParaRPr lang="ar-SA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cs typeface="DecoType Naskh" pitchFamily="2" charset="-78"/>
            </a:endParaRPr>
          </a:p>
        </p:txBody>
      </p:sp>
      <p:sp>
        <p:nvSpPr>
          <p:cNvPr id="5" name="سحابة 4"/>
          <p:cNvSpPr/>
          <p:nvPr/>
        </p:nvSpPr>
        <p:spPr>
          <a:xfrm>
            <a:off x="3491880" y="548680"/>
            <a:ext cx="5112568" cy="3666526"/>
          </a:xfrm>
          <a:prstGeom prst="cloud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8" name="مستطيل 7"/>
          <p:cNvSpPr/>
          <p:nvPr/>
        </p:nvSpPr>
        <p:spPr>
          <a:xfrm>
            <a:off x="3923928" y="1268760"/>
            <a:ext cx="4693653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abic Typesetting" pitchFamily="66" charset="-78"/>
                <a:cs typeface="DecoType Naskh Extensions" pitchFamily="2" charset="-78"/>
              </a:rPr>
              <a:t>حياء الانسان من نفس بأن يحاسب نفسه على اعمالها فان ذلك يدفع الى عمل الخير والندم اذا أخطأ أو أساء</a:t>
            </a:r>
          </a:p>
          <a:p>
            <a:pPr algn="ctr"/>
            <a:r>
              <a:rPr lang="ar-JO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DecoType Naskh Extensions" pitchFamily="2" charset="-78"/>
              </a:rPr>
              <a:t> </a:t>
            </a:r>
            <a:endParaRPr lang="ar-SA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DecoType Naskh Extensions" pitchFamily="2" charset="-78"/>
            </a:endParaRPr>
          </a:p>
        </p:txBody>
      </p:sp>
      <p:sp>
        <p:nvSpPr>
          <p:cNvPr id="9" name="سهم منحني إلى اليمين 8"/>
          <p:cNvSpPr/>
          <p:nvPr/>
        </p:nvSpPr>
        <p:spPr>
          <a:xfrm>
            <a:off x="1115616" y="2780928"/>
            <a:ext cx="2232248" cy="2664296"/>
          </a:xfrm>
          <a:prstGeom prst="curvedRightArrow">
            <a:avLst/>
          </a:prstGeom>
          <a:ln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>
              <a:solidFill>
                <a:schemeClr val="tx1"/>
              </a:solidFill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2123728" y="3501008"/>
            <a:ext cx="122413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JO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DecoType Naskh Extensions" pitchFamily="2" charset="-78"/>
              </a:rPr>
              <a:t>ثماره</a:t>
            </a:r>
            <a:endParaRPr lang="ar-SA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DecoType Naskh Extensions" pitchFamily="2" charset="-78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3851920" y="4365104"/>
            <a:ext cx="419377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JO" sz="8000" b="1" cap="none" spc="0" dirty="0" smtClean="0">
                <a:ln w="11430">
                  <a:solidFill>
                    <a:schemeClr val="accent6">
                      <a:lumMod val="75000"/>
                    </a:schemeClr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DecoType Naskh" pitchFamily="2" charset="-78"/>
              </a:rPr>
              <a:t>استقامة السلوك</a:t>
            </a:r>
            <a:endParaRPr lang="ar-SA" sz="8000" b="1" cap="none" spc="0" dirty="0">
              <a:ln w="11430">
                <a:solidFill>
                  <a:schemeClr val="accent6">
                    <a:lumMod val="75000"/>
                  </a:schemeClr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DecoType Naskh" pitchFamily="2" charset="-78"/>
            </a:endParaRPr>
          </a:p>
        </p:txBody>
      </p:sp>
      <p:sp>
        <p:nvSpPr>
          <p:cNvPr id="12" name="زر إجراء: الوراء أو السابق 11">
            <a:hlinkClick r:id="" action="ppaction://hlinkshowjump?jump=nextslide" highlightClick="1"/>
          </p:cNvPr>
          <p:cNvSpPr/>
          <p:nvPr/>
        </p:nvSpPr>
        <p:spPr>
          <a:xfrm>
            <a:off x="611560" y="5949280"/>
            <a:ext cx="1152128" cy="576064"/>
          </a:xfrm>
          <a:prstGeom prst="actionButtonBackPrevious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8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800"/>
                            </p:stCondLst>
                            <p:childTnLst>
                              <p:par>
                                <p:cTn id="1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800"/>
                            </p:stCondLst>
                            <p:childTnLst>
                              <p:par>
                                <p:cTn id="2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1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600" decel="5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600" decel="10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600" decel="100000" autoRev="1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800"/>
                            </p:stCondLst>
                            <p:childTnLst>
                              <p:par>
                                <p:cTn id="30" presetID="12" presetClass="entr" presetSubtype="4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8" grpId="0"/>
      <p:bldP spid="9" grpId="0" animBg="1"/>
      <p:bldP spid="10" grpId="0"/>
      <p:bldP spid="11" grpId="0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6959595" y="836712"/>
            <a:ext cx="2184405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perspectiveHeroicExtremeLeftFacing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JO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cs typeface="DecoType Naskh" pitchFamily="2" charset="-78"/>
              </a:rPr>
              <a:t>ثالثا</a:t>
            </a:r>
            <a:endParaRPr lang="ar-SA" sz="6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cs typeface="DecoType Naskh" pitchFamily="2" charset="-78"/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4860032" y="2060848"/>
            <a:ext cx="3816424" cy="3456384"/>
          </a:xfrm>
          <a:prstGeom prst="rec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LeftFacing"/>
            <a:lightRig rig="threePt" dir="t"/>
          </a:scene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6" name="مستطيل 5"/>
          <p:cNvSpPr/>
          <p:nvPr/>
        </p:nvSpPr>
        <p:spPr>
          <a:xfrm>
            <a:off x="4383487" y="2967335"/>
            <a:ext cx="3770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JO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ar-SA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4139952" y="2276872"/>
            <a:ext cx="5187345" cy="295465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perspectiveHeroicExtremeLeftFacing"/>
              <a:lightRig rig="threePt" dir="t"/>
            </a:scene3d>
          </a:bodyPr>
          <a:lstStyle/>
          <a:p>
            <a:pPr lvl="0" algn="ctr"/>
            <a:r>
              <a:rPr lang="ar-JO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abic Typesetting" pitchFamily="66" charset="-78"/>
                <a:cs typeface="DecoType Naskh Extensions" pitchFamily="2" charset="-78"/>
              </a:rPr>
              <a:t>حياء الانسان من</a:t>
            </a:r>
          </a:p>
          <a:p>
            <a:pPr lvl="0" algn="ctr"/>
            <a:r>
              <a:rPr lang="ar-JO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abic Typesetting" pitchFamily="66" charset="-78"/>
                <a:cs typeface="DecoType Naskh Extensions" pitchFamily="2" charset="-78"/>
              </a:rPr>
              <a:t> الناس وذلك </a:t>
            </a:r>
            <a:r>
              <a:rPr lang="ar-JO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abic Typesetting" pitchFamily="66" charset="-78"/>
                <a:cs typeface="DecoType Naskh Extensions" pitchFamily="2" charset="-78"/>
              </a:rPr>
              <a:t>بالاحسان</a:t>
            </a:r>
            <a:endParaRPr lang="ar-JO" sz="44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Arabic Typesetting" pitchFamily="66" charset="-78"/>
              <a:cs typeface="DecoType Naskh Extensions" pitchFamily="2" charset="-78"/>
            </a:endParaRPr>
          </a:p>
          <a:p>
            <a:pPr lvl="0" algn="ctr"/>
            <a:r>
              <a:rPr lang="ar-JO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abic Typesetting" pitchFamily="66" charset="-78"/>
                <a:cs typeface="DecoType Naskh Extensions" pitchFamily="2" charset="-78"/>
              </a:rPr>
              <a:t> اليهم وكف الاذى عنهم</a:t>
            </a:r>
          </a:p>
          <a:p>
            <a:pPr algn="ctr"/>
            <a:r>
              <a:rPr lang="ar-JO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</a:t>
            </a:r>
            <a:endParaRPr lang="ar-SA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8" name="سهم إلى اليسار 7"/>
          <p:cNvSpPr/>
          <p:nvPr/>
        </p:nvSpPr>
        <p:spPr>
          <a:xfrm>
            <a:off x="2987824" y="3284984"/>
            <a:ext cx="1800200" cy="1296144"/>
          </a:xfrm>
          <a:prstGeom prst="lef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9" name="مستطيل 8"/>
          <p:cNvSpPr/>
          <p:nvPr/>
        </p:nvSpPr>
        <p:spPr>
          <a:xfrm>
            <a:off x="3635896" y="3501008"/>
            <a:ext cx="9124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JO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DecoType Naskh Extensions" pitchFamily="2" charset="-78"/>
              </a:rPr>
              <a:t>ثماره</a:t>
            </a:r>
            <a:endParaRPr lang="ar-SA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DecoType Naskh Extensions" pitchFamily="2" charset="-78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395536" y="2708920"/>
            <a:ext cx="2592288" cy="2160240"/>
          </a:xfrm>
          <a:prstGeom prst="rec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perspectiveHeroicExtremeRightFacing"/>
            <a:lightRig rig="threePt" dir="t"/>
          </a:scene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1" name="مستطيل 10"/>
          <p:cNvSpPr/>
          <p:nvPr/>
        </p:nvSpPr>
        <p:spPr>
          <a:xfrm>
            <a:off x="539552" y="2924944"/>
            <a:ext cx="199926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HeroicExtremeRightFacing"/>
              <a:lightRig rig="threePt" dir="t"/>
            </a:scene3d>
          </a:bodyPr>
          <a:lstStyle/>
          <a:p>
            <a:pPr algn="ctr"/>
            <a:r>
              <a:rPr lang="ar-JO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cs typeface="DecoType Naskh Extensions" pitchFamily="2" charset="-78"/>
              </a:rPr>
              <a:t>محبة الناس </a:t>
            </a:r>
          </a:p>
          <a:p>
            <a:pPr algn="ctr"/>
            <a:r>
              <a:rPr lang="ar-JO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cs typeface="DecoType Naskh Extensions" pitchFamily="2" charset="-78"/>
              </a:rPr>
              <a:t>واحترامهم</a:t>
            </a:r>
            <a:endParaRPr lang="ar-SA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cs typeface="DecoType Naskh Extensions" pitchFamily="2" charset="-78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800"/>
                            </p:stCondLst>
                            <p:childTnLst>
                              <p:par>
                                <p:cTn id="11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300"/>
                            </p:stCondLst>
                            <p:childTnLst>
                              <p:par>
                                <p:cTn id="1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3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3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300"/>
                            </p:stCondLst>
                            <p:childTnLst>
                              <p:par>
                                <p:cTn id="3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1300"/>
                            </p:stCondLst>
                            <p:childTnLst>
                              <p:par>
                                <p:cTn id="3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7" grpId="0"/>
      <p:bldP spid="8" grpId="0" animBg="1"/>
      <p:bldP spid="9" grpId="0"/>
      <p:bldP spid="10" grpId="0" animBg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 rot="20454477">
            <a:off x="23319" y="733875"/>
            <a:ext cx="46426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perspectiveRight"/>
              <a:lightRig rig="threePt" dir="t"/>
            </a:scene3d>
          </a:bodyPr>
          <a:lstStyle/>
          <a:p>
            <a:pPr algn="ctr"/>
            <a:r>
              <a:rPr lang="ar-JO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12700" stA="28000" endPos="45000" dist="1000" dir="5400000" sy="-100000" algn="bl" rotWithShape="0"/>
                </a:effectLst>
                <a:cs typeface="DecoType Naskh Extensions" pitchFamily="2" charset="-78"/>
              </a:rPr>
              <a:t>أ</a:t>
            </a:r>
            <a:r>
              <a:rPr lang="ar-JO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12700" stA="28000" endPos="45000" dist="1000" dir="5400000" sy="-100000" algn="bl" rotWithShape="0"/>
                </a:effectLst>
                <a:cs typeface="DecoType Naskh Extensions" pitchFamily="2" charset="-78"/>
              </a:rPr>
              <a:t>حرص على </a:t>
            </a:r>
            <a:r>
              <a:rPr lang="ar-JO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12700" stA="28000" endPos="45000" dist="1000" dir="5400000" sy="-100000" algn="bl" rotWithShape="0"/>
                </a:effectLst>
                <a:cs typeface="DecoType Naskh Extensions" pitchFamily="2" charset="-78"/>
              </a:rPr>
              <a:t>ان </a:t>
            </a:r>
            <a:r>
              <a:rPr lang="ar-JO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  <a:reflection blurRad="12700" stA="28000" endPos="45000" dist="1000" dir="5400000" sy="-100000" algn="bl" rotWithShape="0"/>
                </a:effectLst>
              </a:rPr>
              <a:t>:</a:t>
            </a:r>
            <a:endParaRPr lang="ar-SA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سحابة 4"/>
          <p:cNvSpPr/>
          <p:nvPr/>
        </p:nvSpPr>
        <p:spPr>
          <a:xfrm>
            <a:off x="571472" y="1340768"/>
            <a:ext cx="7416824" cy="5517232"/>
          </a:xfrm>
          <a:prstGeom prst="cloud">
            <a:avLst/>
          </a:prstGeom>
          <a:ln>
            <a:solidFill>
              <a:schemeClr val="bg1">
                <a:lumMod val="95000"/>
                <a:lumOff val="5000"/>
              </a:schemeClr>
            </a:solidFill>
          </a:ln>
          <a:scene3d>
            <a:camera prst="isometricOffAxis1Right"/>
            <a:lightRig rig="threePt" dir="t"/>
          </a:scene3d>
          <a:sp3d>
            <a:bevelT w="139700" h="139700" prst="divot"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6" name="مستطيل 5"/>
          <p:cNvSpPr/>
          <p:nvPr/>
        </p:nvSpPr>
        <p:spPr>
          <a:xfrm>
            <a:off x="467544" y="3068960"/>
            <a:ext cx="7724953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isometricRightUp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JO" sz="4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DecoType Naskh Extensions" pitchFamily="2" charset="-78"/>
              </a:rPr>
              <a:t>*</a:t>
            </a:r>
            <a:r>
              <a:rPr lang="ar-JO" sz="6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DecoType Naskh Extensions" pitchFamily="2" charset="-78"/>
              </a:rPr>
              <a:t>ابتعد عن المعاصي حياء من الله تعالى</a:t>
            </a:r>
            <a:endParaRPr lang="ar-SA" sz="6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cs typeface="DecoType Naskh Extensions" pitchFamily="2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244813" y="2967335"/>
            <a:ext cx="6654386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RightUp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JO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DecoType Naskh Extensions" pitchFamily="2" charset="-78"/>
              </a:rPr>
              <a:t>*أخفض </a:t>
            </a:r>
            <a:r>
              <a:rPr lang="ar-JO" sz="6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DecoType Naskh Extensions" pitchFamily="2" charset="-78"/>
              </a:rPr>
              <a:t>صوتي</a:t>
            </a:r>
            <a:r>
              <a:rPr lang="ar-JO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DecoType Naskh Extensions" pitchFamily="2" charset="-78"/>
              </a:rPr>
              <a:t> أمام  والدي</a:t>
            </a:r>
            <a:endParaRPr lang="ar-SA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DecoType Naskh Extensions" pitchFamily="2" charset="-78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467544" y="2996952"/>
            <a:ext cx="761137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RightUp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JO" sz="6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cs typeface="DecoType Naskh Extensions" pitchFamily="2" charset="-78"/>
              </a:rPr>
              <a:t>*أعبر عن </a:t>
            </a:r>
            <a:r>
              <a:rPr lang="ar-JO" sz="6000" b="1" cap="all" spc="0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cs typeface="DecoType Naskh Extensions" pitchFamily="2" charset="-78"/>
              </a:rPr>
              <a:t>رأييي</a:t>
            </a:r>
            <a:r>
              <a:rPr lang="ar-JO" sz="60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cs typeface="DecoType Naskh Extensions" pitchFamily="2" charset="-78"/>
              </a:rPr>
              <a:t> بطريقة مهذبة</a:t>
            </a:r>
            <a:endParaRPr lang="ar-SA" sz="6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cs typeface="DecoType Naskh Extensions" pitchFamily="2" charset="-78"/>
            </a:endParaRPr>
          </a:p>
        </p:txBody>
      </p:sp>
      <p:sp>
        <p:nvSpPr>
          <p:cNvPr id="9" name="وجه ضاحك 8"/>
          <p:cNvSpPr/>
          <p:nvPr/>
        </p:nvSpPr>
        <p:spPr>
          <a:xfrm>
            <a:off x="3143240" y="3143248"/>
            <a:ext cx="1656184" cy="1728192"/>
          </a:xfrm>
          <a:prstGeom prst="smileyFace">
            <a:avLst/>
          </a:prstGeom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60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000"/>
                            </p:stCondLst>
                            <p:childTnLst>
                              <p:par>
                                <p:cTn id="18" presetID="5" presetClass="exit" presetSubtype="1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000"/>
                            </p:stCondLst>
                            <p:childTnLst>
                              <p:par>
                                <p:cTn id="2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000"/>
                            </p:stCondLst>
                            <p:childTnLst>
                              <p:par>
                                <p:cTn id="26" presetID="5" presetClass="exit" presetSubtype="5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checkerboard(dow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500"/>
                            </p:stCondLst>
                            <p:childTnLst>
                              <p:par>
                                <p:cTn id="3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8500"/>
                            </p:stCondLst>
                            <p:childTnLst>
                              <p:par>
                                <p:cTn id="34" presetID="5" presetClass="exit" presetSubtype="1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2500"/>
                            </p:stCondLst>
                            <p:childTnLst>
                              <p:par>
                                <p:cTn id="38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6" grpId="1"/>
      <p:bldP spid="7" grpId="0"/>
      <p:bldP spid="7" grpId="1"/>
      <p:bldP spid="8" grpId="0"/>
      <p:bldP spid="8" grpId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4067944" y="332656"/>
            <a:ext cx="386035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perspectiveContrastingLeftFacing"/>
              <a:lightRig rig="threePt" dir="t"/>
            </a:scene3d>
          </a:bodyPr>
          <a:lstStyle/>
          <a:p>
            <a:pPr algn="ctr"/>
            <a:r>
              <a:rPr lang="ar-JO" sz="60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cs typeface="DecoType Naskh Extensions" pitchFamily="2" charset="-78"/>
              </a:rPr>
              <a:t>اختبر معلوماتي</a:t>
            </a:r>
            <a:endParaRPr lang="ar-SA" sz="60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cs typeface="DecoType Naskh Extensions" pitchFamily="2" charset="-78"/>
            </a:endParaRPr>
          </a:p>
        </p:txBody>
      </p:sp>
      <p:sp>
        <p:nvSpPr>
          <p:cNvPr id="5" name="شكل بيضاوي 4"/>
          <p:cNvSpPr/>
          <p:nvPr/>
        </p:nvSpPr>
        <p:spPr>
          <a:xfrm>
            <a:off x="1475656" y="1700808"/>
            <a:ext cx="5904656" cy="4536504"/>
          </a:xfrm>
          <a:prstGeom prst="ellipse">
            <a:avLst/>
          </a:prstGeom>
          <a:scene3d>
            <a:camera prst="perspectiveHeroicExtremeLeftFacing"/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 b="1" cap="all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3203848" y="2708920"/>
            <a:ext cx="366638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HeroicExtremeLeftFacing"/>
              <a:lightRig rig="threePt" dir="t"/>
            </a:scene3d>
          </a:bodyPr>
          <a:lstStyle/>
          <a:p>
            <a:pPr algn="ctr"/>
            <a:r>
              <a:rPr lang="ar-JO" sz="8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cs typeface="DecoType Naskh Extensions" pitchFamily="2" charset="-78"/>
              </a:rPr>
              <a:t>السؤال الاول </a:t>
            </a:r>
            <a:endParaRPr lang="ar-SA" sz="8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cs typeface="DecoType Naskh Extensions" pitchFamily="2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1966963" y="2967335"/>
            <a:ext cx="52100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HeroicExtremeLeftFacing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ar-JO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DecoType Naskh Extensions" pitchFamily="2" charset="-78"/>
              </a:rPr>
              <a:t>أوضح معنى </a:t>
            </a:r>
            <a:r>
              <a:rPr lang="ar-JO" sz="5400" b="1" cap="none" spc="0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DecoType Naskh Extensions" pitchFamily="2" charset="-78"/>
              </a:rPr>
              <a:t>الحياء؟؟؟</a:t>
            </a:r>
            <a:endParaRPr lang="ar-JO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زر إجراء: الوراء أو السابق 7">
            <a:hlinkClick r:id="" action="ppaction://hlinkshowjump?jump=nextslide" highlightClick="1"/>
          </p:cNvPr>
          <p:cNvSpPr/>
          <p:nvPr/>
        </p:nvSpPr>
        <p:spPr>
          <a:xfrm>
            <a:off x="1115616" y="5805264"/>
            <a:ext cx="1296144" cy="720080"/>
          </a:xfrm>
          <a:prstGeom prst="actionButtonBackPrevio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400"/>
                            </p:stCondLst>
                            <p:childTnLst>
                              <p:par>
                                <p:cTn id="12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8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0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1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2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3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400"/>
                            </p:stCondLst>
                            <p:childTnLst>
                              <p:par>
                                <p:cTn id="25" presetID="8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400"/>
                            </p:stCondLst>
                            <p:childTnLst>
                              <p:par>
                                <p:cTn id="29" presetID="50" presetClass="entr" presetSubtype="0" decel="10000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4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6" grpId="1"/>
      <p:bldP spid="7" grpId="0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_rels/them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0.jpeg"/></Relationships>
</file>

<file path=ppt/theme/theme1.xml><?xml version="1.0" encoding="utf-8"?>
<a:theme xmlns:a="http://schemas.openxmlformats.org/drawingml/2006/main" name="حيوية">
  <a:themeElements>
    <a:clrScheme name="وحدة نمطية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حيوية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حضري">
  <a:themeElements>
    <a:clrScheme name="حضري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حضري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حضري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رحلة">
  <a:themeElements>
    <a:clrScheme name="حيوية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ألوان متوسطة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تدفق">
  <a:themeElements>
    <a:clrScheme name="حركة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ورق">
  <a:themeElements>
    <a:clrScheme name="ورق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ورق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ور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وافر">
  <a:themeElements>
    <a:clrScheme name="واف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واف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واف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مشربية">
  <a:themeElements>
    <a:clrScheme name="مشربية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مشربية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_حيوية">
  <a:themeElements>
    <a:clrScheme name="وحدة نمطية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حيوية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واجهة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واجهة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تدفق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وافر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3.xml><?xml version="1.0" encoding="utf-8"?>
<a:themeOverride xmlns:a="http://schemas.openxmlformats.org/drawingml/2006/main">
  <a:clrScheme name="ملتقى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وحدة نمطية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5.xml><?xml version="1.0" encoding="utf-8"?>
<a:themeOverride xmlns:a="http://schemas.openxmlformats.org/drawingml/2006/main">
  <a:clrScheme name="ورق">
    <a:dk1>
      <a:sysClr val="windowText" lastClr="000000"/>
    </a:dk1>
    <a:lt1>
      <a:sysClr val="window" lastClr="FFFFFF"/>
    </a:lt1>
    <a:dk2>
      <a:srgbClr val="444D26"/>
    </a:dk2>
    <a:lt2>
      <a:srgbClr val="FEFAC9"/>
    </a:lt2>
    <a:accent1>
      <a:srgbClr val="A5B592"/>
    </a:accent1>
    <a:accent2>
      <a:srgbClr val="F3A447"/>
    </a:accent2>
    <a:accent3>
      <a:srgbClr val="E7BC29"/>
    </a:accent3>
    <a:accent4>
      <a:srgbClr val="D092A7"/>
    </a:accent4>
    <a:accent5>
      <a:srgbClr val="9C85C0"/>
    </a:accent5>
    <a:accent6>
      <a:srgbClr val="809EC2"/>
    </a:accent6>
    <a:hlink>
      <a:srgbClr val="8E58B6"/>
    </a:hlink>
    <a:folHlink>
      <a:srgbClr val="7F6F6F"/>
    </a:folHlink>
  </a:clrScheme>
</a:themeOverride>
</file>

<file path=ppt/theme/themeOverride6.xml><?xml version="1.0" encoding="utf-8"?>
<a:themeOverride xmlns:a="http://schemas.openxmlformats.org/drawingml/2006/main">
  <a:clrScheme name="مشربية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7.xml><?xml version="1.0" encoding="utf-8"?>
<a:themeOverride xmlns:a="http://schemas.openxmlformats.org/drawingml/2006/main">
  <a:clrScheme name="حيوية">
    <a:dk1>
      <a:sysClr val="windowText" lastClr="000000"/>
    </a:dk1>
    <a:lt1>
      <a:sysClr val="window" lastClr="FFFFFF"/>
    </a:lt1>
    <a:dk2>
      <a:srgbClr val="666666"/>
    </a:dk2>
    <a:lt2>
      <a:srgbClr val="D2D2D2"/>
    </a:lt2>
    <a:accent1>
      <a:srgbClr val="FF388C"/>
    </a:accent1>
    <a:accent2>
      <a:srgbClr val="E40059"/>
    </a:accent2>
    <a:accent3>
      <a:srgbClr val="9C007F"/>
    </a:accent3>
    <a:accent4>
      <a:srgbClr val="68007F"/>
    </a:accent4>
    <a:accent5>
      <a:srgbClr val="005BD3"/>
    </a:accent5>
    <a:accent6>
      <a:srgbClr val="00349E"/>
    </a:accent6>
    <a:hlink>
      <a:srgbClr val="17BBFD"/>
    </a:hlink>
    <a:folHlink>
      <a:srgbClr val="FF79C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534</TotalTime>
  <Words>252</Words>
  <Application>Microsoft Office PowerPoint</Application>
  <PresentationFormat>On-screen Show (4:3)</PresentationFormat>
  <Paragraphs>53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10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حيوية</vt:lpstr>
      <vt:lpstr>رحلة</vt:lpstr>
      <vt:lpstr>تدفق</vt:lpstr>
      <vt:lpstr>ورق</vt:lpstr>
      <vt:lpstr>وافر</vt:lpstr>
      <vt:lpstr>مشربية</vt:lpstr>
      <vt:lpstr>انقلاب</vt:lpstr>
      <vt:lpstr>1_حيوية</vt:lpstr>
      <vt:lpstr>واجهة</vt:lpstr>
      <vt:lpstr>حضري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user</dc:creator>
  <cp:lastModifiedBy>Heba Ababneh</cp:lastModifiedBy>
  <cp:revision>32</cp:revision>
  <dcterms:created xsi:type="dcterms:W3CDTF">2016-02-18T17:36:20Z</dcterms:created>
  <dcterms:modified xsi:type="dcterms:W3CDTF">2016-03-27T17:43:49Z</dcterms:modified>
</cp:coreProperties>
</file>